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4"/>
  </p:sldMasterIdLst>
  <p:notesMasterIdLst>
    <p:notesMasterId r:id="rId20"/>
  </p:notesMasterIdLst>
  <p:handoutMasterIdLst>
    <p:handoutMasterId r:id="rId21"/>
  </p:handoutMasterIdLst>
  <p:sldIdLst>
    <p:sldId id="263" r:id="rId5"/>
    <p:sldId id="291" r:id="rId6"/>
    <p:sldId id="257" r:id="rId7"/>
    <p:sldId id="264" r:id="rId8"/>
    <p:sldId id="283" r:id="rId9"/>
    <p:sldId id="259" r:id="rId10"/>
    <p:sldId id="285" r:id="rId11"/>
    <p:sldId id="292" r:id="rId12"/>
    <p:sldId id="289" r:id="rId13"/>
    <p:sldId id="290" r:id="rId14"/>
    <p:sldId id="286" r:id="rId15"/>
    <p:sldId id="293" r:id="rId16"/>
    <p:sldId id="295" r:id="rId17"/>
    <p:sldId id="296" r:id="rId18"/>
    <p:sldId id="294" r:id="rId19"/>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CC0A3E-7CD5-2C05-9100-43F9AEEE5C1E}" name="REYNIER, Marc (DGOS/SDRH)" initials="RM(" userId="S::marc.reynier@sante.gouv.fr::77515ef2-4732-47ac-afb0-c6799737b81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varScale="1">
        <p:scale>
          <a:sx n="85" d="100"/>
          <a:sy n="85" d="100"/>
        </p:scale>
        <p:origin x="894" y="7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34DA63E-8372-4C93-AA27-5E486DF07114}" type="datetimeFigureOut">
              <a:rPr lang="fr-FR" smtClean="0"/>
              <a:t>14/03/2024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34923FE-075D-4A36-9039-342D8FB43D7C}" type="slidenum">
              <a:rPr lang="fr-FR" smtClean="0"/>
              <a:t>‹N°›</a:t>
            </a:fld>
            <a:endParaRPr lang="fr-FR"/>
          </a:p>
        </p:txBody>
      </p:sp>
    </p:spTree>
    <p:extLst>
      <p:ext uri="{BB962C8B-B14F-4D97-AF65-F5344CB8AC3E}">
        <p14:creationId xmlns:p14="http://schemas.microsoft.com/office/powerpoint/2010/main" val="1289715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14/03/2024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7</a:t>
            </a:fld>
            <a:endParaRPr lang="fr-FR"/>
          </a:p>
        </p:txBody>
      </p:sp>
    </p:spTree>
    <p:extLst>
      <p:ext uri="{BB962C8B-B14F-4D97-AF65-F5344CB8AC3E}">
        <p14:creationId xmlns:p14="http://schemas.microsoft.com/office/powerpoint/2010/main" val="2019687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8</a:t>
            </a:fld>
            <a:endParaRPr lang="fr-FR"/>
          </a:p>
        </p:txBody>
      </p:sp>
    </p:spTree>
    <p:extLst>
      <p:ext uri="{BB962C8B-B14F-4D97-AF65-F5344CB8AC3E}">
        <p14:creationId xmlns:p14="http://schemas.microsoft.com/office/powerpoint/2010/main" val="2863622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14/03/2024</a:t>
            </a:fld>
            <a:endParaRPr lang="fr-FR" cap="all"/>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392695"/>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xfrm>
            <a:off x="323850" y="879631"/>
            <a:ext cx="8424863" cy="539991"/>
          </a:xfrm>
        </p:spPr>
        <p:txBody>
          <a:bodyPr/>
          <a:lstStyle/>
          <a:p>
            <a:r>
              <a:rPr lang="fr-FR"/>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Titre de la partie</a:t>
            </a:r>
          </a:p>
          <a:p>
            <a:pPr lvl="1"/>
            <a:r>
              <a:rPr lang="fr-FR"/>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Titre de la partie</a:t>
            </a:r>
          </a:p>
          <a:p>
            <a:pPr lvl="1"/>
            <a:r>
              <a:rPr lang="fr-FR"/>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Titre de la partie</a:t>
            </a:r>
          </a:p>
          <a:p>
            <a:pPr lvl="1"/>
            <a:r>
              <a:rPr lang="fr-FR"/>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14/03/2024</a:t>
            </a:fld>
            <a:endParaRPr lang="fr-FR" cap="all"/>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915566"/>
            <a:ext cx="8424863" cy="539991"/>
          </a:xfrm>
        </p:spPr>
        <p:txBody>
          <a:bodyPr/>
          <a:lstStyle/>
          <a:p>
            <a:r>
              <a:rPr lang="fr-FR"/>
              <a:t>Sommaire</a:t>
            </a:r>
          </a:p>
        </p:txBody>
      </p:sp>
      <p:sp>
        <p:nvSpPr>
          <p:cNvPr id="12"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14/03/2024</a:t>
            </a:fld>
            <a:endParaRPr lang="fr-FR" cap="all"/>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392695"/>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826817"/>
            <a:ext cx="8424863" cy="539991"/>
          </a:xfrm>
        </p:spPr>
        <p:txBody>
          <a:bodyPr/>
          <a:lstStyle/>
          <a:p>
            <a:r>
              <a:rPr lang="fr-FR"/>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6"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14/03/2024</a:t>
            </a:fld>
            <a:endParaRPr lang="fr-FR" cap="all"/>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92695"/>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826817"/>
            <a:ext cx="8424863" cy="539991"/>
          </a:xfrm>
        </p:spPr>
        <p:txBody>
          <a:bodyPr/>
          <a:lstStyle/>
          <a:p>
            <a:r>
              <a:rPr lang="fr-FR"/>
              <a:t>Titre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a:t>Cliquez sur l'icône pour ajouter une image</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14/03/2024</a:t>
            </a:fld>
            <a:endParaRPr lang="fr-FR" cap="all"/>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92695"/>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826817"/>
            <a:ext cx="8424863" cy="539991"/>
          </a:xfrm>
        </p:spPr>
        <p:txBody>
          <a:bodyPr/>
          <a:lstStyle/>
          <a:p>
            <a:r>
              <a:rPr lang="fr-FR"/>
              <a:t>Titre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a:t>Cliquez sur l'icône pour ajouter un graphique</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a:t>Titre</a:t>
            </a:r>
          </a:p>
          <a:p>
            <a:pPr lvl="1"/>
            <a:r>
              <a:rPr lang="fr-FR"/>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14/03/2024</a:t>
            </a:fld>
            <a:endParaRPr lang="fr-FR" cap="all"/>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123478"/>
            <a:ext cx="2448272" cy="1879275"/>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15566"/>
            <a:ext cx="9144000" cy="4266392"/>
          </a:xfrm>
          <a:solidFill>
            <a:schemeClr val="tx2"/>
          </a:solidFill>
        </p:spPr>
        <p:txBody>
          <a:bodyPr tIns="1080000" anchor="ctr" anchorCtr="0"/>
          <a:lstStyle>
            <a:lvl1pPr algn="ctr">
              <a:defRPr cap="all" baseline="0">
                <a:solidFill>
                  <a:schemeClr val="bg1"/>
                </a:solidFill>
              </a:defRPr>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14/03/2024</a:t>
            </a:fld>
            <a:endParaRPr lang="fr-FR" cap="all"/>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Délégation générale à l’emploi et à la formation professionnelle</a:t>
            </a:r>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14/03/2024</a:t>
            </a:fld>
            <a:endParaRPr lang="fr-FR"/>
          </a:p>
        </p:txBody>
      </p:sp>
      <p:sp>
        <p:nvSpPr>
          <p:cNvPr id="5" name="Espace réservé du pied de page 4"/>
          <p:cNvSpPr>
            <a:spLocks noGrp="1"/>
          </p:cNvSpPr>
          <p:nvPr>
            <p:ph type="ftr" sz="quarter" idx="11"/>
          </p:nvPr>
        </p:nvSpPr>
        <p:spPr bwMode="gray">
          <a:xfrm>
            <a:off x="720000" y="4083919"/>
            <a:ext cx="3240000" cy="735978"/>
          </a:xfrm>
          <a:prstGeom prst="rect">
            <a:avLst/>
          </a:prstGeom>
        </p:spPr>
        <p:txBody>
          <a:bodyPr anchor="ctr" anchorCtr="0"/>
          <a:lstStyle>
            <a:lvl1pPr algn="l">
              <a:defRPr sz="1150"/>
            </a:lvl1pPr>
          </a:lstStyle>
          <a:p>
            <a:r>
              <a:rPr lang="fr-FR"/>
              <a:t>Délégation générale</a:t>
            </a:r>
            <a:br>
              <a:rPr lang="fr-FR"/>
            </a:br>
            <a:r>
              <a:rPr lang="fr-FR"/>
              <a:t>à l’emploi et à la </a:t>
            </a:r>
            <a:br>
              <a:rPr lang="fr-FR"/>
            </a:br>
            <a:r>
              <a:rPr lang="fr-FR"/>
              <a:t>formation professionnelle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339502"/>
            <a:ext cx="4502890" cy="3456384"/>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latin typeface="Marianne" panose="02000000000000000000" pitchFamily="2" charset="0"/>
              </a:defRPr>
            </a:lvl1pPr>
          </a:lstStyle>
          <a:p>
            <a:fld id="{733122C9-A0B9-462F-8757-0847AD287B63}" type="slidenum">
              <a:rPr lang="fr-FR" smtClean="0"/>
              <a:pPr/>
              <a:t>‹N°›</a:t>
            </a:fld>
            <a:endParaRPr lang="fr-FR"/>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987574"/>
            <a:ext cx="8424863" cy="539991"/>
          </a:xfrm>
          <a:prstGeom prst="rect">
            <a:avLst/>
          </a:prstGeom>
        </p:spPr>
        <p:txBody>
          <a:bodyPr vert="horz" lIns="91440" tIns="45720" rIns="91440" bIns="45720" rtlCol="0" anchor="ctr">
            <a:normAutofit/>
          </a:bodyPr>
          <a:lstStyle/>
          <a:p>
            <a:r>
              <a:rPr lang="fr-FR"/>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latin typeface="Marianne" panose="02000000000000000000" pitchFamily="2" charset="0"/>
              </a:defRPr>
            </a:lvl1pPr>
          </a:lstStyle>
          <a:p>
            <a:fld id="{B858D49A-5A7A-574D-A0ED-52B5C1EFA876}" type="datetime1">
              <a:rPr lang="fr-FR" cap="all" smtClean="0"/>
              <a:pPr/>
              <a:t>14/03/2024</a:t>
            </a:fld>
            <a:endParaRPr lang="fr-FR" cap="all"/>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latin typeface="Marianne" panose="02000000000000000000" pitchFamily="2" charset="0"/>
              </a:defRPr>
            </a:lvl1pPr>
          </a:lstStyle>
          <a:p>
            <a:r>
              <a:rPr lang="fr-FR"/>
              <a:t>Délégation générale à l’emploi et à la formation professionnelle</a:t>
            </a:r>
          </a:p>
        </p:txBody>
      </p:sp>
      <p:pic>
        <p:nvPicPr>
          <p:cNvPr id="11" name="Image 10"/>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51520" y="195485"/>
            <a:ext cx="869820" cy="667667"/>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arianne" panose="02000000000000000000" pitchFamily="2" charset="0"/>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hyperlink" Target="https://www.cng.sante.fr/actualites/elections-professionnelles-personnels-medicaux" TargetMode="External"/><Relationship Id="rId4" Type="http://schemas.openxmlformats.org/officeDocument/2006/relationships/hyperlink" Target="https://solidarites-sante.gouv.fr/professionnels/gerer-un-etablissement-de-sante-medico-social/ressources-humaines/elections-medecin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hyperlink" Target="https://forms.office.com/Pages/ResponsePage.aspx?id=klJeAyVaCUW7CKVV99Mai8nYRyuLN7xIncolKdDVMbBUNU82R083T0FISUs0QTRMS0NQUUNKT0c3Ri4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stes-electeurs-pm2024.sante.gouv.fr/" TargetMode="Externa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forms.office.com/e/zzzyURV2HD" TargetMode="Externa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legifrance.gouv.fr/jorf/id/JORFTEXT000036335558" TargetMode="Externa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2"/>
          </p:nvPr>
        </p:nvSpPr>
        <p:spPr/>
        <p:txBody>
          <a:bodyPr/>
          <a:lstStyle/>
          <a:p>
            <a:fld id="{D7698221-35EF-134F-B87A-568DECC70F29}" type="datetime1">
              <a:rPr lang="fr-FR" cap="all" smtClean="0"/>
              <a:pPr/>
              <a:t>14/03/2024</a:t>
            </a:fld>
            <a:endParaRPr lang="fr-FR" cap="all"/>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a:p>
        </p:txBody>
      </p:sp>
      <p:sp>
        <p:nvSpPr>
          <p:cNvPr id="7" name="Rectangle 6"/>
          <p:cNvSpPr/>
          <p:nvPr/>
        </p:nvSpPr>
        <p:spPr>
          <a:xfrm>
            <a:off x="1440345" y="2388913"/>
            <a:ext cx="6263308" cy="830997"/>
          </a:xfrm>
          <a:prstGeom prst="rect">
            <a:avLst/>
          </a:prstGeom>
        </p:spPr>
        <p:txBody>
          <a:bodyPr wrap="square" lIns="91440" tIns="45720" rIns="91440" bIns="45720" anchor="t">
            <a:spAutoFit/>
          </a:bodyPr>
          <a:lstStyle/>
          <a:p>
            <a:pPr algn="ctr">
              <a:defRPr/>
            </a:pPr>
            <a:r>
              <a:rPr lang="fr-FR" sz="2400" b="1" dirty="0">
                <a:solidFill>
                  <a:srgbClr val="000000"/>
                </a:solidFill>
                <a:latin typeface="Marianne"/>
                <a:cs typeface="Arial"/>
              </a:rPr>
              <a:t>Les élections professionnelles des personnels médicaux 2024</a:t>
            </a:r>
          </a:p>
        </p:txBody>
      </p:sp>
      <p:pic>
        <p:nvPicPr>
          <p:cNvPr id="8" name="Image 7" descr="Une image contenant texte, capture d’écran, Police&#10;&#10;Description générée automatiquement">
            <a:extLst>
              <a:ext uri="{FF2B5EF4-FFF2-40B4-BE49-F238E27FC236}">
                <a16:creationId xmlns:a16="http://schemas.microsoft.com/office/drawing/2014/main" id="{AC0DD2DB-1DF6-DBBD-7477-922582720C73}"/>
              </a:ext>
            </a:extLst>
          </p:cNvPr>
          <p:cNvPicPr>
            <a:picLocks noChangeAspect="1"/>
          </p:cNvPicPr>
          <p:nvPr/>
        </p:nvPicPr>
        <p:blipFill>
          <a:blip r:embed="rId2"/>
          <a:stretch>
            <a:fillRect/>
          </a:stretch>
        </p:blipFill>
        <p:spPr>
          <a:xfrm>
            <a:off x="87085" y="302363"/>
            <a:ext cx="8969829" cy="1621228"/>
          </a:xfrm>
          <a:prstGeom prst="rect">
            <a:avLst/>
          </a:prstGeom>
        </p:spPr>
      </p:pic>
    </p:spTree>
    <p:extLst>
      <p:ext uri="{BB962C8B-B14F-4D97-AF65-F5344CB8AC3E}">
        <p14:creationId xmlns:p14="http://schemas.microsoft.com/office/powerpoint/2010/main" val="1761631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297032" y="1186257"/>
            <a:ext cx="8424334" cy="3465572"/>
          </a:xfrm>
        </p:spPr>
        <p:txBody>
          <a:bodyPr/>
          <a:lstStyle/>
          <a:p>
            <a:pPr algn="just"/>
            <a:r>
              <a:rPr lang="fr-FR" b="1" dirty="0"/>
              <a:t>A ce jour 10 organisations syndicales se sont manifestées pour déposer des listes de candidats </a:t>
            </a:r>
            <a:r>
              <a:rPr lang="fr-FR" dirty="0"/>
              <a:t>: </a:t>
            </a:r>
          </a:p>
          <a:p>
            <a:pPr algn="just"/>
            <a:r>
              <a:rPr lang="fr-FR" dirty="0"/>
              <a:t>-   Avenir hospitalier (AH)</a:t>
            </a:r>
          </a:p>
          <a:p>
            <a:pPr algn="just"/>
            <a:r>
              <a:rPr lang="fr-FR" dirty="0"/>
              <a:t>-   Action praticiens hôpital (APH)</a:t>
            </a:r>
          </a:p>
          <a:p>
            <a:pPr algn="just"/>
            <a:r>
              <a:rPr lang="fr-FR" dirty="0"/>
              <a:t>-   Association des médecins urgentistes de France (AMUF)</a:t>
            </a:r>
          </a:p>
          <a:p>
            <a:pPr algn="just"/>
            <a:r>
              <a:rPr lang="fr-FR" dirty="0"/>
              <a:t>-   Coordination Médicale Hospitalière (CMH)</a:t>
            </a:r>
          </a:p>
          <a:p>
            <a:pPr algn="just"/>
            <a:r>
              <a:rPr lang="fr-FR" dirty="0"/>
              <a:t>-   Confédération des Praticiens Hospitaliers (CPH)</a:t>
            </a:r>
          </a:p>
          <a:p>
            <a:pPr algn="just"/>
            <a:r>
              <a:rPr lang="fr-FR" dirty="0"/>
              <a:t>-  Intersyndicat National des Praticiens d’exercice Hospitalier et Hospitalo-universitaire (INPH) </a:t>
            </a:r>
          </a:p>
          <a:p>
            <a:pPr algn="just"/>
            <a:r>
              <a:rPr lang="fr-FR" dirty="0"/>
              <a:t>-  Jeunes médecins (JM)</a:t>
            </a:r>
          </a:p>
          <a:p>
            <a:pPr algn="just"/>
            <a:r>
              <a:rPr lang="fr-FR" dirty="0"/>
              <a:t>- Syndicat national des médecins, chirurgiens, spécialistes, biologistes et pharmaciens des hôpitaux public (SNAM-HP)</a:t>
            </a:r>
          </a:p>
          <a:p>
            <a:pPr algn="just"/>
            <a:r>
              <a:rPr lang="fr-FR" dirty="0"/>
              <a:t>- Syndicat National des Médecins Hospitaliers-Force Ouvrière (SNMH-FO)</a:t>
            </a:r>
          </a:p>
          <a:p>
            <a:pPr algn="just"/>
            <a:r>
              <a:rPr lang="fr-FR" dirty="0"/>
              <a:t>- Union Fédérale Médecins, Ingénieurs, Cadres et Techniciens-Confédération Génale du Travail (UFMICT-CGT)</a:t>
            </a:r>
          </a:p>
          <a:p>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297032" y="697525"/>
            <a:ext cx="8424863" cy="539991"/>
          </a:xfrm>
        </p:spPr>
        <p:txBody>
          <a:bodyPr>
            <a:normAutofit/>
          </a:bodyPr>
          <a:lstStyle/>
          <a:p>
            <a:pPr marL="13970" algn="just"/>
            <a:r>
              <a:rPr lang="fr-FR" sz="1800" dirty="0">
                <a:solidFill>
                  <a:srgbClr val="7030A0"/>
                </a:solidFill>
              </a:rPr>
              <a:t>Panorama des organisations syndicales</a:t>
            </a:r>
          </a:p>
        </p:txBody>
      </p:sp>
      <p:pic>
        <p:nvPicPr>
          <p:cNvPr id="4" name="Image 3">
            <a:extLst>
              <a:ext uri="{FF2B5EF4-FFF2-40B4-BE49-F238E27FC236}">
                <a16:creationId xmlns:a16="http://schemas.microsoft.com/office/drawing/2014/main" id="{1C02BF16-EF36-F9D8-6632-8B0BF63818BE}"/>
              </a:ext>
            </a:extLst>
          </p:cNvPr>
          <p:cNvPicPr>
            <a:picLocks noChangeAspect="1"/>
          </p:cNvPicPr>
          <p:nvPr/>
        </p:nvPicPr>
        <p:blipFill>
          <a:blip r:embed="rId3"/>
          <a:stretch>
            <a:fillRect/>
          </a:stretch>
        </p:blipFill>
        <p:spPr>
          <a:xfrm>
            <a:off x="5018699" y="91893"/>
            <a:ext cx="814970" cy="814970"/>
          </a:xfrm>
          <a:prstGeom prst="rect">
            <a:avLst/>
          </a:prstGeom>
        </p:spPr>
      </p:pic>
    </p:spTree>
    <p:extLst>
      <p:ext uri="{BB962C8B-B14F-4D97-AF65-F5344CB8AC3E}">
        <p14:creationId xmlns:p14="http://schemas.microsoft.com/office/powerpoint/2010/main" val="722736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11</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538515" y="2031759"/>
            <a:ext cx="8424863" cy="539991"/>
          </a:xfrm>
        </p:spPr>
        <p:txBody>
          <a:bodyPr>
            <a:normAutofit/>
          </a:bodyPr>
          <a:lstStyle/>
          <a:p>
            <a:pPr marL="13970" algn="just"/>
            <a:r>
              <a:rPr lang="fr-FR" sz="1800" dirty="0">
                <a:solidFill>
                  <a:srgbClr val="7030A0"/>
                </a:solidFill>
              </a:rPr>
              <a:t>Quel rôle pour les directions des affaires médicales des établissements ? </a:t>
            </a:r>
          </a:p>
        </p:txBody>
      </p:sp>
      <p:pic>
        <p:nvPicPr>
          <p:cNvPr id="4" name="Image 3">
            <a:extLst>
              <a:ext uri="{FF2B5EF4-FFF2-40B4-BE49-F238E27FC236}">
                <a16:creationId xmlns:a16="http://schemas.microsoft.com/office/drawing/2014/main" id="{E1B4569F-5047-833B-7D06-CD6F749B5982}"/>
              </a:ext>
            </a:extLst>
          </p:cNvPr>
          <p:cNvPicPr>
            <a:picLocks noChangeAspect="1"/>
          </p:cNvPicPr>
          <p:nvPr/>
        </p:nvPicPr>
        <p:blipFill>
          <a:blip r:embed="rId3"/>
          <a:stretch>
            <a:fillRect/>
          </a:stretch>
        </p:blipFill>
        <p:spPr>
          <a:xfrm>
            <a:off x="5197190" y="16900"/>
            <a:ext cx="814970" cy="814970"/>
          </a:xfrm>
          <a:prstGeom prst="rect">
            <a:avLst/>
          </a:prstGeom>
        </p:spPr>
      </p:pic>
    </p:spTree>
    <p:extLst>
      <p:ext uri="{BB962C8B-B14F-4D97-AF65-F5344CB8AC3E}">
        <p14:creationId xmlns:p14="http://schemas.microsoft.com/office/powerpoint/2010/main" val="2311536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12</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297032" y="1186257"/>
            <a:ext cx="8424334" cy="3465572"/>
          </a:xfrm>
        </p:spPr>
        <p:txBody>
          <a:bodyPr/>
          <a:lstStyle/>
          <a:p>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297032" y="683347"/>
            <a:ext cx="8424863" cy="539991"/>
          </a:xfrm>
        </p:spPr>
        <p:txBody>
          <a:bodyPr>
            <a:normAutofit/>
          </a:bodyPr>
          <a:lstStyle/>
          <a:p>
            <a:pPr marL="13970" algn="just"/>
            <a:r>
              <a:rPr lang="fr-FR" sz="1600" dirty="0">
                <a:solidFill>
                  <a:srgbClr val="7030A0"/>
                </a:solidFill>
              </a:rPr>
              <a:t>1</a:t>
            </a:r>
            <a:r>
              <a:rPr lang="fr-FR" sz="1800" dirty="0">
                <a:solidFill>
                  <a:srgbClr val="7030A0"/>
                </a:solidFill>
              </a:rPr>
              <a:t>. </a:t>
            </a:r>
            <a:r>
              <a:rPr lang="fr-FR" sz="1600" dirty="0">
                <a:solidFill>
                  <a:srgbClr val="7030A0"/>
                </a:solidFill>
              </a:rPr>
              <a:t>Un rôle important dans la communication (1/3)</a:t>
            </a:r>
          </a:p>
        </p:txBody>
      </p:sp>
      <p:pic>
        <p:nvPicPr>
          <p:cNvPr id="4" name="Image 3">
            <a:extLst>
              <a:ext uri="{FF2B5EF4-FFF2-40B4-BE49-F238E27FC236}">
                <a16:creationId xmlns:a16="http://schemas.microsoft.com/office/drawing/2014/main" id="{1C02BF16-EF36-F9D8-6632-8B0BF63818BE}"/>
              </a:ext>
            </a:extLst>
          </p:cNvPr>
          <p:cNvPicPr>
            <a:picLocks noChangeAspect="1"/>
          </p:cNvPicPr>
          <p:nvPr/>
        </p:nvPicPr>
        <p:blipFill>
          <a:blip r:embed="rId3"/>
          <a:stretch>
            <a:fillRect/>
          </a:stretch>
        </p:blipFill>
        <p:spPr>
          <a:xfrm>
            <a:off x="5040470" y="84186"/>
            <a:ext cx="814970" cy="814970"/>
          </a:xfrm>
          <a:prstGeom prst="rect">
            <a:avLst/>
          </a:prstGeom>
        </p:spPr>
      </p:pic>
      <p:sp>
        <p:nvSpPr>
          <p:cNvPr id="5" name="Espace réservé du texte 5">
            <a:extLst>
              <a:ext uri="{FF2B5EF4-FFF2-40B4-BE49-F238E27FC236}">
                <a16:creationId xmlns:a16="http://schemas.microsoft.com/office/drawing/2014/main" id="{81536BD5-0F57-CE75-1531-3DEC2650A615}"/>
              </a:ext>
            </a:extLst>
          </p:cNvPr>
          <p:cNvSpPr txBox="1">
            <a:spLocks/>
          </p:cNvSpPr>
          <p:nvPr/>
        </p:nvSpPr>
        <p:spPr bwMode="gray">
          <a:xfrm>
            <a:off x="395287" y="1277722"/>
            <a:ext cx="8424334" cy="3465572"/>
          </a:xfrm>
          <a:prstGeom prst="rect">
            <a:avLst/>
          </a:prstGeom>
        </p:spPr>
        <p:txBody>
          <a:bodyPr vert="horz" lIns="0" tIns="0" rIns="0" bIns="0" rtlCol="0" anchor="t"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a:p>
          <a:p>
            <a:endParaRPr lang="fr-FR" dirty="0"/>
          </a:p>
        </p:txBody>
      </p:sp>
      <p:sp>
        <p:nvSpPr>
          <p:cNvPr id="10" name="Espace réservé du texte 5">
            <a:extLst>
              <a:ext uri="{FF2B5EF4-FFF2-40B4-BE49-F238E27FC236}">
                <a16:creationId xmlns:a16="http://schemas.microsoft.com/office/drawing/2014/main" id="{B1EE2C91-ED38-2F10-8FBB-1442D2CE49FC}"/>
              </a:ext>
            </a:extLst>
          </p:cNvPr>
          <p:cNvSpPr txBox="1">
            <a:spLocks/>
          </p:cNvSpPr>
          <p:nvPr/>
        </p:nvSpPr>
        <p:spPr bwMode="gray">
          <a:xfrm>
            <a:off x="359833" y="1510439"/>
            <a:ext cx="8424334" cy="3648502"/>
          </a:xfrm>
          <a:prstGeom prst="rect">
            <a:avLst/>
          </a:prstGeom>
        </p:spPr>
        <p:txBody>
          <a:bodyPr vert="horz" lIns="0" tIns="0" rIns="0" bIns="0" rtlCol="0" anchor="t"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3525" indent="-171450" algn="just">
              <a:buFont typeface="Wingdings" panose="05000000000000000000" pitchFamily="2" charset="2"/>
              <a:buChar char="Ø"/>
            </a:pPr>
            <a:r>
              <a:rPr lang="fr-FR" sz="1500" b="1" dirty="0"/>
              <a:t>S’assurer de la levée des </a:t>
            </a:r>
            <a:r>
              <a:rPr lang="fr-FR" sz="1500" b="1" dirty="0" err="1"/>
              <a:t>pare-feux</a:t>
            </a:r>
            <a:r>
              <a:rPr lang="fr-FR" sz="1500" b="1" dirty="0"/>
              <a:t> pour la bonne réception des mails par les électeurs</a:t>
            </a:r>
          </a:p>
          <a:p>
            <a:pPr algn="just">
              <a:spcBef>
                <a:spcPts val="1200"/>
              </a:spcBef>
            </a:pPr>
            <a:r>
              <a:rPr lang="fr-FR" dirty="0"/>
              <a:t>Des envois de mails aux électeurs ont débuté depuis le 23 février de la part des organisateurs (DGOS et CNG) et des organisations syndicales, via un outil (Sarbacane).</a:t>
            </a:r>
          </a:p>
          <a:p>
            <a:pPr algn="just">
              <a:spcBef>
                <a:spcPts val="1200"/>
              </a:spcBef>
              <a:spcAft>
                <a:spcPts val="0"/>
              </a:spcAft>
            </a:pPr>
            <a:r>
              <a:rPr lang="fr-FR" dirty="0"/>
              <a:t>Ces mails vont être envoyés à un rythme d’un mail par OS toutes les 2 semaines jusqu’en avril puis un mail par semaine à compter du mois de mai jusqu’à la veille du scrutin. </a:t>
            </a:r>
          </a:p>
          <a:p>
            <a:pPr algn="just">
              <a:spcBef>
                <a:spcPts val="1200"/>
              </a:spcBef>
              <a:spcAft>
                <a:spcPts val="0"/>
              </a:spcAft>
            </a:pPr>
            <a:r>
              <a:rPr lang="fr-FR" b="1" dirty="0"/>
              <a:t>De plus, les informations liées au vote seront envoyés par ce canal par les organisateurs.</a:t>
            </a:r>
          </a:p>
          <a:p>
            <a:pPr>
              <a:spcBef>
                <a:spcPts val="1200"/>
              </a:spcBef>
            </a:pPr>
            <a:endParaRPr lang="fr-FR" sz="1200" dirty="0"/>
          </a:p>
          <a:p>
            <a:endParaRPr lang="fr-FR" dirty="0"/>
          </a:p>
          <a:p>
            <a:endParaRPr lang="fr-FR" dirty="0"/>
          </a:p>
        </p:txBody>
      </p:sp>
    </p:spTree>
    <p:extLst>
      <p:ext uri="{BB962C8B-B14F-4D97-AF65-F5344CB8AC3E}">
        <p14:creationId xmlns:p14="http://schemas.microsoft.com/office/powerpoint/2010/main" val="378658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13</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297032" y="1186257"/>
            <a:ext cx="8424334" cy="3465572"/>
          </a:xfrm>
        </p:spPr>
        <p:txBody>
          <a:bodyPr/>
          <a:lstStyle/>
          <a:p>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297032" y="683347"/>
            <a:ext cx="8424863" cy="539991"/>
          </a:xfrm>
        </p:spPr>
        <p:txBody>
          <a:bodyPr>
            <a:normAutofit/>
          </a:bodyPr>
          <a:lstStyle/>
          <a:p>
            <a:pPr marL="13970" algn="just"/>
            <a:r>
              <a:rPr lang="fr-FR" sz="1600" dirty="0">
                <a:solidFill>
                  <a:srgbClr val="7030A0"/>
                </a:solidFill>
              </a:rPr>
              <a:t>1</a:t>
            </a:r>
            <a:r>
              <a:rPr lang="fr-FR" sz="1800" dirty="0">
                <a:solidFill>
                  <a:srgbClr val="7030A0"/>
                </a:solidFill>
              </a:rPr>
              <a:t>. </a:t>
            </a:r>
            <a:r>
              <a:rPr lang="fr-FR" sz="1600" dirty="0">
                <a:solidFill>
                  <a:srgbClr val="7030A0"/>
                </a:solidFill>
              </a:rPr>
              <a:t>Un rôle important dans la communication (2/3)</a:t>
            </a:r>
          </a:p>
        </p:txBody>
      </p:sp>
      <p:pic>
        <p:nvPicPr>
          <p:cNvPr id="4" name="Image 3">
            <a:extLst>
              <a:ext uri="{FF2B5EF4-FFF2-40B4-BE49-F238E27FC236}">
                <a16:creationId xmlns:a16="http://schemas.microsoft.com/office/drawing/2014/main" id="{1C02BF16-EF36-F9D8-6632-8B0BF63818BE}"/>
              </a:ext>
            </a:extLst>
          </p:cNvPr>
          <p:cNvPicPr>
            <a:picLocks noChangeAspect="1"/>
          </p:cNvPicPr>
          <p:nvPr/>
        </p:nvPicPr>
        <p:blipFill>
          <a:blip r:embed="rId3"/>
          <a:stretch>
            <a:fillRect/>
          </a:stretch>
        </p:blipFill>
        <p:spPr>
          <a:xfrm>
            <a:off x="5011442" y="84186"/>
            <a:ext cx="814970" cy="814970"/>
          </a:xfrm>
          <a:prstGeom prst="rect">
            <a:avLst/>
          </a:prstGeom>
        </p:spPr>
      </p:pic>
      <p:sp>
        <p:nvSpPr>
          <p:cNvPr id="5" name="Espace réservé du texte 5">
            <a:extLst>
              <a:ext uri="{FF2B5EF4-FFF2-40B4-BE49-F238E27FC236}">
                <a16:creationId xmlns:a16="http://schemas.microsoft.com/office/drawing/2014/main" id="{81536BD5-0F57-CE75-1531-3DEC2650A615}"/>
              </a:ext>
            </a:extLst>
          </p:cNvPr>
          <p:cNvSpPr txBox="1">
            <a:spLocks/>
          </p:cNvSpPr>
          <p:nvPr/>
        </p:nvSpPr>
        <p:spPr bwMode="gray">
          <a:xfrm>
            <a:off x="395287" y="1277722"/>
            <a:ext cx="8424334" cy="3465572"/>
          </a:xfrm>
          <a:prstGeom prst="rect">
            <a:avLst/>
          </a:prstGeom>
        </p:spPr>
        <p:txBody>
          <a:bodyPr vert="horz" lIns="0" tIns="0" rIns="0" bIns="0" rtlCol="0" anchor="t"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a:p>
          <a:p>
            <a:endParaRPr lang="fr-FR" dirty="0"/>
          </a:p>
        </p:txBody>
      </p:sp>
      <p:sp>
        <p:nvSpPr>
          <p:cNvPr id="10" name="Espace réservé du texte 5">
            <a:extLst>
              <a:ext uri="{FF2B5EF4-FFF2-40B4-BE49-F238E27FC236}">
                <a16:creationId xmlns:a16="http://schemas.microsoft.com/office/drawing/2014/main" id="{B1EE2C91-ED38-2F10-8FBB-1442D2CE49FC}"/>
              </a:ext>
            </a:extLst>
          </p:cNvPr>
          <p:cNvSpPr txBox="1">
            <a:spLocks/>
          </p:cNvSpPr>
          <p:nvPr/>
        </p:nvSpPr>
        <p:spPr bwMode="gray">
          <a:xfrm>
            <a:off x="346160" y="1240594"/>
            <a:ext cx="8424334" cy="3648502"/>
          </a:xfrm>
          <a:prstGeom prst="rect">
            <a:avLst/>
          </a:prstGeom>
        </p:spPr>
        <p:txBody>
          <a:bodyPr vert="horz" lIns="0" tIns="0" rIns="0" bIns="0" rtlCol="0" anchor="t"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3525" indent="-171450">
              <a:spcBef>
                <a:spcPts val="1200"/>
              </a:spcBef>
              <a:buFont typeface="Wingdings" panose="05000000000000000000" pitchFamily="2" charset="2"/>
              <a:buChar char="Ø"/>
            </a:pPr>
            <a:r>
              <a:rPr lang="fr-FR" b="1" dirty="0"/>
              <a:t>Être le relais de la communication institutionnelle auprès des praticiens</a:t>
            </a:r>
          </a:p>
          <a:p>
            <a:pPr algn="just"/>
            <a:r>
              <a:rPr lang="fr-FR" dirty="0"/>
              <a:t>Etant directement au contact des personnels médicaux concernés, je vous demande de bien vouloir les informer de la tenue des élections, des dates et de la modalité facilitée du vote : </a:t>
            </a:r>
            <a:r>
              <a:rPr lang="fr-FR" b="1" dirty="0"/>
              <a:t>information lors de l’envoi de la fiche de paie et/ou dans la newsletter de l’établissement ; information lors des instances, notamment lors des commissions médicales d’établissements (CME)…</a:t>
            </a:r>
          </a:p>
          <a:p>
            <a:pPr algn="just">
              <a:spcBef>
                <a:spcPts val="1200"/>
              </a:spcBef>
            </a:pPr>
            <a:r>
              <a:rPr lang="fr-FR" dirty="0"/>
              <a:t>En vous appuyant sur :</a:t>
            </a:r>
          </a:p>
          <a:p>
            <a:pPr marL="536575" indent="-180975" algn="just">
              <a:spcBef>
                <a:spcPts val="600"/>
              </a:spcBef>
              <a:buFont typeface="Wingdings" panose="05000000000000000000" pitchFamily="2" charset="2"/>
              <a:buChar char="ü"/>
            </a:pPr>
            <a:r>
              <a:rPr lang="fr-FR" b="1" dirty="0"/>
              <a:t>Les 2 pages internet dédiées aux élections professionnelles </a:t>
            </a:r>
            <a:r>
              <a:rPr lang="fr-FR" dirty="0"/>
              <a:t>disponibles sur </a:t>
            </a:r>
            <a:r>
              <a:rPr lang="fr-FR" dirty="0">
                <a:hlinkClick r:id="rId4"/>
              </a:rPr>
              <a:t>le site du Ministère </a:t>
            </a:r>
            <a:r>
              <a:rPr lang="fr-FR" dirty="0"/>
              <a:t>ainsi que sur </a:t>
            </a:r>
            <a:r>
              <a:rPr lang="fr-FR" dirty="0">
                <a:hlinkClick r:id="rId5"/>
              </a:rPr>
              <a:t>le site du CNG </a:t>
            </a:r>
            <a:r>
              <a:rPr lang="fr-FR" dirty="0"/>
              <a:t>: vous y retrouverez toutes les informations relatives à ces élections et à leur bon déroulement, et seront actualisées très régulièrement.</a:t>
            </a:r>
          </a:p>
          <a:p>
            <a:pPr marL="536575" indent="-180975" algn="just">
              <a:spcBef>
                <a:spcPts val="600"/>
              </a:spcBef>
              <a:buFont typeface="Wingdings" panose="05000000000000000000" pitchFamily="2" charset="2"/>
              <a:buChar char="ü"/>
            </a:pPr>
            <a:r>
              <a:rPr lang="fr-FR" b="1" dirty="0"/>
              <a:t>Un kit de communication </a:t>
            </a:r>
            <a:r>
              <a:rPr lang="fr-FR" dirty="0"/>
              <a:t>avec des affiches et des flyers permettant de disposer d’informations sur les élections (les missions des trois instances concernées, qui est électeur…) </a:t>
            </a:r>
          </a:p>
          <a:p>
            <a:endParaRPr lang="fr-FR" sz="1200" dirty="0"/>
          </a:p>
          <a:p>
            <a:endParaRPr lang="fr-FR" dirty="0"/>
          </a:p>
          <a:p>
            <a:endParaRPr lang="fr-FR" dirty="0"/>
          </a:p>
        </p:txBody>
      </p:sp>
    </p:spTree>
    <p:extLst>
      <p:ext uri="{BB962C8B-B14F-4D97-AF65-F5344CB8AC3E}">
        <p14:creationId xmlns:p14="http://schemas.microsoft.com/office/powerpoint/2010/main" val="846081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14</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297032" y="1186257"/>
            <a:ext cx="8424334" cy="3465572"/>
          </a:xfrm>
        </p:spPr>
        <p:txBody>
          <a:bodyPr/>
          <a:lstStyle/>
          <a:p>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297032" y="683347"/>
            <a:ext cx="8424863" cy="539991"/>
          </a:xfrm>
        </p:spPr>
        <p:txBody>
          <a:bodyPr>
            <a:normAutofit/>
          </a:bodyPr>
          <a:lstStyle/>
          <a:p>
            <a:pPr marL="13970" algn="just"/>
            <a:r>
              <a:rPr lang="fr-FR" sz="1600" dirty="0">
                <a:solidFill>
                  <a:srgbClr val="7030A0"/>
                </a:solidFill>
              </a:rPr>
              <a:t>1</a:t>
            </a:r>
            <a:r>
              <a:rPr lang="fr-FR" sz="1800" dirty="0">
                <a:solidFill>
                  <a:srgbClr val="7030A0"/>
                </a:solidFill>
              </a:rPr>
              <a:t>. </a:t>
            </a:r>
            <a:r>
              <a:rPr lang="fr-FR" sz="1600" dirty="0">
                <a:solidFill>
                  <a:srgbClr val="7030A0"/>
                </a:solidFill>
              </a:rPr>
              <a:t>Un rôle important dans la communication (3/3)</a:t>
            </a:r>
          </a:p>
        </p:txBody>
      </p:sp>
      <p:pic>
        <p:nvPicPr>
          <p:cNvPr id="4" name="Image 3">
            <a:extLst>
              <a:ext uri="{FF2B5EF4-FFF2-40B4-BE49-F238E27FC236}">
                <a16:creationId xmlns:a16="http://schemas.microsoft.com/office/drawing/2014/main" id="{1C02BF16-EF36-F9D8-6632-8B0BF63818BE}"/>
              </a:ext>
            </a:extLst>
          </p:cNvPr>
          <p:cNvPicPr>
            <a:picLocks noChangeAspect="1"/>
          </p:cNvPicPr>
          <p:nvPr/>
        </p:nvPicPr>
        <p:blipFill>
          <a:blip r:embed="rId3"/>
          <a:stretch>
            <a:fillRect/>
          </a:stretch>
        </p:blipFill>
        <p:spPr>
          <a:xfrm>
            <a:off x="5040470" y="84186"/>
            <a:ext cx="814970" cy="814970"/>
          </a:xfrm>
          <a:prstGeom prst="rect">
            <a:avLst/>
          </a:prstGeom>
        </p:spPr>
      </p:pic>
      <p:sp>
        <p:nvSpPr>
          <p:cNvPr id="5" name="Espace réservé du texte 5">
            <a:extLst>
              <a:ext uri="{FF2B5EF4-FFF2-40B4-BE49-F238E27FC236}">
                <a16:creationId xmlns:a16="http://schemas.microsoft.com/office/drawing/2014/main" id="{81536BD5-0F57-CE75-1531-3DEC2650A615}"/>
              </a:ext>
            </a:extLst>
          </p:cNvPr>
          <p:cNvSpPr txBox="1">
            <a:spLocks/>
          </p:cNvSpPr>
          <p:nvPr/>
        </p:nvSpPr>
        <p:spPr bwMode="gray">
          <a:xfrm>
            <a:off x="395287" y="1277722"/>
            <a:ext cx="8424334" cy="3465572"/>
          </a:xfrm>
          <a:prstGeom prst="rect">
            <a:avLst/>
          </a:prstGeom>
        </p:spPr>
        <p:txBody>
          <a:bodyPr vert="horz" lIns="0" tIns="0" rIns="0" bIns="0" rtlCol="0" anchor="t"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a:p>
          <a:p>
            <a:endParaRPr lang="fr-FR" dirty="0"/>
          </a:p>
        </p:txBody>
      </p:sp>
      <p:sp>
        <p:nvSpPr>
          <p:cNvPr id="10" name="Espace réservé du texte 5">
            <a:extLst>
              <a:ext uri="{FF2B5EF4-FFF2-40B4-BE49-F238E27FC236}">
                <a16:creationId xmlns:a16="http://schemas.microsoft.com/office/drawing/2014/main" id="{B1EE2C91-ED38-2F10-8FBB-1442D2CE49FC}"/>
              </a:ext>
            </a:extLst>
          </p:cNvPr>
          <p:cNvSpPr txBox="1">
            <a:spLocks/>
          </p:cNvSpPr>
          <p:nvPr/>
        </p:nvSpPr>
        <p:spPr bwMode="gray">
          <a:xfrm>
            <a:off x="346160" y="1094792"/>
            <a:ext cx="8424334" cy="3648502"/>
          </a:xfrm>
          <a:prstGeom prst="rect">
            <a:avLst/>
          </a:prstGeom>
        </p:spPr>
        <p:txBody>
          <a:bodyPr vert="horz" lIns="0" tIns="0" rIns="0" bIns="0" rtlCol="0" anchor="t"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sz="1200" dirty="0"/>
          </a:p>
          <a:p>
            <a:endParaRPr lang="fr-FR" dirty="0"/>
          </a:p>
          <a:p>
            <a:endParaRPr lang="fr-FR" dirty="0"/>
          </a:p>
        </p:txBody>
      </p:sp>
      <p:sp>
        <p:nvSpPr>
          <p:cNvPr id="14" name="ZoneTexte 13">
            <a:extLst>
              <a:ext uri="{FF2B5EF4-FFF2-40B4-BE49-F238E27FC236}">
                <a16:creationId xmlns:a16="http://schemas.microsoft.com/office/drawing/2014/main" id="{91EF24F7-CEE4-718B-45C7-888F62711094}"/>
              </a:ext>
            </a:extLst>
          </p:cNvPr>
          <p:cNvSpPr txBox="1"/>
          <p:nvPr/>
        </p:nvSpPr>
        <p:spPr>
          <a:xfrm>
            <a:off x="395287" y="1369140"/>
            <a:ext cx="7997371" cy="2952090"/>
          </a:xfrm>
          <a:prstGeom prst="rect">
            <a:avLst/>
          </a:prstGeom>
          <a:noFill/>
        </p:spPr>
        <p:txBody>
          <a:bodyPr wrap="square">
            <a:spAutoFit/>
          </a:bodyPr>
          <a:lstStyle/>
          <a:p>
            <a:pPr marL="377825" indent="-285750" algn="just">
              <a:spcBef>
                <a:spcPts val="1200"/>
              </a:spcBef>
              <a:spcAft>
                <a:spcPts val="500"/>
              </a:spcAft>
              <a:buFont typeface="Wingdings" panose="05000000000000000000" pitchFamily="2" charset="2"/>
              <a:buChar char="Ø"/>
            </a:pPr>
            <a:r>
              <a:rPr lang="fr-FR" sz="1400" b="1" dirty="0">
                <a:latin typeface="Marianne" panose="02000000000000000000" pitchFamily="2" charset="0"/>
              </a:rPr>
              <a:t>Désignation dans chaque établissement de correspondants « élections professionnelles » </a:t>
            </a:r>
          </a:p>
          <a:p>
            <a:pPr algn="just">
              <a:spcBef>
                <a:spcPts val="1200"/>
              </a:spcBef>
              <a:spcAft>
                <a:spcPts val="500"/>
              </a:spcAft>
            </a:pPr>
            <a:r>
              <a:rPr lang="fr-FR" sz="1400" b="1" dirty="0">
                <a:latin typeface="Marianne" panose="02000000000000000000" pitchFamily="2" charset="0"/>
              </a:rPr>
              <a:t>Il est recommandé de désigner au moins un correspondant par établissement via ce formulaire : </a:t>
            </a:r>
          </a:p>
          <a:p>
            <a:pPr algn="just">
              <a:spcAft>
                <a:spcPts val="500"/>
              </a:spcAft>
            </a:pPr>
            <a:r>
              <a:rPr lang="fr-FR" sz="1400" dirty="0">
                <a:solidFill>
                  <a:srgbClr val="0070C0"/>
                </a:solidFill>
                <a:latin typeface="Marianne" panose="02000000000000000000" pitchFamily="2" charset="0"/>
                <a:hlinkClick r:id="rId4">
                  <a:extLst>
                    <a:ext uri="{A12FA001-AC4F-418D-AE19-62706E023703}">
                      <ahyp:hlinkClr xmlns:ahyp="http://schemas.microsoft.com/office/drawing/2018/hyperlinkcolor" val="tx"/>
                    </a:ext>
                  </a:extLst>
                </a:hlinkClick>
              </a:rPr>
              <a:t>https://forms.office.com/Pages/ResponsePage.aspx?id=klJeAyVaCUW7CKVV99Mai8nYRyuLN7xIncolKdDVMbBUNU82R083T0FISUs0QTRMS0NQUUNKT0c3Ri4u</a:t>
            </a:r>
            <a:endParaRPr lang="fr-FR" sz="1400" dirty="0">
              <a:solidFill>
                <a:srgbClr val="0070C0"/>
              </a:solidFill>
              <a:latin typeface="Marianne" panose="02000000000000000000" pitchFamily="2" charset="0"/>
            </a:endParaRPr>
          </a:p>
          <a:p>
            <a:pPr algn="just">
              <a:spcBef>
                <a:spcPts val="1200"/>
              </a:spcBef>
              <a:spcAft>
                <a:spcPts val="500"/>
              </a:spcAft>
            </a:pPr>
            <a:r>
              <a:rPr lang="fr-FR" sz="1400" dirty="0">
                <a:latin typeface="Marianne" panose="02000000000000000000" pitchFamily="2" charset="0"/>
              </a:rPr>
              <a:t>Ils ont un rôle important :</a:t>
            </a:r>
          </a:p>
          <a:p>
            <a:pPr algn="just">
              <a:spcAft>
                <a:spcPts val="500"/>
              </a:spcAft>
            </a:pPr>
            <a:r>
              <a:rPr lang="fr-FR" sz="1400" dirty="0">
                <a:latin typeface="Marianne" panose="02000000000000000000" pitchFamily="2" charset="0"/>
              </a:rPr>
              <a:t>- pour la communication auprès des électeurs, en lien avec les commissions médicales d’établissement, de toutes les informations diffusées par les autorités organisatrices</a:t>
            </a:r>
          </a:p>
          <a:p>
            <a:pPr algn="just">
              <a:spcBef>
                <a:spcPts val="600"/>
              </a:spcBef>
              <a:spcAft>
                <a:spcPts val="500"/>
              </a:spcAft>
            </a:pPr>
            <a:r>
              <a:rPr lang="fr-FR" sz="1400" dirty="0">
                <a:latin typeface="Marianne" panose="02000000000000000000" pitchFamily="2" charset="0"/>
              </a:rPr>
              <a:t>- dans le cadre de la constitution de la liste des électeurs</a:t>
            </a:r>
          </a:p>
        </p:txBody>
      </p:sp>
    </p:spTree>
    <p:extLst>
      <p:ext uri="{BB962C8B-B14F-4D97-AF65-F5344CB8AC3E}">
        <p14:creationId xmlns:p14="http://schemas.microsoft.com/office/powerpoint/2010/main" val="1553883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15</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3850" y="1244581"/>
            <a:ext cx="8424334" cy="3154932"/>
          </a:xfrm>
        </p:spPr>
        <p:txBody>
          <a:bodyPr/>
          <a:lstStyle/>
          <a:p>
            <a:pPr algn="just">
              <a:spcBef>
                <a:spcPts val="600"/>
              </a:spcBef>
            </a:pPr>
            <a:r>
              <a:rPr lang="fr-FR" dirty="0"/>
              <a:t>Les listes électorales doivent être publiées sur les sites internet respectifs de la DGOS et du CNG, le 11 avril 2024 au plus tard. </a:t>
            </a:r>
          </a:p>
          <a:p>
            <a:pPr algn="just">
              <a:spcBef>
                <a:spcPts val="600"/>
              </a:spcBef>
            </a:pPr>
            <a:r>
              <a:rPr lang="fr-FR" dirty="0"/>
              <a:t>Cela nécessite en amont une remontée et une fiabilisation de celles-ci. </a:t>
            </a:r>
          </a:p>
          <a:p>
            <a:pPr algn="just">
              <a:spcBef>
                <a:spcPts val="600"/>
              </a:spcBef>
            </a:pPr>
            <a:r>
              <a:rPr lang="fr-FR" dirty="0"/>
              <a:t>A cet effet, les établissements notamment par le biais de leurs correspondants doivent constituer une liste de l’ensemble des personnels médicaux concernés par les élections. </a:t>
            </a:r>
          </a:p>
          <a:p>
            <a:pPr algn="just">
              <a:spcBef>
                <a:spcPts val="600"/>
              </a:spcBef>
            </a:pPr>
            <a:r>
              <a:rPr lang="fr-FR" dirty="0"/>
              <a:t>Cette liste devra être fournie sous format Excel, dont le modèle de fichier est disponible directement dans l’outil de dépôt des listes électorales et également sur la page élections du Ministère. L’utilisation de ce modèle est impérative pour la validation de votre dépôt par l’équipe projet.</a:t>
            </a:r>
          </a:p>
          <a:p>
            <a:pPr algn="just">
              <a:spcBef>
                <a:spcPts val="600"/>
              </a:spcBef>
            </a:pPr>
            <a:r>
              <a:rPr lang="fr-FR" dirty="0"/>
              <a:t>Puis cette liste doit être déposée dans l’outil disponible via ce lien : </a:t>
            </a:r>
            <a:r>
              <a:rPr lang="fr-FR" dirty="0">
                <a:solidFill>
                  <a:srgbClr val="000000"/>
                </a:solidFill>
                <a:hlinkClick r:id="rId2">
                  <a:extLst>
                    <a:ext uri="{A12FA001-AC4F-418D-AE19-62706E023703}">
                      <ahyp:hlinkClr xmlns:ahyp="http://schemas.microsoft.com/office/drawing/2018/hyperlinkcolor" val="tx"/>
                    </a:ext>
                  </a:extLst>
                </a:hlinkClick>
              </a:rPr>
              <a:t>https://</a:t>
            </a:r>
            <a:r>
              <a:rPr lang="fr-FR" dirty="0">
                <a:hlinkClick r:id="rId2">
                  <a:extLst>
                    <a:ext uri="{A12FA001-AC4F-418D-AE19-62706E023703}">
                      <ahyp:hlinkClr xmlns:ahyp="http://schemas.microsoft.com/office/drawing/2018/hyperlinkcolor" val="tx"/>
                    </a:ext>
                  </a:extLst>
                </a:hlinkClick>
              </a:rPr>
              <a:t>listes-electeurs-PM2024.sante.gouv.fr</a:t>
            </a:r>
            <a:r>
              <a:rPr lang="fr-FR" dirty="0"/>
              <a:t>  </a:t>
            </a:r>
            <a:r>
              <a:rPr lang="fr-FR" b="1" dirty="0"/>
              <a:t>au plus tard le 19 mars 2024.</a:t>
            </a:r>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3"/>
          <a:stretch>
            <a:fillRect/>
          </a:stretch>
        </p:blipFill>
        <p:spPr>
          <a:xfrm>
            <a:off x="6012160" y="192476"/>
            <a:ext cx="847417" cy="457240"/>
          </a:xfrm>
          <a:prstGeom prst="rect">
            <a:avLst/>
          </a:prstGeom>
        </p:spPr>
      </p:pic>
      <p:sp>
        <p:nvSpPr>
          <p:cNvPr id="9" name="Titre 5"/>
          <p:cNvSpPr>
            <a:spLocks noGrp="1"/>
          </p:cNvSpPr>
          <p:nvPr>
            <p:ph type="title"/>
          </p:nvPr>
        </p:nvSpPr>
        <p:spPr>
          <a:xfrm>
            <a:off x="540679" y="683608"/>
            <a:ext cx="8424863" cy="539991"/>
          </a:xfrm>
        </p:spPr>
        <p:txBody>
          <a:bodyPr>
            <a:normAutofit/>
          </a:bodyPr>
          <a:lstStyle/>
          <a:p>
            <a:pPr marL="13970" algn="just"/>
            <a:r>
              <a:rPr lang="fr-FR" sz="1600" dirty="0">
                <a:solidFill>
                  <a:srgbClr val="7030A0"/>
                </a:solidFill>
              </a:rPr>
              <a:t>2. Un rôle pour la constitution et le dépôt des listes électorales</a:t>
            </a:r>
          </a:p>
        </p:txBody>
      </p:sp>
      <p:pic>
        <p:nvPicPr>
          <p:cNvPr id="4" name="Image 3">
            <a:extLst>
              <a:ext uri="{FF2B5EF4-FFF2-40B4-BE49-F238E27FC236}">
                <a16:creationId xmlns:a16="http://schemas.microsoft.com/office/drawing/2014/main" id="{E1B4569F-5047-833B-7D06-CD6F749B5982}"/>
              </a:ext>
            </a:extLst>
          </p:cNvPr>
          <p:cNvPicPr>
            <a:picLocks noChangeAspect="1"/>
          </p:cNvPicPr>
          <p:nvPr/>
        </p:nvPicPr>
        <p:blipFill>
          <a:blip r:embed="rId4"/>
          <a:stretch>
            <a:fillRect/>
          </a:stretch>
        </p:blipFill>
        <p:spPr>
          <a:xfrm>
            <a:off x="5088776" y="0"/>
            <a:ext cx="814970" cy="814970"/>
          </a:xfrm>
          <a:prstGeom prst="rect">
            <a:avLst/>
          </a:prstGeom>
        </p:spPr>
      </p:pic>
    </p:spTree>
    <p:extLst>
      <p:ext uri="{BB962C8B-B14F-4D97-AF65-F5344CB8AC3E}">
        <p14:creationId xmlns:p14="http://schemas.microsoft.com/office/powerpoint/2010/main" val="1032916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3850" y="925972"/>
            <a:ext cx="8424334" cy="3798427"/>
          </a:xfrm>
        </p:spPr>
        <p:txBody>
          <a:bodyPr/>
          <a:lstStyle/>
          <a:p>
            <a:pPr algn="just">
              <a:spcBef>
                <a:spcPts val="1200"/>
              </a:spcBef>
              <a:spcAft>
                <a:spcPts val="0"/>
              </a:spcAft>
            </a:pPr>
            <a:r>
              <a:rPr lang="fr-FR" sz="1800" b="1" dirty="0">
                <a:solidFill>
                  <a:srgbClr val="7030A0"/>
                </a:solidFill>
                <a:cs typeface="Arial"/>
              </a:rPr>
              <a:t>Quand les élections auront-elles lieu? </a:t>
            </a:r>
          </a:p>
          <a:p>
            <a:pPr algn="just">
              <a:spcBef>
                <a:spcPts val="1200"/>
              </a:spcBef>
              <a:spcAft>
                <a:spcPts val="0"/>
              </a:spcAft>
            </a:pPr>
            <a:r>
              <a:rPr lang="fr-FR" sz="1200" dirty="0">
                <a:cs typeface="Arial"/>
              </a:rPr>
              <a:t>Les élections auront lieu </a:t>
            </a:r>
            <a:r>
              <a:rPr lang="fr-FR" sz="1200" b="1" dirty="0">
                <a:cs typeface="Arial"/>
              </a:rPr>
              <a:t>du 11 au 18 juin 2024.</a:t>
            </a:r>
          </a:p>
          <a:p>
            <a:pPr algn="just">
              <a:spcBef>
                <a:spcPts val="1800"/>
              </a:spcBef>
              <a:spcAft>
                <a:spcPts val="0"/>
              </a:spcAft>
            </a:pPr>
            <a:r>
              <a:rPr lang="fr-FR" sz="1800" b="1" dirty="0">
                <a:solidFill>
                  <a:srgbClr val="7030A0"/>
                </a:solidFill>
                <a:cs typeface="Arial"/>
              </a:rPr>
              <a:t>Quelles sont les grandes étapes?</a:t>
            </a:r>
          </a:p>
          <a:p>
            <a:pPr algn="just">
              <a:spcBef>
                <a:spcPts val="1200"/>
              </a:spcBef>
              <a:spcAft>
                <a:spcPts val="0"/>
              </a:spcAft>
            </a:pPr>
            <a:r>
              <a:rPr lang="fr-FR" sz="1200" b="1" dirty="0">
                <a:cs typeface="Arial"/>
              </a:rPr>
              <a:t>11 avril 2024 </a:t>
            </a:r>
            <a:r>
              <a:rPr lang="fr-FR" sz="1200" dirty="0">
                <a:cs typeface="Arial"/>
              </a:rPr>
              <a:t>: mise en ligne des listes des électeurs sur les sites internet du Ministère et du CNG</a:t>
            </a:r>
          </a:p>
          <a:p>
            <a:pPr algn="just">
              <a:spcBef>
                <a:spcPts val="1200"/>
              </a:spcBef>
              <a:spcAft>
                <a:spcPts val="0"/>
              </a:spcAft>
            </a:pPr>
            <a:r>
              <a:rPr lang="fr-FR" sz="1200" b="1" dirty="0">
                <a:cs typeface="Arial"/>
              </a:rPr>
              <a:t>30 avril 2024 au plus tard </a:t>
            </a:r>
            <a:r>
              <a:rPr lang="fr-FR" sz="1200" dirty="0">
                <a:cs typeface="Arial"/>
              </a:rPr>
              <a:t>: dépôt des listes de candidats par les organisations syndicales</a:t>
            </a:r>
          </a:p>
          <a:p>
            <a:pPr algn="just">
              <a:spcBef>
                <a:spcPts val="1200"/>
              </a:spcBef>
              <a:spcAft>
                <a:spcPts val="0"/>
              </a:spcAft>
            </a:pPr>
            <a:r>
              <a:rPr lang="fr-FR" sz="1200" b="1" dirty="0">
                <a:cs typeface="Arial"/>
              </a:rPr>
              <a:t>27 mai 2024 au plus tard </a:t>
            </a:r>
            <a:r>
              <a:rPr lang="fr-FR" sz="1200" dirty="0">
                <a:cs typeface="Arial"/>
              </a:rPr>
              <a:t>: </a:t>
            </a:r>
          </a:p>
          <a:p>
            <a:pPr algn="just">
              <a:spcAft>
                <a:spcPts val="0"/>
              </a:spcAft>
            </a:pPr>
            <a:r>
              <a:rPr lang="fr-FR" sz="1200" dirty="0">
                <a:cs typeface="Arial"/>
              </a:rPr>
              <a:t>- mise en ligne des listes de candidats et des professions de foi sur les sites internet du Ministère et du CNG</a:t>
            </a:r>
          </a:p>
          <a:p>
            <a:pPr algn="just">
              <a:spcAft>
                <a:spcPts val="0"/>
              </a:spcAft>
            </a:pPr>
            <a:r>
              <a:rPr lang="fr-FR" sz="1200" dirty="0">
                <a:cs typeface="Arial"/>
              </a:rPr>
              <a:t>- réception par les électeurs par mail ou courrier de la notice d'information détaillée sur le déroulement des opérations électorales et de comment s’authentifier sur la plateforme de vote</a:t>
            </a:r>
          </a:p>
          <a:p>
            <a:pPr algn="just">
              <a:spcBef>
                <a:spcPts val="1200"/>
              </a:spcBef>
              <a:spcAft>
                <a:spcPts val="0"/>
              </a:spcAft>
            </a:pPr>
            <a:r>
              <a:rPr lang="fr-FR" sz="1200" b="1" dirty="0">
                <a:cs typeface="Arial"/>
              </a:rPr>
              <a:t>A partir du 11 juin jusqu’au 18 juin 2024 </a:t>
            </a:r>
            <a:r>
              <a:rPr lang="fr-FR" sz="1200" dirty="0">
                <a:cs typeface="Arial"/>
              </a:rPr>
              <a:t>: vote des praticiens sur la plateforme avec une assistance utilisateurs disponible de 8h à 20h (weekend compris) pour accompagner l’ensemble des électeurs notamment pour la connexion</a:t>
            </a:r>
          </a:p>
          <a:p>
            <a:pPr algn="just">
              <a:spcBef>
                <a:spcPts val="1200"/>
              </a:spcBef>
              <a:spcAft>
                <a:spcPts val="0"/>
              </a:spcAft>
            </a:pPr>
            <a:r>
              <a:rPr lang="fr-FR" sz="1200" b="1" dirty="0">
                <a:cs typeface="Arial"/>
              </a:rPr>
              <a:t>18 juin 2024 </a:t>
            </a:r>
            <a:r>
              <a:rPr lang="fr-FR" sz="1200" dirty="0">
                <a:cs typeface="Arial"/>
              </a:rPr>
              <a:t>: proclamation des résultats</a:t>
            </a:r>
          </a:p>
        </p:txBody>
      </p:sp>
      <p:sp>
        <p:nvSpPr>
          <p:cNvPr id="5" name="Espace réservé du pied de page 7">
            <a:extLst>
              <a:ext uri="{FF2B5EF4-FFF2-40B4-BE49-F238E27FC236}">
                <a16:creationId xmlns:a16="http://schemas.microsoft.com/office/drawing/2014/main" id="{100CE910-DCCA-90A9-05AE-FE3D31A4B0AB}"/>
              </a:ext>
            </a:extLst>
          </p:cNvPr>
          <p:cNvSpPr>
            <a:spLocks noGrp="1"/>
          </p:cNvSpPr>
          <p:nvPr>
            <p:ph type="ftr" sz="quarter" idx="3"/>
          </p:nvPr>
        </p:nvSpPr>
        <p:spPr>
          <a:xfrm>
            <a:off x="2868782" y="195486"/>
            <a:ext cx="5879931" cy="360000"/>
          </a:xfrm>
        </p:spPr>
        <p:txBody>
          <a:bodyPr/>
          <a:lstStyle/>
          <a:p>
            <a:r>
              <a:rPr lang="fr-FR"/>
              <a:t>Direction générale de l’offre de soins</a:t>
            </a:r>
          </a:p>
        </p:txBody>
      </p:sp>
      <p:pic>
        <p:nvPicPr>
          <p:cNvPr id="9" name="Image 8">
            <a:extLst>
              <a:ext uri="{FF2B5EF4-FFF2-40B4-BE49-F238E27FC236}">
                <a16:creationId xmlns:a16="http://schemas.microsoft.com/office/drawing/2014/main" id="{C4636BEB-206A-40BA-C0D0-F7D24B72742C}"/>
              </a:ext>
            </a:extLst>
          </p:cNvPr>
          <p:cNvPicPr>
            <a:picLocks noChangeAspect="1"/>
          </p:cNvPicPr>
          <p:nvPr/>
        </p:nvPicPr>
        <p:blipFill>
          <a:blip r:embed="rId2"/>
          <a:stretch>
            <a:fillRect/>
          </a:stretch>
        </p:blipFill>
        <p:spPr>
          <a:xfrm>
            <a:off x="6012160" y="214596"/>
            <a:ext cx="848490" cy="455964"/>
          </a:xfrm>
          <a:prstGeom prst="rect">
            <a:avLst/>
          </a:prstGeom>
        </p:spPr>
      </p:pic>
      <p:pic>
        <p:nvPicPr>
          <p:cNvPr id="11" name="Image 10">
            <a:extLst>
              <a:ext uri="{FF2B5EF4-FFF2-40B4-BE49-F238E27FC236}">
                <a16:creationId xmlns:a16="http://schemas.microsoft.com/office/drawing/2014/main" id="{4FF53B8D-A67A-42EE-8E08-1E17D4CDAB8D}"/>
              </a:ext>
            </a:extLst>
          </p:cNvPr>
          <p:cNvPicPr>
            <a:picLocks noChangeAspect="1"/>
          </p:cNvPicPr>
          <p:nvPr/>
        </p:nvPicPr>
        <p:blipFill>
          <a:blip r:embed="rId3"/>
          <a:stretch>
            <a:fillRect/>
          </a:stretch>
        </p:blipFill>
        <p:spPr>
          <a:xfrm>
            <a:off x="5018699" y="91893"/>
            <a:ext cx="814970" cy="814970"/>
          </a:xfrm>
          <a:prstGeom prst="rect">
            <a:avLst/>
          </a:prstGeom>
        </p:spPr>
      </p:pic>
    </p:spTree>
    <p:extLst>
      <p:ext uri="{BB962C8B-B14F-4D97-AF65-F5344CB8AC3E}">
        <p14:creationId xmlns:p14="http://schemas.microsoft.com/office/powerpoint/2010/main" val="137308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a:t>
            </a:fld>
            <a:endParaRPr lang="fr-FR"/>
          </a:p>
        </p:txBody>
      </p:sp>
      <p:sp>
        <p:nvSpPr>
          <p:cNvPr id="6" name="Espace réservé de la date 5"/>
          <p:cNvSpPr>
            <a:spLocks noGrp="1"/>
          </p:cNvSpPr>
          <p:nvPr>
            <p:ph type="dt" sz="half" idx="2"/>
          </p:nvPr>
        </p:nvSpPr>
        <p:spPr/>
        <p:txBody>
          <a:bodyPr/>
          <a:lstStyle/>
          <a:p>
            <a:fld id="{251C71F6-E0A6-1740-B64F-38F332886BAF}" type="datetime1">
              <a:rPr lang="fr-FR" cap="all" smtClean="0"/>
              <a:pPr/>
              <a:t>14/03/2024</a:t>
            </a:fld>
            <a:endParaRPr lang="fr-FR" cap="all"/>
          </a:p>
        </p:txBody>
      </p:sp>
      <p:sp>
        <p:nvSpPr>
          <p:cNvPr id="8" name="Espace réservé du pied de page 7"/>
          <p:cNvSpPr>
            <a:spLocks noGrp="1"/>
          </p:cNvSpPr>
          <p:nvPr>
            <p:ph type="ftr" sz="quarter" idx="3"/>
          </p:nvPr>
        </p:nvSpPr>
        <p:spPr/>
        <p:txBody>
          <a:bodyPr/>
          <a:lstStyle/>
          <a:p>
            <a:r>
              <a:rPr lang="fr-FR"/>
              <a:t>Direction générale de l’offre de soins</a:t>
            </a:r>
          </a:p>
        </p:txBody>
      </p:sp>
      <p:pic>
        <p:nvPicPr>
          <p:cNvPr id="9" name="Image 8">
            <a:extLst>
              <a:ext uri="{FF2B5EF4-FFF2-40B4-BE49-F238E27FC236}">
                <a16:creationId xmlns:a16="http://schemas.microsoft.com/office/drawing/2014/main" id="{3501F1F1-D70C-E1B4-E42B-5A451BD8EA60}"/>
              </a:ext>
            </a:extLst>
          </p:cNvPr>
          <p:cNvPicPr>
            <a:picLocks noChangeAspect="1"/>
          </p:cNvPicPr>
          <p:nvPr/>
        </p:nvPicPr>
        <p:blipFill>
          <a:blip r:embed="rId2"/>
          <a:stretch>
            <a:fillRect/>
          </a:stretch>
        </p:blipFill>
        <p:spPr>
          <a:xfrm>
            <a:off x="6012160" y="214596"/>
            <a:ext cx="848490" cy="455964"/>
          </a:xfrm>
          <a:prstGeom prst="rect">
            <a:avLst/>
          </a:prstGeom>
        </p:spPr>
      </p:pic>
      <p:sp>
        <p:nvSpPr>
          <p:cNvPr id="10" name="Rectangle 9"/>
          <p:cNvSpPr/>
          <p:nvPr/>
        </p:nvSpPr>
        <p:spPr>
          <a:xfrm>
            <a:off x="396780" y="1786303"/>
            <a:ext cx="8351933" cy="2492990"/>
          </a:xfrm>
          <a:prstGeom prst="rect">
            <a:avLst/>
          </a:prstGeom>
        </p:spPr>
        <p:txBody>
          <a:bodyPr wrap="square" lIns="91440" tIns="45720" rIns="91440" bIns="45720" anchor="t">
            <a:spAutoFit/>
          </a:bodyPr>
          <a:lstStyle/>
          <a:p>
            <a:pPr algn="just">
              <a:spcBef>
                <a:spcPts val="1200"/>
              </a:spcBef>
            </a:pPr>
            <a:r>
              <a:rPr lang="fr-FR" sz="2800" b="1" dirty="0">
                <a:solidFill>
                  <a:srgbClr val="7030A0"/>
                </a:solidFill>
                <a:latin typeface="Marianne"/>
                <a:ea typeface="Calibri"/>
                <a:cs typeface="Arial"/>
              </a:rPr>
              <a:t>Quelles sont les instances qui vont être renouvelées et quel est leur rôle?</a:t>
            </a:r>
          </a:p>
          <a:p>
            <a:pPr lvl="0" algn="just">
              <a:spcBef>
                <a:spcPts val="900"/>
              </a:spcBef>
              <a:spcAft>
                <a:spcPts val="0"/>
              </a:spcAft>
            </a:pPr>
            <a:endParaRPr lang="fr-FR" sz="1350" dirty="0">
              <a:latin typeface="Arial" panose="020B0604020202020204" pitchFamily="34" charset="0"/>
              <a:ea typeface="Calibri" panose="020F0502020204030204" pitchFamily="34" charset="0"/>
              <a:cs typeface="Arial" panose="020B0604020202020204" pitchFamily="34" charset="0"/>
            </a:endParaRPr>
          </a:p>
          <a:p>
            <a:pPr lvl="1" algn="just">
              <a:spcBef>
                <a:spcPts val="450"/>
              </a:spcBef>
              <a:spcAft>
                <a:spcPts val="450"/>
              </a:spcAft>
            </a:pPr>
            <a:endParaRPr lang="fr-FR" sz="135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556895" lvl="1" indent="-213995" algn="just">
              <a:spcBef>
                <a:spcPts val="450"/>
              </a:spcBef>
              <a:spcAft>
                <a:spcPts val="450"/>
              </a:spcAft>
              <a:buFont typeface="Wingdings" panose="05000000000000000000" pitchFamily="2" charset="2"/>
              <a:buChar char="ü"/>
            </a:pPr>
            <a:endParaRPr lang="fr-FR" sz="135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556895" lvl="1" indent="-213995" algn="just">
              <a:spcBef>
                <a:spcPts val="450"/>
              </a:spcBef>
              <a:spcAft>
                <a:spcPts val="450"/>
              </a:spcAft>
              <a:buFont typeface="Wingdings" panose="05000000000000000000" pitchFamily="2" charset="2"/>
              <a:buChar char="ü"/>
            </a:pPr>
            <a:endParaRPr lang="fr-FR" sz="1350" dirty="0">
              <a:latin typeface="Arial" panose="020B0604020202020204" pitchFamily="34" charset="0"/>
              <a:ea typeface="Arial" panose="020B0604020202020204" pitchFamily="34" charset="0"/>
              <a:cs typeface="Arial" panose="020B0604020202020204" pitchFamily="34" charset="0"/>
            </a:endParaRPr>
          </a:p>
          <a:p>
            <a:pPr algn="just">
              <a:spcBef>
                <a:spcPts val="8"/>
              </a:spcBef>
            </a:pPr>
            <a:endParaRPr lang="fr-FR" sz="1350" b="1" dirty="0">
              <a:latin typeface="Arial" panose="020B0604020202020204" pitchFamily="34" charset="0"/>
              <a:ea typeface="Arial" panose="020B0604020202020204" pitchFamily="34" charset="0"/>
            </a:endParaRPr>
          </a:p>
        </p:txBody>
      </p:sp>
      <p:pic>
        <p:nvPicPr>
          <p:cNvPr id="3" name="Image 2">
            <a:extLst>
              <a:ext uri="{FF2B5EF4-FFF2-40B4-BE49-F238E27FC236}">
                <a16:creationId xmlns:a16="http://schemas.microsoft.com/office/drawing/2014/main" id="{D72394EA-2BFB-8773-42C9-D1AFE4C7E659}"/>
              </a:ext>
            </a:extLst>
          </p:cNvPr>
          <p:cNvPicPr>
            <a:picLocks noChangeAspect="1"/>
          </p:cNvPicPr>
          <p:nvPr/>
        </p:nvPicPr>
        <p:blipFill>
          <a:blip r:embed="rId3"/>
          <a:stretch>
            <a:fillRect/>
          </a:stretch>
        </p:blipFill>
        <p:spPr>
          <a:xfrm>
            <a:off x="5018699" y="91893"/>
            <a:ext cx="814970" cy="814970"/>
          </a:xfrm>
          <a:prstGeom prst="rect">
            <a:avLst/>
          </a:prstGeom>
        </p:spPr>
      </p:pic>
    </p:spTree>
    <p:extLst>
      <p:ext uri="{BB962C8B-B14F-4D97-AF65-F5344CB8AC3E}">
        <p14:creationId xmlns:p14="http://schemas.microsoft.com/office/powerpoint/2010/main" val="3757566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4</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4379" y="1038861"/>
            <a:ext cx="8424334" cy="3622828"/>
          </a:xfrm>
        </p:spPr>
        <p:txBody>
          <a:bodyPr/>
          <a:lstStyle/>
          <a:p>
            <a:pPr>
              <a:spcBef>
                <a:spcPts val="1200"/>
              </a:spcBef>
              <a:spcAft>
                <a:spcPts val="0"/>
              </a:spcAft>
            </a:pPr>
            <a:r>
              <a:rPr lang="fr-FR" sz="1800" b="1" dirty="0">
                <a:solidFill>
                  <a:srgbClr val="7030A0"/>
                </a:solidFill>
                <a:cs typeface="Arial"/>
              </a:rPr>
              <a:t>Le conseil de discipline des praticiens hospitaliers (Art. R.6152-74 à R.6152-78 du code de la santé publique)</a:t>
            </a:r>
          </a:p>
          <a:p>
            <a:pPr>
              <a:spcBef>
                <a:spcPts val="1200"/>
              </a:spcBef>
              <a:spcAft>
                <a:spcPts val="0"/>
              </a:spcAft>
            </a:pPr>
            <a:endParaRPr lang="fr-FR" sz="1800" b="1" dirty="0">
              <a:solidFill>
                <a:srgbClr val="7030A0"/>
              </a:solidFill>
              <a:cs typeface="Arial"/>
            </a:endParaRPr>
          </a:p>
          <a:p>
            <a:pPr marL="285750" indent="-285750" algn="just">
              <a:buFont typeface="Wingdings" panose="05000000000000000000" pitchFamily="2" charset="2"/>
              <a:buChar char="Ø"/>
            </a:pPr>
            <a:r>
              <a:rPr lang="fr-FR" dirty="0"/>
              <a:t>Réuni à la demande de la directrice générale du CNG ;</a:t>
            </a:r>
          </a:p>
          <a:p>
            <a:pPr marL="285750" indent="-285750" algn="just">
              <a:buFont typeface="Wingdings" panose="05000000000000000000" pitchFamily="2" charset="2"/>
              <a:buChar char="Ø"/>
            </a:pPr>
            <a:r>
              <a:rPr lang="fr-FR" dirty="0"/>
              <a:t>Présidé par un conseiller d’Etat ;</a:t>
            </a:r>
          </a:p>
          <a:p>
            <a:pPr marL="285750" indent="-285750" algn="just">
              <a:buFont typeface="Wingdings" panose="05000000000000000000" pitchFamily="2" charset="2"/>
              <a:buChar char="Ø"/>
            </a:pPr>
            <a:r>
              <a:rPr lang="fr-FR" dirty="0"/>
              <a:t>Composé à parité de </a:t>
            </a:r>
            <a:r>
              <a:rPr lang="fr-FR" b="1" dirty="0"/>
              <a:t>6 membres élus praticiens hospitaliers et de 6 membres nommés </a:t>
            </a:r>
            <a:r>
              <a:rPr lang="fr-FR" dirty="0"/>
              <a:t>par l’administration  (IGAS, DGS, DGOS, CNG, ARS, FHF) ;</a:t>
            </a:r>
          </a:p>
          <a:p>
            <a:pPr marL="285750" indent="-285750" algn="just">
              <a:buFont typeface="Wingdings" panose="05000000000000000000" pitchFamily="2" charset="2"/>
              <a:buChar char="Ø"/>
            </a:pPr>
            <a:r>
              <a:rPr lang="fr-FR" dirty="0"/>
              <a:t>Le conseil de discipline rend un avis qui peut être: l’absence de sanction, une sanction de 1</a:t>
            </a:r>
            <a:r>
              <a:rPr lang="fr-FR" baseline="30000" dirty="0"/>
              <a:t>e</a:t>
            </a:r>
            <a:r>
              <a:rPr lang="fr-FR" dirty="0"/>
              <a:t> niveau (avertissement, blâme), la mutation d’office, l’abaissement d’échelon ou la révocation ; </a:t>
            </a:r>
          </a:p>
          <a:p>
            <a:pPr marL="285750" indent="-285750" algn="just">
              <a:buFont typeface="Wingdings" panose="05000000000000000000" pitchFamily="2" charset="2"/>
              <a:buChar char="Ø"/>
            </a:pPr>
            <a:r>
              <a:rPr lang="fr-FR" dirty="0"/>
              <a:t>La directrice générale du CNG rend une décision après avis du conseil de discipline.</a:t>
            </a:r>
          </a:p>
          <a:p>
            <a:pPr>
              <a:spcBef>
                <a:spcPts val="1200"/>
              </a:spcBef>
              <a:spcAft>
                <a:spcPts val="0"/>
              </a:spcAft>
            </a:pPr>
            <a:r>
              <a:rPr lang="fr-FR" dirty="0">
                <a:cs typeface="Arial"/>
              </a:rPr>
              <a:t>       Entre 2020 et 2023 cette instance s’est </a:t>
            </a:r>
            <a:r>
              <a:rPr lang="fr-FR" b="1" dirty="0">
                <a:cs typeface="Arial"/>
              </a:rPr>
              <a:t>prononcée sur 18 dossiers</a:t>
            </a:r>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4" name="Flèche droite 3"/>
          <p:cNvSpPr/>
          <p:nvPr/>
        </p:nvSpPr>
        <p:spPr>
          <a:xfrm>
            <a:off x="389357" y="3999763"/>
            <a:ext cx="306767" cy="15928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7B3E0614-AC73-7F46-82E5-791B5AD4CABE}"/>
              </a:ext>
            </a:extLst>
          </p:cNvPr>
          <p:cNvPicPr>
            <a:picLocks noChangeAspect="1"/>
          </p:cNvPicPr>
          <p:nvPr/>
        </p:nvPicPr>
        <p:blipFill>
          <a:blip r:embed="rId3"/>
          <a:stretch>
            <a:fillRect/>
          </a:stretch>
        </p:blipFill>
        <p:spPr>
          <a:xfrm>
            <a:off x="5018699" y="91893"/>
            <a:ext cx="814970" cy="814970"/>
          </a:xfrm>
          <a:prstGeom prst="rect">
            <a:avLst/>
          </a:prstGeom>
        </p:spPr>
      </p:pic>
    </p:spTree>
    <p:extLst>
      <p:ext uri="{BB962C8B-B14F-4D97-AF65-F5344CB8AC3E}">
        <p14:creationId xmlns:p14="http://schemas.microsoft.com/office/powerpoint/2010/main" val="366606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632051" y="646140"/>
            <a:ext cx="8424863" cy="539991"/>
          </a:xfrm>
        </p:spPr>
        <p:txBody>
          <a:bodyPr>
            <a:normAutofit/>
          </a:bodyPr>
          <a:lstStyle/>
          <a:p>
            <a:pPr marL="13970"/>
            <a:r>
              <a:rPr lang="fr-FR" sz="1800" dirty="0">
                <a:solidFill>
                  <a:srgbClr val="7030A0"/>
                </a:solidFill>
              </a:rPr>
              <a:t>La commission statutaire nationale (CSN) (art. R. 6156-42 et suivants)</a:t>
            </a:r>
            <a:endParaRPr lang="fr-FR" sz="1800" dirty="0">
              <a:solidFill>
                <a:srgbClr val="000000"/>
              </a:solidFill>
            </a:endParaRPr>
          </a:p>
        </p:txBody>
      </p:sp>
      <p:sp>
        <p:nvSpPr>
          <p:cNvPr id="90" name="Espace réservé du texte 5"/>
          <p:cNvSpPr>
            <a:spLocks noGrp="1"/>
          </p:cNvSpPr>
          <p:nvPr>
            <p:ph type="body" sz="quarter" idx="14"/>
          </p:nvPr>
        </p:nvSpPr>
        <p:spPr>
          <a:xfrm>
            <a:off x="234115" y="1118631"/>
            <a:ext cx="8424334" cy="3972150"/>
          </a:xfrm>
        </p:spPr>
        <p:txBody>
          <a:bodyPr/>
          <a:lstStyle/>
          <a:p>
            <a:pPr marL="0" lvl="0" algn="just" defTabSz="816485">
              <a:spcBef>
                <a:spcPct val="20000"/>
              </a:spcBef>
              <a:spcAft>
                <a:spcPts val="0"/>
              </a:spcAft>
            </a:pPr>
            <a:r>
              <a:rPr lang="fr-FR" dirty="0">
                <a:latin typeface="Marianne"/>
              </a:rPr>
              <a:t>La commission statutaire nationale est consultée pour avis sur:</a:t>
            </a:r>
          </a:p>
          <a:p>
            <a:pPr marL="285750" lvl="0" indent="-285750" algn="just" defTabSz="816485">
              <a:spcBef>
                <a:spcPct val="20000"/>
              </a:spcBef>
              <a:spcAft>
                <a:spcPts val="0"/>
              </a:spcAft>
              <a:buFont typeface="Wingdings" panose="05000000000000000000" pitchFamily="2" charset="2"/>
              <a:buChar char="Ø"/>
            </a:pPr>
            <a:r>
              <a:rPr lang="fr-FR" dirty="0"/>
              <a:t>Les titularisations à l’issue de la période probatoire des PH; </a:t>
            </a:r>
          </a:p>
          <a:p>
            <a:pPr marL="285750" lvl="0" indent="-285750" algn="just" defTabSz="816485">
              <a:spcBef>
                <a:spcPct val="20000"/>
              </a:spcBef>
              <a:spcAft>
                <a:spcPts val="0"/>
              </a:spcAft>
              <a:buFont typeface="Wingdings" panose="05000000000000000000" pitchFamily="2" charset="2"/>
              <a:buChar char="Ø"/>
            </a:pPr>
            <a:r>
              <a:rPr lang="fr-FR" dirty="0"/>
              <a:t>Les placements en recherche d’affectation et leur prolongation éventuelle;</a:t>
            </a:r>
          </a:p>
          <a:p>
            <a:pPr marL="285750" lvl="0" indent="-285750" algn="just" defTabSz="816485">
              <a:spcBef>
                <a:spcPct val="20000"/>
              </a:spcBef>
              <a:spcAft>
                <a:spcPts val="0"/>
              </a:spcAft>
              <a:buFont typeface="Wingdings" panose="05000000000000000000" pitchFamily="2" charset="2"/>
              <a:buChar char="Ø"/>
            </a:pPr>
            <a:r>
              <a:rPr lang="fr-FR" dirty="0"/>
              <a:t>L’insuffisance professionnelle. </a:t>
            </a:r>
          </a:p>
          <a:p>
            <a:pPr marL="285750" lvl="0" indent="-285750" algn="just" defTabSz="816485">
              <a:spcBef>
                <a:spcPct val="20000"/>
              </a:spcBef>
              <a:spcAft>
                <a:spcPts val="0"/>
              </a:spcAft>
              <a:buFont typeface="Wingdings" panose="05000000000000000000" pitchFamily="2" charset="2"/>
              <a:buChar char="Ø"/>
            </a:pPr>
            <a:endParaRPr lang="fr-FR" dirty="0"/>
          </a:p>
          <a:p>
            <a:pPr marL="0" lvl="0" algn="just" defTabSz="816485">
              <a:spcBef>
                <a:spcPct val="20000"/>
              </a:spcBef>
              <a:spcAft>
                <a:spcPts val="0"/>
              </a:spcAft>
            </a:pPr>
            <a:r>
              <a:rPr lang="fr-FR" dirty="0"/>
              <a:t>Elle est présidée par un inspecteur général désigné par le chef de l’IGAS et est composée de 6 membres élus praticiens hospitaliers et de 6 membres nommés par l’administration  (IGAS, DGOS, CNG, ARS (MISP et PHISP), FHF). Lorsqu’elle se réunit en formation tripartite, les membres élus hospitalo-universitaires siègent également. </a:t>
            </a:r>
          </a:p>
          <a:p>
            <a:pPr marL="0" lvl="0" algn="just" defTabSz="816485">
              <a:spcBef>
                <a:spcPct val="20000"/>
              </a:spcBef>
              <a:spcAft>
                <a:spcPts val="0"/>
              </a:spcAft>
            </a:pPr>
            <a:endParaRPr lang="fr-FR" dirty="0"/>
          </a:p>
          <a:p>
            <a:pPr marL="0" lvl="0" algn="just" defTabSz="816485">
              <a:spcBef>
                <a:spcPct val="20000"/>
              </a:spcBef>
              <a:spcAft>
                <a:spcPts val="0"/>
              </a:spcAft>
            </a:pPr>
            <a:r>
              <a:rPr lang="fr-FR" dirty="0"/>
              <a:t>La CSN est composée de 7 sections: médecine et spécialités médicales; chirurgie, spécialités chirurgicales et odontologie; radiologie; biologie; pharmacie et psychiatrie. </a:t>
            </a:r>
          </a:p>
          <a:p>
            <a:pPr marL="0" lvl="0" algn="just" defTabSz="816485">
              <a:spcBef>
                <a:spcPct val="20000"/>
              </a:spcBef>
              <a:spcAft>
                <a:spcPts val="0"/>
              </a:spcAft>
            </a:pPr>
            <a:endParaRPr lang="fr-FR" dirty="0"/>
          </a:p>
          <a:p>
            <a:pPr marL="0" lvl="0" algn="just" defTabSz="816485">
              <a:spcBef>
                <a:spcPct val="20000"/>
              </a:spcBef>
              <a:spcAft>
                <a:spcPts val="0"/>
              </a:spcAft>
            </a:pPr>
            <a:r>
              <a:rPr lang="fr-FR" dirty="0"/>
              <a:t>Entre 2020 et 2023 elle s’est prononcée à 126 reprises. Elle se réunit 4 fois par an et 1 fois en formation plénière.</a:t>
            </a:r>
          </a:p>
          <a:p>
            <a:pPr marL="0" lvl="0" algn="just" defTabSz="816485">
              <a:spcBef>
                <a:spcPct val="20000"/>
              </a:spcBef>
              <a:spcAft>
                <a:spcPts val="0"/>
              </a:spcAft>
            </a:pPr>
            <a:endParaRPr lang="fr-FR" dirty="0">
              <a:solidFill>
                <a:srgbClr val="005CA9"/>
              </a:solidFill>
            </a:endParaRPr>
          </a:p>
          <a:p>
            <a:pPr marL="0" lvl="0" algn="just" defTabSz="816485">
              <a:spcBef>
                <a:spcPct val="20000"/>
              </a:spcBef>
              <a:spcAft>
                <a:spcPts val="0"/>
              </a:spcAft>
            </a:pPr>
            <a:endParaRPr lang="fr-FR" dirty="0">
              <a:solidFill>
                <a:srgbClr val="005CA9"/>
              </a:solidFill>
            </a:endParaRPr>
          </a:p>
          <a:p>
            <a:pPr marL="0" lvl="0" algn="just" defTabSz="816485">
              <a:spcBef>
                <a:spcPct val="20000"/>
              </a:spcBef>
              <a:spcAft>
                <a:spcPts val="0"/>
              </a:spcAft>
            </a:pPr>
            <a:endParaRPr lang="fr-FR" dirty="0">
              <a:solidFill>
                <a:srgbClr val="005CA9"/>
              </a:solidFill>
            </a:endParaRPr>
          </a:p>
          <a:p>
            <a:pPr marL="0" algn="just">
              <a:spcBef>
                <a:spcPts val="1200"/>
              </a:spcBef>
              <a:spcAft>
                <a:spcPts val="0"/>
              </a:spcAft>
            </a:pPr>
            <a:endParaRPr lang="fr-FR" sz="1600" dirty="0">
              <a:solidFill>
                <a:srgbClr val="0070C0"/>
              </a:solidFill>
              <a:latin typeface="Marianne"/>
              <a:hlinkClick r:id="rId3">
                <a:extLst>
                  <a:ext uri="{A12FA001-AC4F-418D-AE19-62706E023703}">
                    <ahyp:hlinkClr xmlns:ahyp="http://schemas.microsoft.com/office/drawing/2018/hyperlinkcolor" val="tx"/>
                  </a:ext>
                </a:extLst>
              </a:hlinkClick>
            </a:endParaRPr>
          </a:p>
          <a:p>
            <a:pPr marL="0" algn="just">
              <a:spcBef>
                <a:spcPts val="1200"/>
              </a:spcBef>
              <a:spcAft>
                <a:spcPts val="0"/>
              </a:spcAft>
            </a:pPr>
            <a:endParaRPr lang="fr-FR" sz="1200" dirty="0">
              <a:ea typeface="Calibri"/>
            </a:endParaRPr>
          </a:p>
          <a:p>
            <a:pPr marL="0" algn="just">
              <a:spcBef>
                <a:spcPts val="1200"/>
              </a:spcBef>
              <a:spcAft>
                <a:spcPts val="0"/>
              </a:spcAft>
            </a:pPr>
            <a:endParaRPr lang="fr-FR" sz="1200" dirty="0">
              <a:ea typeface="Calibri"/>
            </a:endParaRPr>
          </a:p>
          <a:p>
            <a:pPr marL="0" algn="just">
              <a:spcBef>
                <a:spcPts val="1200"/>
              </a:spcBef>
              <a:spcAft>
                <a:spcPts val="0"/>
              </a:spcAft>
            </a:pPr>
            <a:endParaRPr lang="fr-FR" dirty="0">
              <a:ea typeface="Calibri"/>
            </a:endParaRPr>
          </a:p>
          <a:p>
            <a:pPr marL="0" algn="just">
              <a:spcBef>
                <a:spcPts val="1200"/>
              </a:spcBef>
              <a:spcAft>
                <a:spcPts val="0"/>
              </a:spcAft>
            </a:pPr>
            <a:endParaRPr lang="fr-FR" dirty="0">
              <a:ea typeface="Calibri"/>
            </a:endParaRPr>
          </a:p>
          <a:p>
            <a:pPr marL="0" algn="just">
              <a:spcBef>
                <a:spcPts val="1200"/>
              </a:spcBef>
              <a:spcAft>
                <a:spcPts val="0"/>
              </a:spcAft>
            </a:pPr>
            <a:endParaRPr lang="fr-FR" dirty="0">
              <a:ea typeface="Calibri"/>
            </a:endParaRPr>
          </a:p>
          <a:p>
            <a:pPr>
              <a:spcBef>
                <a:spcPts val="1200"/>
              </a:spcBef>
            </a:pPr>
            <a:endParaRPr lang="fr-FR" dirty="0">
              <a:ea typeface="Calibri"/>
            </a:endParaRPr>
          </a:p>
          <a:p>
            <a:endParaRPr lang="fr-FR" dirty="0">
              <a:ea typeface="Calibri"/>
            </a:endParaRPr>
          </a:p>
          <a:p>
            <a:endParaRPr lang="fr-FR" dirty="0"/>
          </a:p>
          <a:p>
            <a:endParaRPr lang="fr-FR" dirty="0"/>
          </a:p>
        </p:txBody>
      </p:sp>
      <p:pic>
        <p:nvPicPr>
          <p:cNvPr id="4" name="Image 3">
            <a:extLst>
              <a:ext uri="{FF2B5EF4-FFF2-40B4-BE49-F238E27FC236}">
                <a16:creationId xmlns:a16="http://schemas.microsoft.com/office/drawing/2014/main" id="{CD8556F2-B6F8-8395-FF28-E65F1E4DE414}"/>
              </a:ext>
            </a:extLst>
          </p:cNvPr>
          <p:cNvPicPr>
            <a:picLocks noChangeAspect="1"/>
          </p:cNvPicPr>
          <p:nvPr/>
        </p:nvPicPr>
        <p:blipFill>
          <a:blip r:embed="rId4"/>
          <a:stretch>
            <a:fillRect/>
          </a:stretch>
        </p:blipFill>
        <p:spPr>
          <a:xfrm>
            <a:off x="5131876" y="-19051"/>
            <a:ext cx="814970" cy="814970"/>
          </a:xfrm>
          <a:prstGeom prst="rect">
            <a:avLst/>
          </a:prstGeom>
        </p:spPr>
      </p:pic>
    </p:spTree>
    <p:extLst>
      <p:ext uri="{BB962C8B-B14F-4D97-AF65-F5344CB8AC3E}">
        <p14:creationId xmlns:p14="http://schemas.microsoft.com/office/powerpoint/2010/main" val="108280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4379" y="1383726"/>
            <a:ext cx="8424334" cy="3304388"/>
          </a:xfrm>
        </p:spPr>
        <p:txBody>
          <a:bodyPr/>
          <a:lstStyle/>
          <a:p>
            <a:pPr algn="just">
              <a:spcBef>
                <a:spcPts val="600"/>
              </a:spcBef>
              <a:spcAft>
                <a:spcPts val="0"/>
              </a:spcAft>
            </a:pPr>
            <a:r>
              <a:rPr lang="fr-FR" sz="1200" dirty="0"/>
              <a:t>Il est présidé par une personnalité qualifiée nommée par arrêté du Ministre chargé de la santé.</a:t>
            </a:r>
          </a:p>
          <a:p>
            <a:pPr algn="just">
              <a:spcBef>
                <a:spcPts val="600"/>
              </a:spcBef>
              <a:spcAft>
                <a:spcPts val="0"/>
              </a:spcAft>
            </a:pPr>
            <a:r>
              <a:rPr lang="fr-FR" sz="1200" dirty="0"/>
              <a:t>Outre les représentants des employeurs, </a:t>
            </a:r>
            <a:r>
              <a:rPr lang="fr-FR" sz="1200" b="1" dirty="0"/>
              <a:t>il est composé de 15 représentants élus des personnels </a:t>
            </a:r>
            <a:r>
              <a:rPr lang="fr-FR" sz="1200" dirty="0"/>
              <a:t>ci-dessous organisés en 3 collèges statutaires :</a:t>
            </a:r>
          </a:p>
          <a:p>
            <a:pPr algn="just">
              <a:spcBef>
                <a:spcPts val="600"/>
              </a:spcBef>
              <a:spcAft>
                <a:spcPts val="0"/>
              </a:spcAft>
            </a:pPr>
            <a:r>
              <a:rPr lang="fr-FR" sz="1200" dirty="0"/>
              <a:t>- personnels enseignants et hospitaliers titulaires</a:t>
            </a:r>
          </a:p>
          <a:p>
            <a:pPr algn="just">
              <a:spcBef>
                <a:spcPts val="600"/>
              </a:spcBef>
              <a:spcAft>
                <a:spcPts val="0"/>
              </a:spcAft>
            </a:pPr>
            <a:r>
              <a:rPr lang="fr-FR" sz="1200" dirty="0"/>
              <a:t>- praticiens hospitaliers titulaires et probatoires</a:t>
            </a:r>
          </a:p>
          <a:p>
            <a:pPr algn="just">
              <a:spcBef>
                <a:spcPts val="600"/>
              </a:spcBef>
              <a:spcAft>
                <a:spcPts val="0"/>
              </a:spcAft>
            </a:pPr>
            <a:r>
              <a:rPr lang="fr-FR" sz="1200" dirty="0"/>
              <a:t>- praticiens sous contrat et personnels enseignants et hospitaliers temporaires et non-titulaires</a:t>
            </a:r>
          </a:p>
          <a:p>
            <a:pPr algn="just">
              <a:spcBef>
                <a:spcPts val="600"/>
              </a:spcBef>
              <a:spcAft>
                <a:spcPts val="0"/>
              </a:spcAft>
            </a:pPr>
            <a:r>
              <a:rPr lang="fr-FR" sz="1200" b="1" dirty="0"/>
              <a:t>Il est consulté sur les projets de textes </a:t>
            </a:r>
            <a:r>
              <a:rPr lang="fr-FR" sz="1200" dirty="0"/>
              <a:t>(loi, décret ou arrêté) à portée générale sur l’exercice des praticiens hospitaliers ou encore de statuts particuliers qui leur sont applicable.</a:t>
            </a:r>
          </a:p>
          <a:p>
            <a:pPr algn="just">
              <a:spcBef>
                <a:spcPts val="600"/>
              </a:spcBef>
              <a:spcAft>
                <a:spcPts val="0"/>
              </a:spcAft>
            </a:pPr>
            <a:r>
              <a:rPr lang="fr-FR" sz="1200" dirty="0"/>
              <a:t>Par exemples :</a:t>
            </a:r>
          </a:p>
          <a:p>
            <a:pPr algn="just">
              <a:spcBef>
                <a:spcPts val="600"/>
              </a:spcBef>
            </a:pPr>
            <a:r>
              <a:rPr lang="fr-FR" sz="1200" dirty="0"/>
              <a:t>- décret portant diverses dispositions relatives aux praticiens associés</a:t>
            </a:r>
          </a:p>
          <a:p>
            <a:pPr algn="just">
              <a:spcBef>
                <a:spcPts val="600"/>
              </a:spcBef>
            </a:pPr>
            <a:r>
              <a:rPr lang="fr-FR" sz="1200" dirty="0"/>
              <a:t>- décret relatif aux modalités de nominations équilibrées dans l'encadrement supérieur de la fonction publique</a:t>
            </a:r>
          </a:p>
          <a:p>
            <a:pPr algn="just">
              <a:spcBef>
                <a:spcPts val="600"/>
              </a:spcBef>
            </a:pPr>
            <a:r>
              <a:rPr lang="fr-FR" sz="1200" b="1" dirty="0"/>
              <a:t>Les élections permettront de mesurer la représentativité des organisations syndicales (OS) des personnels médicaux </a:t>
            </a:r>
            <a:r>
              <a:rPr lang="fr-FR" sz="1200" dirty="0"/>
              <a:t>(pour rappel depuis 2019, 5 OS sont représentatives).</a:t>
            </a:r>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2"/>
          <a:stretch>
            <a:fillRect/>
          </a:stretch>
        </p:blipFill>
        <p:spPr>
          <a:xfrm>
            <a:off x="6012160" y="192476"/>
            <a:ext cx="847417" cy="457240"/>
          </a:xfrm>
          <a:prstGeom prst="rect">
            <a:avLst/>
          </a:prstGeom>
        </p:spPr>
      </p:pic>
      <p:sp>
        <p:nvSpPr>
          <p:cNvPr id="9" name="Titre 5"/>
          <p:cNvSpPr>
            <a:spLocks noGrp="1"/>
          </p:cNvSpPr>
          <p:nvPr>
            <p:ph type="title"/>
          </p:nvPr>
        </p:nvSpPr>
        <p:spPr>
          <a:xfrm>
            <a:off x="323850" y="843735"/>
            <a:ext cx="8424863" cy="539991"/>
          </a:xfrm>
        </p:spPr>
        <p:txBody>
          <a:bodyPr>
            <a:normAutofit/>
          </a:bodyPr>
          <a:lstStyle/>
          <a:p>
            <a:pPr marL="13970" algn="just"/>
            <a:r>
              <a:rPr lang="fr-FR" sz="1600" dirty="0">
                <a:solidFill>
                  <a:srgbClr val="7030A0"/>
                </a:solidFill>
                <a:latin typeface="Marianne"/>
              </a:rPr>
              <a:t>Le Conseil Supérieur des Personnels Médicaux, odontologistes et pharmaceutiques (CSPM) (art. R.6156-8 à R.6156-30 du code de la santé publique)</a:t>
            </a:r>
            <a:endParaRPr lang="fr-FR" dirty="0">
              <a:solidFill>
                <a:srgbClr val="7030A0"/>
              </a:solidFill>
            </a:endParaRPr>
          </a:p>
        </p:txBody>
      </p:sp>
      <p:pic>
        <p:nvPicPr>
          <p:cNvPr id="4" name="Image 3">
            <a:extLst>
              <a:ext uri="{FF2B5EF4-FFF2-40B4-BE49-F238E27FC236}">
                <a16:creationId xmlns:a16="http://schemas.microsoft.com/office/drawing/2014/main" id="{448447F0-8BB4-4D95-88E7-59BB0AC0C335}"/>
              </a:ext>
            </a:extLst>
          </p:cNvPr>
          <p:cNvPicPr>
            <a:picLocks noChangeAspect="1"/>
          </p:cNvPicPr>
          <p:nvPr/>
        </p:nvPicPr>
        <p:blipFill>
          <a:blip r:embed="rId3"/>
          <a:stretch>
            <a:fillRect/>
          </a:stretch>
        </p:blipFill>
        <p:spPr>
          <a:xfrm>
            <a:off x="5018699" y="91893"/>
            <a:ext cx="814970" cy="814970"/>
          </a:xfrm>
          <a:prstGeom prst="rect">
            <a:avLst/>
          </a:prstGeom>
        </p:spPr>
      </p:pic>
    </p:spTree>
    <p:extLst>
      <p:ext uri="{BB962C8B-B14F-4D97-AF65-F5344CB8AC3E}">
        <p14:creationId xmlns:p14="http://schemas.microsoft.com/office/powerpoint/2010/main" val="824141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4379" y="1433042"/>
            <a:ext cx="8424334" cy="3154932"/>
          </a:xfrm>
        </p:spPr>
        <p:txBody>
          <a:bodyPr/>
          <a:lstStyle/>
          <a:p>
            <a:endParaRPr lang="fr-FR" b="1" dirty="0"/>
          </a:p>
          <a:p>
            <a:endParaRPr lang="fr-FR" dirty="0"/>
          </a:p>
          <a:p>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3"/>
          <a:stretch>
            <a:fillRect/>
          </a:stretch>
        </p:blipFill>
        <p:spPr>
          <a:xfrm>
            <a:off x="6012160" y="192476"/>
            <a:ext cx="847417" cy="457240"/>
          </a:xfrm>
          <a:prstGeom prst="rect">
            <a:avLst/>
          </a:prstGeom>
        </p:spPr>
      </p:pic>
      <p:sp>
        <p:nvSpPr>
          <p:cNvPr id="9" name="Titre 5"/>
          <p:cNvSpPr>
            <a:spLocks noGrp="1"/>
          </p:cNvSpPr>
          <p:nvPr>
            <p:ph type="title"/>
          </p:nvPr>
        </p:nvSpPr>
        <p:spPr>
          <a:xfrm>
            <a:off x="395536" y="908689"/>
            <a:ext cx="8424863" cy="539991"/>
          </a:xfrm>
        </p:spPr>
        <p:txBody>
          <a:bodyPr>
            <a:normAutofit/>
          </a:bodyPr>
          <a:lstStyle/>
          <a:p>
            <a:pPr marL="13970" algn="just"/>
            <a:r>
              <a:rPr lang="fr-FR" sz="1800" dirty="0">
                <a:solidFill>
                  <a:srgbClr val="7030A0"/>
                </a:solidFill>
              </a:rPr>
              <a:t>Près de 90 000 électeurs, qui vote dans quel collège? </a:t>
            </a:r>
            <a:endParaRPr lang="fr-FR" sz="1800" dirty="0">
              <a:solidFill>
                <a:srgbClr val="FF0000"/>
              </a:solidFill>
            </a:endParaRPr>
          </a:p>
        </p:txBody>
      </p:sp>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681" y="1510970"/>
            <a:ext cx="8211696" cy="3077004"/>
          </a:xfrm>
          <a:prstGeom prst="rect">
            <a:avLst/>
          </a:prstGeom>
        </p:spPr>
      </p:pic>
      <p:pic>
        <p:nvPicPr>
          <p:cNvPr id="5" name="Image 4">
            <a:extLst>
              <a:ext uri="{FF2B5EF4-FFF2-40B4-BE49-F238E27FC236}">
                <a16:creationId xmlns:a16="http://schemas.microsoft.com/office/drawing/2014/main" id="{92131D33-7D34-0A28-8961-226EC78FC074}"/>
              </a:ext>
            </a:extLst>
          </p:cNvPr>
          <p:cNvPicPr>
            <a:picLocks noChangeAspect="1"/>
          </p:cNvPicPr>
          <p:nvPr/>
        </p:nvPicPr>
        <p:blipFill>
          <a:blip r:embed="rId5"/>
          <a:stretch>
            <a:fillRect/>
          </a:stretch>
        </p:blipFill>
        <p:spPr>
          <a:xfrm>
            <a:off x="4993777" y="93719"/>
            <a:ext cx="814970" cy="814970"/>
          </a:xfrm>
          <a:prstGeom prst="rect">
            <a:avLst/>
          </a:prstGeom>
        </p:spPr>
      </p:pic>
    </p:spTree>
    <p:extLst>
      <p:ext uri="{BB962C8B-B14F-4D97-AF65-F5344CB8AC3E}">
        <p14:creationId xmlns:p14="http://schemas.microsoft.com/office/powerpoint/2010/main" val="2492657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4379" y="1433042"/>
            <a:ext cx="8424334" cy="3154932"/>
          </a:xfrm>
        </p:spPr>
        <p:txBody>
          <a:bodyPr/>
          <a:lstStyle/>
          <a:p>
            <a:endParaRPr lang="fr-FR" b="1" dirty="0"/>
          </a:p>
          <a:p>
            <a:endParaRPr lang="fr-FR" dirty="0"/>
          </a:p>
          <a:p>
            <a:endParaRPr lang="fr-FR" dirty="0"/>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3"/>
          <a:stretch>
            <a:fillRect/>
          </a:stretch>
        </p:blipFill>
        <p:spPr>
          <a:xfrm>
            <a:off x="6012160" y="192476"/>
            <a:ext cx="847417" cy="457240"/>
          </a:xfrm>
          <a:prstGeom prst="rect">
            <a:avLst/>
          </a:prstGeom>
        </p:spPr>
      </p:pic>
      <p:sp>
        <p:nvSpPr>
          <p:cNvPr id="9" name="Titre 5"/>
          <p:cNvSpPr>
            <a:spLocks noGrp="1"/>
          </p:cNvSpPr>
          <p:nvPr>
            <p:ph type="title"/>
          </p:nvPr>
        </p:nvSpPr>
        <p:spPr>
          <a:xfrm>
            <a:off x="719137" y="545299"/>
            <a:ext cx="8424863" cy="539991"/>
          </a:xfrm>
        </p:spPr>
        <p:txBody>
          <a:bodyPr>
            <a:normAutofit/>
          </a:bodyPr>
          <a:lstStyle/>
          <a:p>
            <a:pPr marL="13970" algn="just"/>
            <a:r>
              <a:rPr lang="fr-FR" sz="1800" dirty="0">
                <a:solidFill>
                  <a:srgbClr val="7030A0"/>
                </a:solidFill>
              </a:rPr>
              <a:t>Qui sont électeurs ? </a:t>
            </a:r>
            <a:endParaRPr lang="fr-FR" sz="1800" dirty="0">
              <a:solidFill>
                <a:srgbClr val="FF0000"/>
              </a:solidFill>
            </a:endParaRPr>
          </a:p>
        </p:txBody>
      </p:sp>
      <p:pic>
        <p:nvPicPr>
          <p:cNvPr id="5" name="Image 4">
            <a:extLst>
              <a:ext uri="{FF2B5EF4-FFF2-40B4-BE49-F238E27FC236}">
                <a16:creationId xmlns:a16="http://schemas.microsoft.com/office/drawing/2014/main" id="{92131D33-7D34-0A28-8961-226EC78FC074}"/>
              </a:ext>
            </a:extLst>
          </p:cNvPr>
          <p:cNvPicPr>
            <a:picLocks noChangeAspect="1"/>
          </p:cNvPicPr>
          <p:nvPr/>
        </p:nvPicPr>
        <p:blipFill>
          <a:blip r:embed="rId4"/>
          <a:stretch>
            <a:fillRect/>
          </a:stretch>
        </p:blipFill>
        <p:spPr>
          <a:xfrm>
            <a:off x="4993777" y="93719"/>
            <a:ext cx="814970" cy="814970"/>
          </a:xfrm>
          <a:prstGeom prst="rect">
            <a:avLst/>
          </a:prstGeom>
        </p:spPr>
      </p:pic>
      <p:pic>
        <p:nvPicPr>
          <p:cNvPr id="11" name="Image 10">
            <a:extLst>
              <a:ext uri="{FF2B5EF4-FFF2-40B4-BE49-F238E27FC236}">
                <a16:creationId xmlns:a16="http://schemas.microsoft.com/office/drawing/2014/main" id="{DFF3F4C1-DC55-629C-E9A3-BA5B27141B63}"/>
              </a:ext>
            </a:extLst>
          </p:cNvPr>
          <p:cNvPicPr>
            <a:picLocks noChangeAspect="1"/>
          </p:cNvPicPr>
          <p:nvPr/>
        </p:nvPicPr>
        <p:blipFill>
          <a:blip r:embed="rId5"/>
          <a:stretch>
            <a:fillRect/>
          </a:stretch>
        </p:blipFill>
        <p:spPr>
          <a:xfrm>
            <a:off x="796413" y="1149401"/>
            <a:ext cx="7277300" cy="3587878"/>
          </a:xfrm>
          <a:prstGeom prst="rect">
            <a:avLst/>
          </a:prstGeom>
        </p:spPr>
      </p:pic>
    </p:spTree>
    <p:extLst>
      <p:ext uri="{BB962C8B-B14F-4D97-AF65-F5344CB8AC3E}">
        <p14:creationId xmlns:p14="http://schemas.microsoft.com/office/powerpoint/2010/main" val="4148723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a:p>
        </p:txBody>
      </p:sp>
      <p:sp>
        <p:nvSpPr>
          <p:cNvPr id="3" name="Espace réservé de la date 2"/>
          <p:cNvSpPr>
            <a:spLocks noGrp="1"/>
          </p:cNvSpPr>
          <p:nvPr>
            <p:ph type="dt" sz="half" idx="2"/>
          </p:nvPr>
        </p:nvSpPr>
        <p:spPr/>
        <p:txBody>
          <a:bodyPr/>
          <a:lstStyle/>
          <a:p>
            <a:fld id="{6A4A60EE-9D13-3442-9796-E718C6343EC1}" type="datetime1">
              <a:rPr lang="fr-FR" cap="all" smtClean="0"/>
              <a:pPr/>
              <a:t>14/03/2024</a:t>
            </a:fld>
            <a:endParaRPr lang="fr-FR" cap="all"/>
          </a:p>
        </p:txBody>
      </p:sp>
      <p:sp>
        <p:nvSpPr>
          <p:cNvPr id="6" name="Espace réservé du texte 5"/>
          <p:cNvSpPr>
            <a:spLocks noGrp="1"/>
          </p:cNvSpPr>
          <p:nvPr>
            <p:ph type="body" sz="quarter" idx="14"/>
          </p:nvPr>
        </p:nvSpPr>
        <p:spPr>
          <a:xfrm>
            <a:off x="324379" y="1433042"/>
            <a:ext cx="8424334" cy="3154932"/>
          </a:xfrm>
        </p:spPr>
        <p:txBody>
          <a:bodyPr/>
          <a:lstStyle/>
          <a:p>
            <a:pPr algn="just"/>
            <a:r>
              <a:rPr lang="fr-FR" b="1" dirty="0"/>
              <a:t>Le vote se fera de manière électronique sur une seule plateforme de vote pour les 3 scrutins </a:t>
            </a:r>
            <a:r>
              <a:rPr lang="fr-FR" dirty="0"/>
              <a:t>selon les conditions fixées par le </a:t>
            </a:r>
            <a:r>
              <a:rPr lang="fr-FR" dirty="0">
                <a:hlinkClick r:id="rId2" tooltip="Légifrance"/>
              </a:rPr>
              <a:t>décret n° 2017-1811 du 28 décembre 2017</a:t>
            </a:r>
            <a:r>
              <a:rPr lang="fr-FR" dirty="0"/>
              <a:t>.</a:t>
            </a:r>
          </a:p>
          <a:p>
            <a:pPr algn="just"/>
            <a:endParaRPr lang="fr-FR" dirty="0"/>
          </a:p>
          <a:p>
            <a:pPr algn="just"/>
            <a:r>
              <a:rPr lang="fr-FR" dirty="0"/>
              <a:t>Afin de sécuriser le processus du vote électronique, les électeurs s’identifieront  préférentiellement sur la plateforme de vote via leur </a:t>
            </a:r>
            <a:r>
              <a:rPr lang="fr-FR" b="1" dirty="0"/>
              <a:t>compte</a:t>
            </a:r>
            <a:endParaRPr lang="fr-FR" dirty="0"/>
          </a:p>
          <a:p>
            <a:endParaRPr lang="fr-FR" dirty="0"/>
          </a:p>
          <a:p>
            <a:pPr algn="just">
              <a:lnSpc>
                <a:spcPct val="115000"/>
              </a:lnSpc>
              <a:spcAft>
                <a:spcPts val="1000"/>
              </a:spcAft>
            </a:pPr>
            <a:r>
              <a:rPr lang="fr-FR" dirty="0"/>
              <a:t>Pour l’électeur qui ne souhaite pas ou ne pourra pas utiliser leur compte Pro Santé </a:t>
            </a:r>
            <a:r>
              <a:rPr lang="fr-FR" dirty="0" err="1"/>
              <a:t>Connect</a:t>
            </a:r>
            <a:r>
              <a:rPr lang="fr-FR" dirty="0"/>
              <a:t>, une seconde solution d’authentification a été prévue. Chaque électeur recevra par voie électronique un identifiant généré par la plateforme de vote. Afin de s'identifier, chaque électeur devra renseigner un code d'authentification lui permettant d'obtenir un mot de passe. Une fois ce code d’authentification saisi, l’électeur recevra un mot de passe sur son numéro de téléphone saisi.  </a:t>
            </a:r>
          </a:p>
          <a:p>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p>
        </p:txBody>
      </p:sp>
      <p:pic>
        <p:nvPicPr>
          <p:cNvPr id="8" name="Image 7"/>
          <p:cNvPicPr>
            <a:picLocks noChangeAspect="1"/>
          </p:cNvPicPr>
          <p:nvPr/>
        </p:nvPicPr>
        <p:blipFill>
          <a:blip r:embed="rId3"/>
          <a:stretch>
            <a:fillRect/>
          </a:stretch>
        </p:blipFill>
        <p:spPr>
          <a:xfrm>
            <a:off x="6012160" y="192476"/>
            <a:ext cx="847417" cy="457240"/>
          </a:xfrm>
          <a:prstGeom prst="rect">
            <a:avLst/>
          </a:prstGeom>
        </p:spPr>
      </p:pic>
      <p:sp>
        <p:nvSpPr>
          <p:cNvPr id="9" name="Titre 5"/>
          <p:cNvSpPr>
            <a:spLocks noGrp="1"/>
          </p:cNvSpPr>
          <p:nvPr>
            <p:ph type="title"/>
          </p:nvPr>
        </p:nvSpPr>
        <p:spPr>
          <a:xfrm>
            <a:off x="395536" y="908689"/>
            <a:ext cx="8424863" cy="539991"/>
          </a:xfrm>
        </p:spPr>
        <p:txBody>
          <a:bodyPr>
            <a:normAutofit/>
          </a:bodyPr>
          <a:lstStyle/>
          <a:p>
            <a:pPr marL="13970" algn="just"/>
            <a:r>
              <a:rPr lang="fr-FR" sz="1800" dirty="0">
                <a:solidFill>
                  <a:srgbClr val="7030A0"/>
                </a:solidFill>
              </a:rPr>
              <a:t>Quelles sont les modalités de vote?</a:t>
            </a:r>
          </a:p>
        </p:txBody>
      </p:sp>
      <p:pic>
        <p:nvPicPr>
          <p:cNvPr id="4" name="Image 3"/>
          <p:cNvPicPr>
            <a:picLocks noChangeAspect="1"/>
          </p:cNvPicPr>
          <p:nvPr/>
        </p:nvPicPr>
        <p:blipFill>
          <a:blip r:embed="rId4"/>
          <a:stretch>
            <a:fillRect/>
          </a:stretch>
        </p:blipFill>
        <p:spPr>
          <a:xfrm>
            <a:off x="5715307" y="2392368"/>
            <a:ext cx="1269529" cy="389426"/>
          </a:xfrm>
          <a:prstGeom prst="rect">
            <a:avLst/>
          </a:prstGeom>
        </p:spPr>
      </p:pic>
      <p:pic>
        <p:nvPicPr>
          <p:cNvPr id="5" name="Image 4">
            <a:extLst>
              <a:ext uri="{FF2B5EF4-FFF2-40B4-BE49-F238E27FC236}">
                <a16:creationId xmlns:a16="http://schemas.microsoft.com/office/drawing/2014/main" id="{BD2271F6-83AF-56C8-3C84-0ECB0828014E}"/>
              </a:ext>
            </a:extLst>
          </p:cNvPr>
          <p:cNvPicPr>
            <a:picLocks noChangeAspect="1"/>
          </p:cNvPicPr>
          <p:nvPr/>
        </p:nvPicPr>
        <p:blipFill>
          <a:blip r:embed="rId5"/>
          <a:stretch>
            <a:fillRect/>
          </a:stretch>
        </p:blipFill>
        <p:spPr>
          <a:xfrm>
            <a:off x="5018699" y="91893"/>
            <a:ext cx="814970" cy="814970"/>
          </a:xfrm>
          <a:prstGeom prst="rect">
            <a:avLst/>
          </a:prstGeom>
        </p:spPr>
      </p:pic>
    </p:spTree>
    <p:extLst>
      <p:ext uri="{BB962C8B-B14F-4D97-AF65-F5344CB8AC3E}">
        <p14:creationId xmlns:p14="http://schemas.microsoft.com/office/powerpoint/2010/main" val="1839508759"/>
      </p:ext>
    </p:extLst>
  </p:cSld>
  <p:clrMapOvr>
    <a:masterClrMapping/>
  </p:clrMapOvr>
</p:sld>
</file>

<file path=ppt/theme/theme1.xml><?xml version="1.0" encoding="utf-8"?>
<a:theme xmlns:a="http://schemas.openxmlformats.org/drawingml/2006/main" name="TEMPLATE_INTITULE_OFFIC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1BEB74D3-1C77-402D-911C-58309731975E}" vid="{5B0B7FD5-DF69-4F45-AC30-FE877C15998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220558581DD34EB9FC1AEC12B8097D" ma:contentTypeVersion="11" ma:contentTypeDescription="Crée un document." ma:contentTypeScope="" ma:versionID="153a8d8df88b60770687398fecd76a21">
  <xsd:schema xmlns:xsd="http://www.w3.org/2001/XMLSchema" xmlns:xs="http://www.w3.org/2001/XMLSchema" xmlns:p="http://schemas.microsoft.com/office/2006/metadata/properties" xmlns:ns2="8187dfd2-9e2f-47b0-b649-f79336246a0c" xmlns:ns3="70d24e4b-0a8a-4d68-ad3e-e43bf1bfd732" targetNamespace="http://schemas.microsoft.com/office/2006/metadata/properties" ma:root="true" ma:fieldsID="50fa7322eaaac20880703697ea07afe6" ns2:_="" ns3:_="">
    <xsd:import namespace="8187dfd2-9e2f-47b0-b649-f79336246a0c"/>
    <xsd:import namespace="70d24e4b-0a8a-4d68-ad3e-e43bf1bfd73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7dfd2-9e2f-47b0-b649-f79336246a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Balises d’images" ma:readOnly="false" ma:fieldId="{5cf76f15-5ced-4ddc-b409-7134ff3c332f}" ma:taxonomyMulti="true" ma:sspId="c775635c-929f-420b-bbf0-50c23f8d5e0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d24e4b-0a8a-4d68-ad3e-e43bf1bfd732" elementFormDefault="qualified">
    <xsd:import namespace="http://schemas.microsoft.com/office/2006/documentManagement/types"/>
    <xsd:import namespace="http://schemas.microsoft.com/office/infopath/2007/PartnerControls"/>
    <xsd:element name="SharedWithUsers" ma:index="1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187dfd2-9e2f-47b0-b649-f79336246a0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AEECF4-47EA-4963-AAC9-B51E77F0DAA6}">
  <ds:schemaRefs>
    <ds:schemaRef ds:uri="70d24e4b-0a8a-4d68-ad3e-e43bf1bfd732"/>
    <ds:schemaRef ds:uri="8187dfd2-9e2f-47b0-b649-f79336246a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8862FDF-9818-41A4-8372-2BD4047FBEAA}">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70d24e4b-0a8a-4d68-ad3e-e43bf1bfd732"/>
    <ds:schemaRef ds:uri="http://schemas.microsoft.com/office/2006/documentManagement/types"/>
    <ds:schemaRef ds:uri="8187dfd2-9e2f-47b0-b649-f79336246a0c"/>
    <ds:schemaRef ds:uri="http://www.w3.org/XML/1998/namespace"/>
    <ds:schemaRef ds:uri="http://purl.org/dc/dcmitype/"/>
  </ds:schemaRefs>
</ds:datastoreItem>
</file>

<file path=customXml/itemProps3.xml><?xml version="1.0" encoding="utf-8"?>
<ds:datastoreItem xmlns:ds="http://schemas.openxmlformats.org/officeDocument/2006/customXml" ds:itemID="{2684D4F9-D266-4203-B7D5-B182555026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Template_presentation ppt_DGOS</Template>
  <TotalTime>671</TotalTime>
  <Words>1588</Words>
  <Application>Microsoft Office PowerPoint</Application>
  <PresentationFormat>Affichage à l'écran (16:9)</PresentationFormat>
  <Paragraphs>154</Paragraphs>
  <Slides>15</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Marianne</vt:lpstr>
      <vt:lpstr>Wingdings</vt:lpstr>
      <vt:lpstr>TEMPLATE_INTITULE_OFFICIEL</vt:lpstr>
      <vt:lpstr>Présentation PowerPoint</vt:lpstr>
      <vt:lpstr>Présentation PowerPoint</vt:lpstr>
      <vt:lpstr>Présentation PowerPoint</vt:lpstr>
      <vt:lpstr>Présentation PowerPoint</vt:lpstr>
      <vt:lpstr>La commission statutaire nationale (CSN) (art. R. 6156-42 et suivants)</vt:lpstr>
      <vt:lpstr>Le Conseil Supérieur des Personnels Médicaux, odontologistes et pharmaceutiques (CSPM) (art. R.6156-8 à R.6156-30 du code de la santé publique)</vt:lpstr>
      <vt:lpstr>Près de 90 000 électeurs, qui vote dans quel collège? </vt:lpstr>
      <vt:lpstr>Qui sont électeurs ? </vt:lpstr>
      <vt:lpstr>Quelles sont les modalités de vote?</vt:lpstr>
      <vt:lpstr>Panorama des organisations syndicales</vt:lpstr>
      <vt:lpstr>Quel rôle pour les directions des affaires médicales des établissements ? </vt:lpstr>
      <vt:lpstr>1. Un rôle important dans la communication (1/3)</vt:lpstr>
      <vt:lpstr>1. Un rôle important dans la communication (2/3)</vt:lpstr>
      <vt:lpstr>1. Un rôle important dans la communication (3/3)</vt:lpstr>
      <vt:lpstr>2. Un rôle pour la constitution et le dépôt des listes électorales</vt:lpstr>
    </vt:vector>
  </TitlesOfParts>
  <Manager>Client</Manager>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CALVEL, Camille (DGOS/SOUS-DIR DES RESS HUMAINES SYSTEME SANTE/RH3)</dc:creator>
  <cp:lastModifiedBy>CALVEL, Camille (DGOS/SDRH/RH3)</cp:lastModifiedBy>
  <cp:revision>432</cp:revision>
  <dcterms:created xsi:type="dcterms:W3CDTF">2024-01-29T09:18:22Z</dcterms:created>
  <dcterms:modified xsi:type="dcterms:W3CDTF">2024-03-14T13:04:28Z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0x010100DF220558581DD34EB9FC1AEC12B8097D</vt:lpwstr>
  </property>
  <property fmtid="{D5CDD505-2E9C-101B-9397-08002B2CF9AE}" pid="3" name="MediaServiceImageTags">
    <vt:lpwstr/>
  </property>
</Properties>
</file>