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75" r:id="rId3"/>
    <p:sldId id="257" r:id="rId4"/>
    <p:sldId id="270" r:id="rId5"/>
    <p:sldId id="271" r:id="rId6"/>
    <p:sldId id="272" r:id="rId7"/>
    <p:sldId id="277" r:id="rId8"/>
    <p:sldId id="266" r:id="rId9"/>
    <p:sldId id="276" r:id="rId10"/>
    <p:sldId id="269" r:id="rId11"/>
  </p:sldIdLst>
  <p:sldSz cx="9144000" cy="5143500" type="screen16x9"/>
  <p:notesSz cx="10693400" cy="7562850"/>
  <p:defaultTextStyle>
    <a:defPPr>
      <a:defRPr lang="fr-FR"/>
    </a:defPPr>
    <a:lvl1pPr marL="0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959"/>
        <p:guide pos="18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4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702F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702FA0"/>
                </a:solidFill>
                <a:latin typeface="Arial"/>
                <a:cs typeface="Arial"/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6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4971" y="1005940"/>
            <a:ext cx="4969199" cy="169439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69179" y="2841717"/>
            <a:ext cx="2133600" cy="273844"/>
          </a:xfrm>
        </p:spPr>
        <p:txBody>
          <a:bodyPr/>
          <a:lstStyle>
            <a:lvl1pPr>
              <a:defRPr sz="1600" b="1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2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186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ble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CA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86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3" y="1160839"/>
            <a:ext cx="8129455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657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_vio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05" y="1160839"/>
            <a:ext cx="380690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6B59D068-C24E-8445-8A62-735CAF86F2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26013" y="1167919"/>
            <a:ext cx="3968944" cy="3470811"/>
          </a:xfrm>
        </p:spPr>
        <p:txBody>
          <a:bodyPr>
            <a:normAutofit/>
          </a:bodyPr>
          <a:lstStyle>
            <a:lvl1pPr marL="319448" indent="-319448">
              <a:buFont typeface="Arial" panose="020B0604020202020204" pitchFamily="34" charset="0"/>
              <a:buChar char="•"/>
              <a:defRPr sz="2200">
                <a:solidFill>
                  <a:srgbClr val="005CA9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29600" cy="48594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77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7140" y="2841717"/>
            <a:ext cx="1674404" cy="971883"/>
          </a:xfrm>
        </p:spPr>
        <p:txBody>
          <a:bodyPr anchor="t">
            <a:normAutofit/>
          </a:bodyPr>
          <a:lstStyle>
            <a:lvl1pPr algn="l">
              <a:defRPr sz="1900" baseline="0">
                <a:solidFill>
                  <a:srgbClr val="005CA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4133972B-092B-1943-BE4A-81AE0DA37F9A}"/>
              </a:ext>
            </a:extLst>
          </p:cNvPr>
          <p:cNvSpPr txBox="1">
            <a:spLocks/>
          </p:cNvSpPr>
          <p:nvPr/>
        </p:nvSpPr>
        <p:spPr>
          <a:xfrm>
            <a:off x="387004" y="1123294"/>
            <a:ext cx="1979870" cy="1447861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smtClean="0">
                <a:solidFill>
                  <a:srgbClr val="005CA9"/>
                </a:solidFill>
              </a:rPr>
              <a:t>Merci !</a:t>
            </a:r>
            <a:endParaRPr lang="fr-FR" sz="2800" dirty="0">
              <a:solidFill>
                <a:srgbClr val="005C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5186" tIns="42593" rIns="85186" bIns="4259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5186" tIns="42593" rIns="85186" bIns="4259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85186" tIns="42593" rIns="85186" bIns="425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9817"/>
            <a:fld id="{81D60167-4931-47E6-BA6A-407CBD079E47}" type="slidenum">
              <a:rPr lang="fr-FR" spc="-4" smtClean="0"/>
              <a:pPr marL="29817"/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428805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ctr" defTabSz="851862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448" indent="-319448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38" indent="-266207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827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5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688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42619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8550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8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411" indent="-212965" algn="l" defTabSz="85186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5931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186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792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72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9653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55584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81515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446" algn="l" defTabSz="85186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g.sante.fr/" TargetMode="External"/><Relationship Id="rId2" Type="http://schemas.openxmlformats.org/officeDocument/2006/relationships/hyperlink" Target="mailto:cng-concours.administratifs@sante.gouv.fr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304800" y="971550"/>
            <a:ext cx="4800429" cy="1733585"/>
          </a:xfrm>
          <a:prstGeom prst="rect">
            <a:avLst/>
          </a:prstGeom>
        </p:spPr>
        <p:txBody>
          <a:bodyPr vert="horz" wrap="square" lIns="0" tIns="9939" rIns="0" bIns="0" rtlCol="0">
            <a:spAutoFit/>
          </a:bodyPr>
          <a:lstStyle/>
          <a:p>
            <a:pPr marL="9939" marR="3976" algn="l">
              <a:spcBef>
                <a:spcPts val="78"/>
              </a:spcBef>
            </a:pPr>
            <a:r>
              <a:rPr spc="-8" dirty="0">
                <a:solidFill>
                  <a:schemeClr val="accent1"/>
                </a:solidFill>
              </a:rPr>
              <a:t>Recensement</a:t>
            </a:r>
            <a:r>
              <a:rPr spc="-63" dirty="0">
                <a:solidFill>
                  <a:schemeClr val="accent1"/>
                </a:solidFill>
              </a:rPr>
              <a:t> </a:t>
            </a:r>
            <a:r>
              <a:rPr spc="-4" dirty="0">
                <a:solidFill>
                  <a:schemeClr val="accent1"/>
                </a:solidFill>
              </a:rPr>
              <a:t>des</a:t>
            </a:r>
            <a:r>
              <a:rPr spc="-39" dirty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postes</a:t>
            </a:r>
            <a:r>
              <a:rPr spc="-35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vacants </a:t>
            </a:r>
            <a:r>
              <a:rPr spc="-767" dirty="0">
                <a:solidFill>
                  <a:schemeClr val="accent1"/>
                </a:solidFill>
              </a:rPr>
              <a:t> </a:t>
            </a:r>
            <a:r>
              <a:rPr spc="-8" dirty="0">
                <a:solidFill>
                  <a:schemeClr val="accent1"/>
                </a:solidFill>
              </a:rPr>
              <a:t>et procédure </a:t>
            </a:r>
            <a:r>
              <a:rPr spc="-31" dirty="0">
                <a:solidFill>
                  <a:schemeClr val="accent1"/>
                </a:solidFill>
              </a:rPr>
              <a:t>d’affectation </a:t>
            </a:r>
            <a:r>
              <a:rPr dirty="0">
                <a:solidFill>
                  <a:schemeClr val="accent1"/>
                </a:solidFill>
              </a:rPr>
              <a:t>des </a:t>
            </a:r>
            <a:r>
              <a:rPr spc="-8" dirty="0" err="1" smtClean="0">
                <a:solidFill>
                  <a:schemeClr val="accent1"/>
                </a:solidFill>
              </a:rPr>
              <a:t>élèves</a:t>
            </a:r>
            <a:r>
              <a:rPr spc="-23" dirty="0" smtClean="0">
                <a:solidFill>
                  <a:schemeClr val="accent1"/>
                </a:solidFill>
              </a:rPr>
              <a:t> </a:t>
            </a:r>
            <a:r>
              <a:rPr spc="-16" dirty="0">
                <a:solidFill>
                  <a:schemeClr val="accent1"/>
                </a:solidFill>
              </a:rPr>
              <a:t>attachés</a:t>
            </a:r>
            <a:r>
              <a:rPr spc="-20" dirty="0">
                <a:solidFill>
                  <a:schemeClr val="accent1"/>
                </a:solidFill>
              </a:rPr>
              <a:t> </a:t>
            </a:r>
            <a:r>
              <a:rPr spc="-12" dirty="0">
                <a:solidFill>
                  <a:schemeClr val="accent1"/>
                </a:solidFill>
              </a:rPr>
              <a:t>hospitaliers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2800350"/>
            <a:ext cx="4038600" cy="375788"/>
          </a:xfrm>
          <a:prstGeom prst="rect">
            <a:avLst/>
          </a:prstGeom>
        </p:spPr>
        <p:txBody>
          <a:bodyPr vert="horz" wrap="square" lIns="0" tIns="9442" rIns="0" bIns="0" rtlCol="0">
            <a:spAutoFit/>
          </a:bodyPr>
          <a:lstStyle/>
          <a:p>
            <a:pPr marL="937747" marR="3976" indent="-928304">
              <a:lnSpc>
                <a:spcPct val="118500"/>
              </a:lnSpc>
              <a:spcBef>
                <a:spcPts val="74"/>
              </a:spcBef>
            </a:pPr>
            <a:r>
              <a:rPr lang="fr-FR" sz="2000" b="1" spc="-3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b="1" spc="-8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UTORIEL – </a:t>
            </a:r>
            <a:r>
              <a:rPr lang="fr-FR" sz="2000" b="1" spc="-8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Choix </a:t>
            </a:r>
            <a:r>
              <a:rPr lang="fr-FR" sz="2000" b="1" spc="-8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poste </a:t>
            </a:r>
            <a:endParaRPr lang="fr-FR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xmlns="" id="{FDF6171D-C7D5-DC4E-854D-AB836644A157}"/>
              </a:ext>
            </a:extLst>
          </p:cNvPr>
          <p:cNvSpPr txBox="1">
            <a:spLocks/>
          </p:cNvSpPr>
          <p:nvPr/>
        </p:nvSpPr>
        <p:spPr>
          <a:xfrm>
            <a:off x="892966" y="2630156"/>
            <a:ext cx="4680520" cy="205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>
                <a:latin typeface="Calibri"/>
                <a:cs typeface="Calibri"/>
              </a:rPr>
              <a:t>BUREAU</a:t>
            </a:r>
            <a:r>
              <a:rPr lang="fr-FR" sz="2000" b="1" spc="4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DES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  <a:r>
              <a:rPr lang="fr-FR" sz="2000" b="1" spc="-4" dirty="0">
                <a:latin typeface="Calibri"/>
                <a:cs typeface="Calibri"/>
              </a:rPr>
              <a:t>CONCOURS</a:t>
            </a:r>
            <a:r>
              <a:rPr lang="fr-FR" sz="2000" b="1" spc="12" dirty="0">
                <a:latin typeface="Calibri"/>
                <a:cs typeface="Calibri"/>
              </a:rPr>
              <a:t> </a:t>
            </a:r>
            <a:endParaRPr lang="fr-FR" sz="2000" b="1" spc="12" dirty="0" smtClean="0">
              <a:latin typeface="Calibri"/>
              <a:cs typeface="Calibri"/>
            </a:endParaRP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Immeuble le Ponant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21B</a:t>
            </a:r>
            <a:r>
              <a:rPr lang="fr-FR" sz="2000" b="1" spc="8" dirty="0" smtClean="0">
                <a:latin typeface="Calibri"/>
                <a:cs typeface="Calibri"/>
              </a:rPr>
              <a:t> </a:t>
            </a:r>
            <a:r>
              <a:rPr lang="fr-FR" sz="2000" b="1" spc="-4" dirty="0" smtClean="0">
                <a:latin typeface="Calibri"/>
                <a:cs typeface="Calibri"/>
              </a:rPr>
              <a:t>rue Leblanc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r>
              <a:rPr lang="fr-FR" sz="2000" b="1" spc="-4" dirty="0" smtClean="0">
                <a:latin typeface="Calibri"/>
                <a:cs typeface="Calibri"/>
              </a:rPr>
              <a:t>75373</a:t>
            </a:r>
            <a:r>
              <a:rPr lang="fr-FR" sz="2000" b="1" spc="27" dirty="0" smtClean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PARIS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>
                <a:latin typeface="Calibri"/>
                <a:cs typeface="Calibri"/>
              </a:rPr>
              <a:t>CEDEX</a:t>
            </a:r>
            <a:r>
              <a:rPr lang="fr-FR" sz="2000" b="1" spc="8" dirty="0">
                <a:latin typeface="Calibri"/>
                <a:cs typeface="Calibri"/>
              </a:rPr>
              <a:t> </a:t>
            </a:r>
            <a:r>
              <a:rPr lang="fr-FR" sz="2000" b="1" spc="-8" dirty="0" smtClean="0">
                <a:latin typeface="Calibri"/>
                <a:cs typeface="Calibri"/>
              </a:rPr>
              <a:t>15</a:t>
            </a:r>
          </a:p>
          <a:p>
            <a:pPr marL="9442" marR="3976">
              <a:lnSpc>
                <a:spcPct val="140000"/>
              </a:lnSpc>
              <a:spcBef>
                <a:spcPts val="78"/>
              </a:spcBef>
            </a:pPr>
            <a:endParaRPr lang="fr-FR" sz="2000" dirty="0">
              <a:latin typeface="Calibri"/>
              <a:cs typeface="Calibri"/>
            </a:endParaRPr>
          </a:p>
          <a:p>
            <a:pPr>
              <a:spcBef>
                <a:spcPts val="376"/>
              </a:spcBef>
            </a:pPr>
            <a:r>
              <a:rPr lang="fr-FR" sz="2000" u="sng" spc="-4" dirty="0" smtClean="0">
                <a:solidFill>
                  <a:schemeClr val="tx1"/>
                </a:solidFill>
                <a:uFill>
                  <a:solidFill>
                    <a:srgbClr val="662382"/>
                  </a:solidFill>
                </a:uFill>
                <a:latin typeface="Calibri"/>
                <a:cs typeface="Calibri"/>
                <a:hlinkClick r:id="rId2"/>
              </a:rPr>
              <a:t>cng-concours.administratifs@sante.gouv.fr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3357">
              <a:spcBef>
                <a:spcPts val="657"/>
              </a:spcBef>
            </a:pPr>
            <a:r>
              <a:rPr lang="fr-FR" sz="2000" u="sng" spc="-4" dirty="0" smtClean="0">
                <a:solidFill>
                  <a:schemeClr val="tx1"/>
                </a:solidFill>
                <a:uFill>
                  <a:solidFill>
                    <a:srgbClr val="B3004B"/>
                  </a:solidFill>
                </a:uFill>
                <a:latin typeface="Calibri"/>
                <a:cs typeface="Calibri"/>
                <a:hlinkClick r:id="rId3"/>
              </a:rPr>
              <a:t>www.cng.sante.fr</a:t>
            </a:r>
            <a:endParaRPr lang="fr-FR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4" name="object 3"/>
          <p:cNvGrpSpPr/>
          <p:nvPr/>
        </p:nvGrpSpPr>
        <p:grpSpPr>
          <a:xfrm>
            <a:off x="2133600" y="819150"/>
            <a:ext cx="4419600" cy="4324350"/>
            <a:chOff x="1423999" y="968730"/>
            <a:chExt cx="7733030" cy="5189220"/>
          </a:xfrm>
        </p:grpSpPr>
        <p:pic>
          <p:nvPicPr>
            <p:cNvPr id="6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3999" y="968730"/>
              <a:ext cx="7732794" cy="5188734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1804416" y="1196339"/>
              <a:ext cx="7153909" cy="292735"/>
            </a:xfrm>
            <a:custGeom>
              <a:avLst/>
              <a:gdLst/>
              <a:ahLst/>
              <a:cxnLst/>
              <a:rect l="l" t="t" r="r" b="b"/>
              <a:pathLst>
                <a:path w="7153909" h="292734">
                  <a:moveTo>
                    <a:pt x="1392936" y="155448"/>
                  </a:moveTo>
                  <a:lnTo>
                    <a:pt x="1388364" y="149352"/>
                  </a:lnTo>
                  <a:lnTo>
                    <a:pt x="6096" y="149352"/>
                  </a:lnTo>
                  <a:lnTo>
                    <a:pt x="0" y="155448"/>
                  </a:lnTo>
                  <a:lnTo>
                    <a:pt x="0" y="286512"/>
                  </a:lnTo>
                  <a:lnTo>
                    <a:pt x="6096" y="292608"/>
                  </a:lnTo>
                  <a:lnTo>
                    <a:pt x="1388364" y="292608"/>
                  </a:lnTo>
                  <a:lnTo>
                    <a:pt x="1392936" y="286512"/>
                  </a:lnTo>
                  <a:lnTo>
                    <a:pt x="1392936" y="278892"/>
                  </a:lnTo>
                  <a:lnTo>
                    <a:pt x="1392936" y="266700"/>
                  </a:lnTo>
                  <a:lnTo>
                    <a:pt x="1392936" y="175260"/>
                  </a:lnTo>
                  <a:lnTo>
                    <a:pt x="1392936" y="161544"/>
                  </a:lnTo>
                  <a:lnTo>
                    <a:pt x="1392936" y="155448"/>
                  </a:lnTo>
                  <a:close/>
                </a:path>
                <a:path w="7153909" h="292734">
                  <a:moveTo>
                    <a:pt x="7153656" y="6096"/>
                  </a:moveTo>
                  <a:lnTo>
                    <a:pt x="7149084" y="0"/>
                  </a:lnTo>
                  <a:lnTo>
                    <a:pt x="4614672" y="0"/>
                  </a:lnTo>
                  <a:lnTo>
                    <a:pt x="4608576" y="6096"/>
                  </a:lnTo>
                  <a:lnTo>
                    <a:pt x="4608576" y="214884"/>
                  </a:lnTo>
                  <a:lnTo>
                    <a:pt x="4614672" y="220980"/>
                  </a:lnTo>
                  <a:lnTo>
                    <a:pt x="7149084" y="220980"/>
                  </a:lnTo>
                  <a:lnTo>
                    <a:pt x="7153656" y="214884"/>
                  </a:lnTo>
                  <a:lnTo>
                    <a:pt x="7153656" y="207264"/>
                  </a:lnTo>
                  <a:lnTo>
                    <a:pt x="7153656" y="195072"/>
                  </a:lnTo>
                  <a:lnTo>
                    <a:pt x="7153656" y="25908"/>
                  </a:lnTo>
                  <a:lnTo>
                    <a:pt x="7153656" y="13716"/>
                  </a:lnTo>
                  <a:lnTo>
                    <a:pt x="7153656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75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 smtClean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 smtClean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3"/>
          <p:cNvPicPr/>
          <p:nvPr/>
        </p:nvPicPr>
        <p:blipFill rotWithShape="1">
          <a:blip r:embed="rId2" cstate="print"/>
          <a:srcRect t="1577" r="7517" b="3020"/>
          <a:stretch/>
        </p:blipFill>
        <p:spPr>
          <a:xfrm>
            <a:off x="1981200" y="666750"/>
            <a:ext cx="39624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t="2374" r="8619" b="14225"/>
          <a:stretch/>
        </p:blipFill>
        <p:spPr>
          <a:xfrm>
            <a:off x="1905000" y="666750"/>
            <a:ext cx="4114800" cy="447675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6019800" y="2114550"/>
            <a:ext cx="2819400" cy="472203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ctr">
              <a:spcBef>
                <a:spcPts val="82"/>
              </a:spcBef>
            </a:pP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d’emplois ne sont accessibles qu’à l’issue de la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des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postes.</a:t>
            </a:r>
            <a:endParaRPr lang="fr-FR" sz="1000" b="1" spc="-12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10" name="object 2"/>
          <p:cNvPicPr/>
          <p:nvPr/>
        </p:nvPicPr>
        <p:blipFill rotWithShape="1">
          <a:blip r:embed="rId2" cstate="print"/>
          <a:srcRect r="10130" b="15308"/>
          <a:stretch/>
        </p:blipFill>
        <p:spPr>
          <a:xfrm>
            <a:off x="1981200" y="666751"/>
            <a:ext cx="4267200" cy="4419600"/>
          </a:xfrm>
          <a:prstGeom prst="rect">
            <a:avLst/>
          </a:prstGeom>
        </p:spPr>
      </p:pic>
      <p:sp>
        <p:nvSpPr>
          <p:cNvPr id="11" name="object 6"/>
          <p:cNvSpPr txBox="1"/>
          <p:nvPr/>
        </p:nvSpPr>
        <p:spPr>
          <a:xfrm>
            <a:off x="6019800" y="2114550"/>
            <a:ext cx="2819400" cy="472203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ctr">
              <a:spcBef>
                <a:spcPts val="82"/>
              </a:spcBef>
            </a:pP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d’emplois ne sont accessibles qu’à l’issue de la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des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postes.</a:t>
            </a:r>
            <a:endParaRPr lang="fr-FR" sz="1000" b="1" spc="-12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sp>
        <p:nvSpPr>
          <p:cNvPr id="4" name="object 6"/>
          <p:cNvSpPr txBox="1"/>
          <p:nvPr/>
        </p:nvSpPr>
        <p:spPr>
          <a:xfrm>
            <a:off x="6019800" y="2114550"/>
            <a:ext cx="2819400" cy="472203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ctr">
              <a:spcBef>
                <a:spcPts val="82"/>
              </a:spcBef>
            </a:pP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d’emplois ne sont accessibles qu’à l’issue de la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des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postes.</a:t>
            </a:r>
            <a:endParaRPr lang="fr-FR" sz="1000" b="1" spc="-12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l="6720" r="9120" b="23179"/>
          <a:stretch/>
        </p:blipFill>
        <p:spPr>
          <a:xfrm>
            <a:off x="1460977" y="962239"/>
            <a:ext cx="4572000" cy="36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58983" y="304024"/>
            <a:ext cx="8251617" cy="485942"/>
          </a:xfrm>
        </p:spPr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grpSp>
        <p:nvGrpSpPr>
          <p:cNvPr id="7" name="object 2"/>
          <p:cNvGrpSpPr/>
          <p:nvPr/>
        </p:nvGrpSpPr>
        <p:grpSpPr>
          <a:xfrm>
            <a:off x="1828800" y="742950"/>
            <a:ext cx="5170698" cy="4343400"/>
            <a:chOff x="1362331" y="989507"/>
            <a:chExt cx="7238530" cy="4785651"/>
          </a:xfrm>
        </p:grpSpPr>
        <p:pic>
          <p:nvPicPr>
            <p:cNvPr id="8" name="object 3"/>
            <p:cNvPicPr/>
            <p:nvPr/>
          </p:nvPicPr>
          <p:blipFill rotWithShape="1">
            <a:blip r:embed="rId2" cstate="print"/>
            <a:srcRect r="15382" b="23048"/>
            <a:stretch/>
          </p:blipFill>
          <p:spPr>
            <a:xfrm>
              <a:off x="1362331" y="989507"/>
              <a:ext cx="7238530" cy="4785651"/>
            </a:xfrm>
            <a:prstGeom prst="rect">
              <a:avLst/>
            </a:prstGeom>
          </p:spPr>
        </p:pic>
        <p:sp>
          <p:nvSpPr>
            <p:cNvPr id="9" name="object 4"/>
            <p:cNvSpPr/>
            <p:nvPr/>
          </p:nvSpPr>
          <p:spPr>
            <a:xfrm>
              <a:off x="6650723" y="4343399"/>
              <a:ext cx="1443355" cy="169545"/>
            </a:xfrm>
            <a:custGeom>
              <a:avLst/>
              <a:gdLst/>
              <a:ahLst/>
              <a:cxnLst/>
              <a:rect l="l" t="t" r="r" b="b"/>
              <a:pathLst>
                <a:path w="1443354" h="169545">
                  <a:moveTo>
                    <a:pt x="1443228" y="6096"/>
                  </a:moveTo>
                  <a:lnTo>
                    <a:pt x="1438656" y="0"/>
                  </a:lnTo>
                  <a:lnTo>
                    <a:pt x="6096" y="0"/>
                  </a:lnTo>
                  <a:lnTo>
                    <a:pt x="0" y="6096"/>
                  </a:lnTo>
                  <a:lnTo>
                    <a:pt x="0" y="164592"/>
                  </a:lnTo>
                  <a:lnTo>
                    <a:pt x="6096" y="169164"/>
                  </a:lnTo>
                  <a:lnTo>
                    <a:pt x="1438656" y="169164"/>
                  </a:lnTo>
                  <a:lnTo>
                    <a:pt x="1443228" y="164592"/>
                  </a:lnTo>
                  <a:lnTo>
                    <a:pt x="1443228" y="156972"/>
                  </a:lnTo>
                  <a:lnTo>
                    <a:pt x="1443228" y="144780"/>
                  </a:lnTo>
                  <a:lnTo>
                    <a:pt x="1443228" y="25908"/>
                  </a:lnTo>
                  <a:lnTo>
                    <a:pt x="1443228" y="12192"/>
                  </a:lnTo>
                  <a:lnTo>
                    <a:pt x="1443228" y="6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81800" y="2266950"/>
            <a:ext cx="2209800" cy="626091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ctr">
              <a:spcBef>
                <a:spcPts val="82"/>
              </a:spcBef>
            </a:pP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d’emplois ne sont accessibles qu’à l’issue de la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des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postes.</a:t>
            </a:r>
            <a:endParaRPr lang="fr-FR" sz="1000" b="1" spc="-12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sp>
        <p:nvSpPr>
          <p:cNvPr id="4" name="object 6"/>
          <p:cNvSpPr txBox="1"/>
          <p:nvPr/>
        </p:nvSpPr>
        <p:spPr>
          <a:xfrm>
            <a:off x="6400800" y="2114550"/>
            <a:ext cx="2438400" cy="472203"/>
          </a:xfrm>
          <a:prstGeom prst="rect">
            <a:avLst/>
          </a:prstGeom>
        </p:spPr>
        <p:txBody>
          <a:bodyPr vert="horz" wrap="square" lIns="0" tIns="10436" rIns="0" bIns="0" rtlCol="0">
            <a:spAutoFit/>
          </a:bodyPr>
          <a:lstStyle/>
          <a:p>
            <a:pPr marL="128710" algn="ctr">
              <a:spcBef>
                <a:spcPts val="82"/>
              </a:spcBef>
            </a:pP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d’emplois ne sont accessibles qu’à l’issue de la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 de </a:t>
            </a:r>
            <a:r>
              <a:rPr lang="fr-FR" sz="1000" b="1" spc="-12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recensement des </a:t>
            </a:r>
            <a:r>
              <a:rPr lang="fr-FR" sz="1000" b="1" spc="-12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postes.</a:t>
            </a:r>
            <a:endParaRPr lang="fr-FR" sz="1000" b="1" spc="-12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 rotWithShape="1">
          <a:blip r:embed="rId2" cstate="print"/>
          <a:srcRect r="6158" b="16493"/>
          <a:stretch/>
        </p:blipFill>
        <p:spPr>
          <a:xfrm>
            <a:off x="1828800" y="742950"/>
            <a:ext cx="44196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spc="-23" dirty="0">
                <a:solidFill>
                  <a:srgbClr val="702FA0"/>
                </a:solidFill>
                <a:latin typeface="Calibri"/>
                <a:cs typeface="Calibri"/>
              </a:rPr>
              <a:t>ESPACE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4" dirty="0">
                <a:solidFill>
                  <a:srgbClr val="702FA0"/>
                </a:solidFill>
                <a:latin typeface="Calibri"/>
                <a:cs typeface="Calibri"/>
              </a:rPr>
              <a:t>CANDIDAT : CHOIX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4" dirty="0">
                <a:solidFill>
                  <a:srgbClr val="702FA0"/>
                </a:solidFill>
                <a:latin typeface="Calibri"/>
                <a:cs typeface="Calibri"/>
              </a:rPr>
              <a:t>DE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8" dirty="0">
                <a:solidFill>
                  <a:srgbClr val="702FA0"/>
                </a:solidFill>
                <a:latin typeface="Calibri"/>
                <a:cs typeface="Calibri"/>
              </a:rPr>
              <a:t>POSTE </a:t>
            </a:r>
            <a:r>
              <a:rPr lang="fr-FR" b="1" dirty="0">
                <a:solidFill>
                  <a:srgbClr val="702FA0"/>
                </a:solidFill>
                <a:latin typeface="Calibri"/>
                <a:cs typeface="Calibri"/>
              </a:rPr>
              <a:t>-</a:t>
            </a:r>
            <a:r>
              <a:rPr lang="fr-FR" b="1" spc="8" dirty="0">
                <a:solidFill>
                  <a:srgbClr val="702FA0"/>
                </a:solidFill>
                <a:latin typeface="Calibri"/>
                <a:cs typeface="Calibri"/>
              </a:rPr>
              <a:t> </a:t>
            </a:r>
            <a:r>
              <a:rPr lang="fr-FR" b="1" spc="-12" dirty="0">
                <a:solidFill>
                  <a:srgbClr val="702FA0"/>
                </a:solidFill>
                <a:latin typeface="Calibri"/>
                <a:cs typeface="Calibri"/>
              </a:rPr>
              <a:t>TUTORIEL</a:t>
            </a:r>
            <a:endParaRPr lang="fr-FR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742950"/>
            <a:ext cx="4038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PT version CNG">
  <a:themeElements>
    <a:clrScheme name="Nouvelle charte CNG 202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005CA9"/>
      </a:accent1>
      <a:accent2>
        <a:srgbClr val="0BBBEF"/>
      </a:accent2>
      <a:accent3>
        <a:srgbClr val="814997"/>
      </a:accent3>
      <a:accent4>
        <a:srgbClr val="47416A"/>
      </a:accent4>
      <a:accent5>
        <a:srgbClr val="F9B000"/>
      </a:accent5>
      <a:accent6>
        <a:srgbClr val="E84E0F"/>
      </a:accent6>
      <a:hlink>
        <a:srgbClr val="3FA535"/>
      </a:hlink>
      <a:folHlink>
        <a:srgbClr val="7030A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 version CNG</Template>
  <TotalTime>38</TotalTime>
  <Words>175</Words>
  <Application>Microsoft Office PowerPoint</Application>
  <PresentationFormat>Affichage à l'écran (16:9)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TEMPLATE_PPT version CNG</vt:lpstr>
      <vt:lpstr>Recensement des postes vacants  et procédure d’affectation des élèves attachés hospitaliers</vt:lpstr>
      <vt:lpstr>ESPACE CANDIDAT : CHOIX DE POSTE - TUTORIEL</vt:lpstr>
      <vt:lpstr>ESPACE CANDIDAT : CHOIX DE POSTE - TUTORIEL</vt:lpstr>
      <vt:lpstr>ESPACE CANDIDAT : CHOIX DE POSTE - TUTORIEL</vt:lpstr>
      <vt:lpstr>ESPACE CANDIDAT : CHOIX DE POSTE - TUTORIEL</vt:lpstr>
      <vt:lpstr>ESPACE CANDIDAT : CHOIX DE POSTE - TUTORIEL</vt:lpstr>
      <vt:lpstr>ESPACE CANDIDAT : CHOIX DE POSTE - TUTORIEL</vt:lpstr>
      <vt:lpstr>ESPACE CANDIDAT : CHOIX DE POSTE - TUTORIEL</vt:lpstr>
      <vt:lpstr>ESPACE CANDIDAT : CHOIX DE POSTE - TUTORIEL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- 2020; AAH - Tutoriel - offre(s) de poste.pptx</dc:title>
  <dc:creator>jphurtaud</dc:creator>
  <cp:lastModifiedBy>DENEPOUX, Karen</cp:lastModifiedBy>
  <cp:revision>6</cp:revision>
  <dcterms:created xsi:type="dcterms:W3CDTF">2022-02-01T07:25:45Z</dcterms:created>
  <dcterms:modified xsi:type="dcterms:W3CDTF">2022-02-18T14:05:54Z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2020-02-24T00:00:00Z</vt:filetime>
  </property>
  <property fmtid="{D5CDD505-2E9C-101B-9397-08002B2CF9AE}" pid="3" name="LastSaved">
    <vt:filetime>2022-02-01T00:00:00Z</vt:filetime>
  </property>
</Properties>
</file>