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497" r:id="rId2"/>
    <p:sldId id="256" r:id="rId3"/>
    <p:sldId id="263" r:id="rId4"/>
    <p:sldId id="365" r:id="rId5"/>
    <p:sldId id="481" r:id="rId6"/>
    <p:sldId id="482" r:id="rId7"/>
    <p:sldId id="486" r:id="rId8"/>
    <p:sldId id="488" r:id="rId9"/>
    <p:sldId id="487" r:id="rId10"/>
    <p:sldId id="484" r:id="rId11"/>
    <p:sldId id="489" r:id="rId12"/>
    <p:sldId id="485" r:id="rId13"/>
    <p:sldId id="498" r:id="rId14"/>
    <p:sldId id="261" r:id="rId15"/>
    <p:sldId id="264" r:id="rId16"/>
    <p:sldId id="265" r:id="rId17"/>
    <p:sldId id="269" r:id="rId18"/>
    <p:sldId id="493" r:id="rId19"/>
    <p:sldId id="491" r:id="rId20"/>
    <p:sldId id="499" r:id="rId21"/>
    <p:sldId id="271" r:id="rId22"/>
    <p:sldId id="272" r:id="rId23"/>
    <p:sldId id="273" r:id="rId24"/>
    <p:sldId id="492" r:id="rId25"/>
    <p:sldId id="274" r:id="rId26"/>
    <p:sldId id="275" r:id="rId27"/>
    <p:sldId id="277" r:id="rId28"/>
    <p:sldId id="278" r:id="rId29"/>
    <p:sldId id="280" r:id="rId30"/>
    <p:sldId id="501" r:id="rId31"/>
    <p:sldId id="490" r:id="rId32"/>
    <p:sldId id="496" r:id="rId33"/>
    <p:sldId id="500" r:id="rId34"/>
    <p:sldId id="502" r:id="rId35"/>
  </p:sldIdLst>
  <p:sldSz cx="12190413" cy="6859588"/>
  <p:notesSz cx="6858000" cy="9144000"/>
  <p:defaultTextStyle>
    <a:defPPr>
      <a:defRPr lang="fr-FR"/>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CA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639" autoAdjust="0"/>
    <p:restoredTop sz="95884" autoAdjust="0"/>
  </p:normalViewPr>
  <p:slideViewPr>
    <p:cSldViewPr>
      <p:cViewPr varScale="1">
        <p:scale>
          <a:sx n="87" d="100"/>
          <a:sy n="87" d="100"/>
        </p:scale>
        <p:origin x="120" y="510"/>
      </p:cViewPr>
      <p:guideLst>
        <p:guide orient="horz" pos="2161"/>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4748DF9-8AB3-4B32-980E-50EF6DA908DE}" type="doc">
      <dgm:prSet loTypeId="urn:microsoft.com/office/officeart/2008/layout/SquareAccentList" loCatId="list" qsTypeId="urn:microsoft.com/office/officeart/2005/8/quickstyle/simple1" qsCatId="simple" csTypeId="urn:microsoft.com/office/officeart/2005/8/colors/accent1_2" csCatId="accent1" phldr="1"/>
      <dgm:spPr/>
      <dgm:t>
        <a:bodyPr/>
        <a:lstStyle/>
        <a:p>
          <a:endParaRPr lang="fr-FR"/>
        </a:p>
      </dgm:t>
    </dgm:pt>
    <dgm:pt modelId="{41DEF521-5D05-40E6-A936-DB7892D2080C}">
      <dgm:prSet phldrT="[Texte]" custT="1"/>
      <dgm:spPr/>
      <dgm:t>
        <a:bodyPr/>
        <a:lstStyle/>
        <a:p>
          <a:r>
            <a:rPr lang="fr-FR" sz="3600" dirty="0"/>
            <a:t>IFSE</a:t>
          </a:r>
        </a:p>
      </dgm:t>
    </dgm:pt>
    <dgm:pt modelId="{1E55733D-CF4E-4B6F-82F0-C8974859A271}" type="parTrans" cxnId="{B8CA6F62-1DD4-4668-9D60-E17180993891}">
      <dgm:prSet/>
      <dgm:spPr/>
      <dgm:t>
        <a:bodyPr/>
        <a:lstStyle/>
        <a:p>
          <a:endParaRPr lang="fr-FR"/>
        </a:p>
      </dgm:t>
    </dgm:pt>
    <dgm:pt modelId="{8686D65A-5A00-4BAA-A1AA-FFA19A90393E}" type="sibTrans" cxnId="{B8CA6F62-1DD4-4668-9D60-E17180993891}">
      <dgm:prSet/>
      <dgm:spPr/>
      <dgm:t>
        <a:bodyPr/>
        <a:lstStyle/>
        <a:p>
          <a:endParaRPr lang="fr-FR"/>
        </a:p>
      </dgm:t>
    </dgm:pt>
    <dgm:pt modelId="{E161F520-3590-4666-80B8-7DF6D1E574D5}">
      <dgm:prSet phldrT="[Texte]" custT="1"/>
      <dgm:spPr/>
      <dgm:t>
        <a:bodyPr/>
        <a:lstStyle/>
        <a:p>
          <a:r>
            <a:rPr lang="fr-FR" sz="1600" dirty="0"/>
            <a:t>Versée </a:t>
          </a:r>
          <a:r>
            <a:rPr lang="fr-FR" sz="1600" b="1" dirty="0"/>
            <a:t>mensuellement</a:t>
          </a:r>
          <a:endParaRPr lang="fr-FR" sz="1600" dirty="0"/>
        </a:p>
      </dgm:t>
    </dgm:pt>
    <dgm:pt modelId="{95EA83D8-A836-4C30-88D2-0714FA62CC2F}" type="parTrans" cxnId="{A2807059-F5A3-435C-9067-91B85C018ABF}">
      <dgm:prSet/>
      <dgm:spPr/>
      <dgm:t>
        <a:bodyPr/>
        <a:lstStyle/>
        <a:p>
          <a:endParaRPr lang="fr-FR"/>
        </a:p>
      </dgm:t>
    </dgm:pt>
    <dgm:pt modelId="{AC161D0B-ED39-4F79-AB0B-1B79473B2A39}" type="sibTrans" cxnId="{A2807059-F5A3-435C-9067-91B85C018ABF}">
      <dgm:prSet/>
      <dgm:spPr/>
      <dgm:t>
        <a:bodyPr/>
        <a:lstStyle/>
        <a:p>
          <a:endParaRPr lang="fr-FR"/>
        </a:p>
      </dgm:t>
    </dgm:pt>
    <dgm:pt modelId="{3B93A2CC-C0A1-40F5-AD9D-138E55CCA38A}">
      <dgm:prSet phldrT="[Texte]" custT="1"/>
      <dgm:spPr/>
      <dgm:t>
        <a:bodyPr/>
        <a:lstStyle/>
        <a:p>
          <a:r>
            <a:rPr lang="fr-FR" sz="1600" dirty="0"/>
            <a:t>Valorise l’exercice des </a:t>
          </a:r>
          <a:r>
            <a:rPr lang="fr-FR" sz="1600" b="1" dirty="0"/>
            <a:t>fonctions</a:t>
          </a:r>
          <a:r>
            <a:rPr lang="fr-FR" sz="1600" dirty="0"/>
            <a:t>, et l’expérience acquise </a:t>
          </a:r>
        </a:p>
      </dgm:t>
    </dgm:pt>
    <dgm:pt modelId="{0B5302C9-BF0D-4294-B219-AE559DE22E2A}" type="parTrans" cxnId="{0EFE1162-A9F9-4869-B199-E1A6724193EF}">
      <dgm:prSet/>
      <dgm:spPr/>
      <dgm:t>
        <a:bodyPr/>
        <a:lstStyle/>
        <a:p>
          <a:endParaRPr lang="fr-FR"/>
        </a:p>
      </dgm:t>
    </dgm:pt>
    <dgm:pt modelId="{03335D5F-1A01-457F-A413-EC3E680FDD8B}" type="sibTrans" cxnId="{0EFE1162-A9F9-4869-B199-E1A6724193EF}">
      <dgm:prSet/>
      <dgm:spPr/>
      <dgm:t>
        <a:bodyPr/>
        <a:lstStyle/>
        <a:p>
          <a:endParaRPr lang="fr-FR"/>
        </a:p>
      </dgm:t>
    </dgm:pt>
    <dgm:pt modelId="{1742C910-9420-48D4-B680-36FE9F6B62A3}">
      <dgm:prSet phldrT="[Texte]" custT="1"/>
      <dgm:spPr/>
      <dgm:t>
        <a:bodyPr/>
        <a:lstStyle/>
        <a:p>
          <a:r>
            <a:rPr lang="fr-FR" sz="1600" dirty="0"/>
            <a:t>Emplois </a:t>
          </a:r>
          <a:r>
            <a:rPr lang="fr-FR" sz="1600" b="1" dirty="0"/>
            <a:t>classés en groupes</a:t>
          </a:r>
          <a:r>
            <a:rPr lang="fr-FR" sz="1600" dirty="0"/>
            <a:t> de fonctions (cartographie) </a:t>
          </a:r>
        </a:p>
      </dgm:t>
    </dgm:pt>
    <dgm:pt modelId="{60BB1699-B928-47B3-93BF-0B031DF0AF1F}" type="parTrans" cxnId="{A88B6C53-D7E6-4DA2-99EE-68A52C623959}">
      <dgm:prSet/>
      <dgm:spPr/>
      <dgm:t>
        <a:bodyPr/>
        <a:lstStyle/>
        <a:p>
          <a:endParaRPr lang="fr-FR"/>
        </a:p>
      </dgm:t>
    </dgm:pt>
    <dgm:pt modelId="{A0203885-AC12-4987-AA2E-5D410911DA6B}" type="sibTrans" cxnId="{A88B6C53-D7E6-4DA2-99EE-68A52C623959}">
      <dgm:prSet/>
      <dgm:spPr/>
      <dgm:t>
        <a:bodyPr/>
        <a:lstStyle/>
        <a:p>
          <a:endParaRPr lang="fr-FR"/>
        </a:p>
      </dgm:t>
    </dgm:pt>
    <dgm:pt modelId="{A4AE0ECA-498B-4E4F-A58D-D402B5EDFAF5}">
      <dgm:prSet phldrT="[Texte]" custT="1"/>
      <dgm:spPr/>
      <dgm:t>
        <a:bodyPr/>
        <a:lstStyle/>
        <a:p>
          <a:r>
            <a:rPr lang="fr-FR" sz="3600" dirty="0"/>
            <a:t>CIA</a:t>
          </a:r>
        </a:p>
      </dgm:t>
    </dgm:pt>
    <dgm:pt modelId="{E020946B-4D20-4038-9A28-C12CD43D2743}" type="parTrans" cxnId="{B068778B-6D87-462E-9AB1-1FF02A14DEC8}">
      <dgm:prSet/>
      <dgm:spPr/>
      <dgm:t>
        <a:bodyPr/>
        <a:lstStyle/>
        <a:p>
          <a:endParaRPr lang="fr-FR"/>
        </a:p>
      </dgm:t>
    </dgm:pt>
    <dgm:pt modelId="{24836148-CA60-4FE1-B6F0-757710D7941C}" type="sibTrans" cxnId="{B068778B-6D87-462E-9AB1-1FF02A14DEC8}">
      <dgm:prSet/>
      <dgm:spPr/>
      <dgm:t>
        <a:bodyPr/>
        <a:lstStyle/>
        <a:p>
          <a:endParaRPr lang="fr-FR"/>
        </a:p>
      </dgm:t>
    </dgm:pt>
    <dgm:pt modelId="{C1ADB9A3-7CBF-4CF6-A348-8D19C7B64153}">
      <dgm:prSet phldrT="[Texte]" custT="1"/>
      <dgm:spPr/>
      <dgm:t>
        <a:bodyPr/>
        <a:lstStyle/>
        <a:p>
          <a:r>
            <a:rPr lang="fr-FR" sz="1800" dirty="0"/>
            <a:t>Versée </a:t>
          </a:r>
          <a:r>
            <a:rPr lang="fr-FR" sz="1800" b="1" dirty="0"/>
            <a:t>annuellement</a:t>
          </a:r>
          <a:endParaRPr lang="fr-FR" sz="1800" dirty="0"/>
        </a:p>
      </dgm:t>
    </dgm:pt>
    <dgm:pt modelId="{62354115-306A-442D-AB69-6A55326025E0}" type="parTrans" cxnId="{59E20347-669C-4D9F-8A8D-024C6E29D3B2}">
      <dgm:prSet/>
      <dgm:spPr/>
      <dgm:t>
        <a:bodyPr/>
        <a:lstStyle/>
        <a:p>
          <a:endParaRPr lang="fr-FR"/>
        </a:p>
      </dgm:t>
    </dgm:pt>
    <dgm:pt modelId="{993F5B4F-9B31-4D6A-A7BD-579BD1A8D8EC}" type="sibTrans" cxnId="{59E20347-669C-4D9F-8A8D-024C6E29D3B2}">
      <dgm:prSet/>
      <dgm:spPr/>
      <dgm:t>
        <a:bodyPr/>
        <a:lstStyle/>
        <a:p>
          <a:endParaRPr lang="fr-FR"/>
        </a:p>
      </dgm:t>
    </dgm:pt>
    <dgm:pt modelId="{E01FA372-5927-4109-A6FF-1ECA8CE79269}">
      <dgm:prSet phldrT="[Texte]" custT="1"/>
      <dgm:spPr/>
      <dgm:t>
        <a:bodyPr/>
        <a:lstStyle/>
        <a:p>
          <a:r>
            <a:rPr lang="fr-FR" sz="1800" dirty="0"/>
            <a:t>Valorise </a:t>
          </a:r>
          <a:r>
            <a:rPr lang="fr-FR" sz="1800" b="1" dirty="0"/>
            <a:t>l’engagement</a:t>
          </a:r>
          <a:r>
            <a:rPr lang="fr-FR" sz="1800" dirty="0"/>
            <a:t> et la manière de servir</a:t>
          </a:r>
        </a:p>
      </dgm:t>
    </dgm:pt>
    <dgm:pt modelId="{2E14DDED-852B-45B2-93EA-1F6748284CFD}" type="parTrans" cxnId="{411C345A-146B-4341-A924-B2485D8ACDFE}">
      <dgm:prSet/>
      <dgm:spPr/>
      <dgm:t>
        <a:bodyPr/>
        <a:lstStyle/>
        <a:p>
          <a:endParaRPr lang="fr-FR"/>
        </a:p>
      </dgm:t>
    </dgm:pt>
    <dgm:pt modelId="{E870DDF2-5523-4FA2-A693-BE2B777EE9D3}" type="sibTrans" cxnId="{411C345A-146B-4341-A924-B2485D8ACDFE}">
      <dgm:prSet/>
      <dgm:spPr/>
      <dgm:t>
        <a:bodyPr/>
        <a:lstStyle/>
        <a:p>
          <a:endParaRPr lang="fr-FR"/>
        </a:p>
      </dgm:t>
    </dgm:pt>
    <dgm:pt modelId="{F08C347B-A087-4627-A05D-8FE333BC25E3}">
      <dgm:prSet phldrT="[Texte]" custT="1"/>
      <dgm:spPr/>
      <dgm:t>
        <a:bodyPr/>
        <a:lstStyle/>
        <a:p>
          <a:r>
            <a:rPr lang="fr-FR" sz="1600" b="1" dirty="0"/>
            <a:t>Montants socle et  plafond </a:t>
          </a:r>
          <a:r>
            <a:rPr lang="fr-FR" sz="1600" b="0" dirty="0"/>
            <a:t>par groupe</a:t>
          </a:r>
        </a:p>
      </dgm:t>
    </dgm:pt>
    <dgm:pt modelId="{342511E2-B83C-4BD5-8741-BCCE2164D057}" type="parTrans" cxnId="{7BD6995D-EC0B-4211-A80D-2BEE420FFF1B}">
      <dgm:prSet/>
      <dgm:spPr/>
      <dgm:t>
        <a:bodyPr/>
        <a:lstStyle/>
        <a:p>
          <a:endParaRPr lang="fr-FR"/>
        </a:p>
      </dgm:t>
    </dgm:pt>
    <dgm:pt modelId="{16EA1FC4-5F61-40B1-ADFF-27791A0BE0A7}" type="sibTrans" cxnId="{7BD6995D-EC0B-4211-A80D-2BEE420FFF1B}">
      <dgm:prSet/>
      <dgm:spPr/>
      <dgm:t>
        <a:bodyPr/>
        <a:lstStyle/>
        <a:p>
          <a:endParaRPr lang="fr-FR"/>
        </a:p>
      </dgm:t>
    </dgm:pt>
    <dgm:pt modelId="{D5B14EF8-680A-48C1-B0BE-8C7B75B9151B}">
      <dgm:prSet phldrT="[Texte]" custT="1"/>
      <dgm:spPr/>
      <dgm:t>
        <a:bodyPr/>
        <a:lstStyle/>
        <a:p>
          <a:r>
            <a:rPr lang="fr-FR" sz="1600" dirty="0"/>
            <a:t>Socle et plafond diffèrent selon la situation de </a:t>
          </a:r>
          <a:r>
            <a:rPr lang="fr-FR" sz="1600" b="1" dirty="0"/>
            <a:t>logement </a:t>
          </a:r>
        </a:p>
      </dgm:t>
    </dgm:pt>
    <dgm:pt modelId="{D60023A7-EA81-49F1-82FD-011707514478}" type="parTrans" cxnId="{B3BCD8E4-2C1E-4C2F-A5E9-4F5A933C4588}">
      <dgm:prSet/>
      <dgm:spPr/>
      <dgm:t>
        <a:bodyPr/>
        <a:lstStyle/>
        <a:p>
          <a:endParaRPr lang="fr-FR"/>
        </a:p>
      </dgm:t>
    </dgm:pt>
    <dgm:pt modelId="{39AED12A-4DC7-4EE1-B083-A93272B40B25}" type="sibTrans" cxnId="{B3BCD8E4-2C1E-4C2F-A5E9-4F5A933C4588}">
      <dgm:prSet/>
      <dgm:spPr/>
      <dgm:t>
        <a:bodyPr/>
        <a:lstStyle/>
        <a:p>
          <a:endParaRPr lang="fr-FR"/>
        </a:p>
      </dgm:t>
    </dgm:pt>
    <dgm:pt modelId="{C072DC1C-1A27-44A7-AE1D-F8AE5B5D4DCA}">
      <dgm:prSet phldrT="[Texte]" custT="1"/>
      <dgm:spPr/>
      <dgm:t>
        <a:bodyPr/>
        <a:lstStyle/>
        <a:p>
          <a:r>
            <a:rPr lang="fr-FR" sz="1600" b="1" dirty="0"/>
            <a:t>Réexamen </a:t>
          </a:r>
          <a:r>
            <a:rPr lang="fr-FR" sz="1600" b="0" dirty="0"/>
            <a:t>à minima </a:t>
          </a:r>
          <a:r>
            <a:rPr lang="fr-FR" sz="1600" b="1" dirty="0"/>
            <a:t>quadriennal</a:t>
          </a:r>
          <a:endParaRPr lang="fr-FR" sz="1600" dirty="0"/>
        </a:p>
      </dgm:t>
    </dgm:pt>
    <dgm:pt modelId="{AFC5D14B-3B54-4431-95DC-41D8A560B677}" type="parTrans" cxnId="{17D3F1C6-627A-4F5A-A352-EA4CD97D5A96}">
      <dgm:prSet/>
      <dgm:spPr/>
      <dgm:t>
        <a:bodyPr/>
        <a:lstStyle/>
        <a:p>
          <a:endParaRPr lang="fr-FR"/>
        </a:p>
      </dgm:t>
    </dgm:pt>
    <dgm:pt modelId="{CF296FDD-F8F1-4D0D-8E53-E1A8E7849DB1}" type="sibTrans" cxnId="{17D3F1C6-627A-4F5A-A352-EA4CD97D5A96}">
      <dgm:prSet/>
      <dgm:spPr/>
      <dgm:t>
        <a:bodyPr/>
        <a:lstStyle/>
        <a:p>
          <a:endParaRPr lang="fr-FR"/>
        </a:p>
      </dgm:t>
    </dgm:pt>
    <dgm:pt modelId="{ED943D38-A9BA-4891-AA7B-C3558E949969}">
      <dgm:prSet phldrT="[Texte]" custT="1"/>
      <dgm:spPr/>
      <dgm:t>
        <a:bodyPr/>
        <a:lstStyle/>
        <a:p>
          <a:r>
            <a:rPr lang="fr-FR" sz="1800" dirty="0"/>
            <a:t>Ne comprend </a:t>
          </a:r>
          <a:r>
            <a:rPr lang="fr-FR" sz="1800" b="1" dirty="0"/>
            <a:t>qu’un montant maximal</a:t>
          </a:r>
        </a:p>
      </dgm:t>
    </dgm:pt>
    <dgm:pt modelId="{BAB0FEBE-5211-4E2E-875B-C644AC8DB664}" type="parTrans" cxnId="{95700F4D-DACD-4D3F-82D4-C558C7356513}">
      <dgm:prSet/>
      <dgm:spPr/>
      <dgm:t>
        <a:bodyPr/>
        <a:lstStyle/>
        <a:p>
          <a:endParaRPr lang="fr-FR"/>
        </a:p>
      </dgm:t>
    </dgm:pt>
    <dgm:pt modelId="{C1FC2574-849D-453D-BC36-93C2E06ED4ED}" type="sibTrans" cxnId="{95700F4D-DACD-4D3F-82D4-C558C7356513}">
      <dgm:prSet/>
      <dgm:spPr/>
      <dgm:t>
        <a:bodyPr/>
        <a:lstStyle/>
        <a:p>
          <a:endParaRPr lang="fr-FR"/>
        </a:p>
      </dgm:t>
    </dgm:pt>
    <dgm:pt modelId="{73E0B385-0468-4627-B790-749398D5C044}">
      <dgm:prSet phldrT="[Texte]" custT="1"/>
      <dgm:spPr/>
      <dgm:t>
        <a:bodyPr/>
        <a:lstStyle/>
        <a:p>
          <a:r>
            <a:rPr lang="fr-FR" sz="1600" b="1" dirty="0"/>
            <a:t>Evolution</a:t>
          </a:r>
          <a:r>
            <a:rPr lang="fr-FR" sz="1600" dirty="0"/>
            <a:t> </a:t>
          </a:r>
          <a:r>
            <a:rPr lang="fr-FR" sz="1600" b="1" dirty="0"/>
            <a:t>encadrée </a:t>
          </a:r>
          <a:r>
            <a:rPr lang="fr-FR" sz="1600" dirty="0"/>
            <a:t>réglementairement</a:t>
          </a:r>
        </a:p>
      </dgm:t>
    </dgm:pt>
    <dgm:pt modelId="{891AE034-61C5-473B-9013-4CF7D3134B11}" type="parTrans" cxnId="{4F26C6DF-645F-433D-AA7D-9FF6CCDECFBE}">
      <dgm:prSet/>
      <dgm:spPr/>
      <dgm:t>
        <a:bodyPr/>
        <a:lstStyle/>
        <a:p>
          <a:endParaRPr lang="fr-FR"/>
        </a:p>
      </dgm:t>
    </dgm:pt>
    <dgm:pt modelId="{E8DB94C7-0FD1-4126-91D0-43F06B2EF071}" type="sibTrans" cxnId="{4F26C6DF-645F-433D-AA7D-9FF6CCDECFBE}">
      <dgm:prSet/>
      <dgm:spPr/>
      <dgm:t>
        <a:bodyPr/>
        <a:lstStyle/>
        <a:p>
          <a:endParaRPr lang="fr-FR"/>
        </a:p>
      </dgm:t>
    </dgm:pt>
    <dgm:pt modelId="{4A40C826-21AF-4D86-916A-7398C2137D50}">
      <dgm:prSet phldrT="[Texte]" custT="1"/>
      <dgm:spPr/>
      <dgm:t>
        <a:bodyPr/>
        <a:lstStyle/>
        <a:p>
          <a:r>
            <a:rPr lang="fr-FR" sz="1800" b="1" dirty="0"/>
            <a:t>Indépendance du montant </a:t>
          </a:r>
          <a:r>
            <a:rPr lang="fr-FR" sz="1800" b="0" dirty="0"/>
            <a:t>d’une année sur l’autre</a:t>
          </a:r>
          <a:r>
            <a:rPr lang="fr-FR" sz="1800" b="1" dirty="0"/>
            <a:t> </a:t>
          </a:r>
          <a:r>
            <a:rPr lang="fr-FR" sz="1800" b="0" dirty="0"/>
            <a:t>(entretien professionnel)</a:t>
          </a:r>
          <a:endParaRPr lang="fr-FR" sz="1800" b="1" dirty="0"/>
        </a:p>
      </dgm:t>
    </dgm:pt>
    <dgm:pt modelId="{E0DA2B22-F1C6-47B3-BDD8-346FA554C1E7}" type="parTrans" cxnId="{937DB290-F9A4-4F8D-B7CB-DACEE5C56C03}">
      <dgm:prSet/>
      <dgm:spPr/>
      <dgm:t>
        <a:bodyPr/>
        <a:lstStyle/>
        <a:p>
          <a:endParaRPr lang="fr-FR"/>
        </a:p>
      </dgm:t>
    </dgm:pt>
    <dgm:pt modelId="{CC75272B-2059-4505-82C4-533F41F6891B}" type="sibTrans" cxnId="{937DB290-F9A4-4F8D-B7CB-DACEE5C56C03}">
      <dgm:prSet/>
      <dgm:spPr/>
      <dgm:t>
        <a:bodyPr/>
        <a:lstStyle/>
        <a:p>
          <a:endParaRPr lang="fr-FR"/>
        </a:p>
      </dgm:t>
    </dgm:pt>
    <dgm:pt modelId="{D3103B8D-ABAD-4EB3-84A0-9153C656C1A4}" type="pres">
      <dgm:prSet presAssocID="{14748DF9-8AB3-4B32-980E-50EF6DA908DE}" presName="layout" presStyleCnt="0">
        <dgm:presLayoutVars>
          <dgm:chMax/>
          <dgm:chPref/>
          <dgm:dir/>
          <dgm:resizeHandles/>
        </dgm:presLayoutVars>
      </dgm:prSet>
      <dgm:spPr/>
    </dgm:pt>
    <dgm:pt modelId="{A76EA571-CC51-4488-99B8-D19886E8B4EA}" type="pres">
      <dgm:prSet presAssocID="{41DEF521-5D05-40E6-A936-DB7892D2080C}" presName="root" presStyleCnt="0">
        <dgm:presLayoutVars>
          <dgm:chMax/>
          <dgm:chPref/>
        </dgm:presLayoutVars>
      </dgm:prSet>
      <dgm:spPr/>
    </dgm:pt>
    <dgm:pt modelId="{9268BC24-1993-42F1-99AE-3A64A978F1FE}" type="pres">
      <dgm:prSet presAssocID="{41DEF521-5D05-40E6-A936-DB7892D2080C}" presName="rootComposite" presStyleCnt="0">
        <dgm:presLayoutVars/>
      </dgm:prSet>
      <dgm:spPr/>
    </dgm:pt>
    <dgm:pt modelId="{B0C8254B-067A-4CC8-B48F-968A3C5CC674}" type="pres">
      <dgm:prSet presAssocID="{41DEF521-5D05-40E6-A936-DB7892D2080C}" presName="ParentAccent" presStyleLbl="alignNode1" presStyleIdx="0" presStyleCnt="2"/>
      <dgm:spPr/>
    </dgm:pt>
    <dgm:pt modelId="{DE74D400-DD06-41A4-A82F-3153B79DD693}" type="pres">
      <dgm:prSet presAssocID="{41DEF521-5D05-40E6-A936-DB7892D2080C}" presName="ParentSmallAccent" presStyleLbl="fgAcc1" presStyleIdx="0" presStyleCnt="2"/>
      <dgm:spPr/>
    </dgm:pt>
    <dgm:pt modelId="{3F22E433-0106-460D-8E38-CA49A07FFFAE}" type="pres">
      <dgm:prSet presAssocID="{41DEF521-5D05-40E6-A936-DB7892D2080C}" presName="Parent" presStyleLbl="revTx" presStyleIdx="0" presStyleCnt="13">
        <dgm:presLayoutVars>
          <dgm:chMax/>
          <dgm:chPref val="4"/>
          <dgm:bulletEnabled val="1"/>
        </dgm:presLayoutVars>
      </dgm:prSet>
      <dgm:spPr/>
    </dgm:pt>
    <dgm:pt modelId="{620141E5-E3AD-4CA5-B26A-D1D8E9229DBF}" type="pres">
      <dgm:prSet presAssocID="{41DEF521-5D05-40E6-A936-DB7892D2080C}" presName="childShape" presStyleCnt="0">
        <dgm:presLayoutVars>
          <dgm:chMax val="0"/>
          <dgm:chPref val="0"/>
        </dgm:presLayoutVars>
      </dgm:prSet>
      <dgm:spPr/>
    </dgm:pt>
    <dgm:pt modelId="{5FC09908-9EA1-40A6-B92E-4AA705B30A8D}" type="pres">
      <dgm:prSet presAssocID="{E161F520-3590-4666-80B8-7DF6D1E574D5}" presName="childComposite" presStyleCnt="0">
        <dgm:presLayoutVars>
          <dgm:chMax val="0"/>
          <dgm:chPref val="0"/>
        </dgm:presLayoutVars>
      </dgm:prSet>
      <dgm:spPr/>
    </dgm:pt>
    <dgm:pt modelId="{15A51A61-5604-49DD-8C42-1FD6DE7EC321}" type="pres">
      <dgm:prSet presAssocID="{E161F520-3590-4666-80B8-7DF6D1E574D5}" presName="ChildAccent" presStyleLbl="solidFgAcc1" presStyleIdx="0" presStyleCnt="11"/>
      <dgm:spPr/>
    </dgm:pt>
    <dgm:pt modelId="{CD2DCAA2-E35D-4EFF-8F01-0FFEEF195BF3}" type="pres">
      <dgm:prSet presAssocID="{E161F520-3590-4666-80B8-7DF6D1E574D5}" presName="Child" presStyleLbl="revTx" presStyleIdx="1" presStyleCnt="13">
        <dgm:presLayoutVars>
          <dgm:chMax val="0"/>
          <dgm:chPref val="0"/>
          <dgm:bulletEnabled val="1"/>
        </dgm:presLayoutVars>
      </dgm:prSet>
      <dgm:spPr/>
    </dgm:pt>
    <dgm:pt modelId="{C6E12704-30A7-4F30-9104-604F38358073}" type="pres">
      <dgm:prSet presAssocID="{3B93A2CC-C0A1-40F5-AD9D-138E55CCA38A}" presName="childComposite" presStyleCnt="0">
        <dgm:presLayoutVars>
          <dgm:chMax val="0"/>
          <dgm:chPref val="0"/>
        </dgm:presLayoutVars>
      </dgm:prSet>
      <dgm:spPr/>
    </dgm:pt>
    <dgm:pt modelId="{140F4DD2-3904-457E-894A-BDF09E9510F3}" type="pres">
      <dgm:prSet presAssocID="{3B93A2CC-C0A1-40F5-AD9D-138E55CCA38A}" presName="ChildAccent" presStyleLbl="solidFgAcc1" presStyleIdx="1" presStyleCnt="11"/>
      <dgm:spPr/>
    </dgm:pt>
    <dgm:pt modelId="{AC1D6130-A25E-48A9-B6A1-1B0D4F2008A2}" type="pres">
      <dgm:prSet presAssocID="{3B93A2CC-C0A1-40F5-AD9D-138E55CCA38A}" presName="Child" presStyleLbl="revTx" presStyleIdx="2" presStyleCnt="13" custScaleY="89040">
        <dgm:presLayoutVars>
          <dgm:chMax val="0"/>
          <dgm:chPref val="0"/>
          <dgm:bulletEnabled val="1"/>
        </dgm:presLayoutVars>
      </dgm:prSet>
      <dgm:spPr/>
    </dgm:pt>
    <dgm:pt modelId="{BAB222F4-FC22-4D64-B0B1-CBAC347190EB}" type="pres">
      <dgm:prSet presAssocID="{1742C910-9420-48D4-B680-36FE9F6B62A3}" presName="childComposite" presStyleCnt="0">
        <dgm:presLayoutVars>
          <dgm:chMax val="0"/>
          <dgm:chPref val="0"/>
        </dgm:presLayoutVars>
      </dgm:prSet>
      <dgm:spPr/>
    </dgm:pt>
    <dgm:pt modelId="{9FFC9E6C-BAC2-4F81-8ED0-3CBA44570B65}" type="pres">
      <dgm:prSet presAssocID="{1742C910-9420-48D4-B680-36FE9F6B62A3}" presName="ChildAccent" presStyleLbl="solidFgAcc1" presStyleIdx="2" presStyleCnt="11"/>
      <dgm:spPr/>
    </dgm:pt>
    <dgm:pt modelId="{FDBFEA23-DE14-4C20-ACCF-5D8A4957175F}" type="pres">
      <dgm:prSet presAssocID="{1742C910-9420-48D4-B680-36FE9F6B62A3}" presName="Child" presStyleLbl="revTx" presStyleIdx="3" presStyleCnt="13">
        <dgm:presLayoutVars>
          <dgm:chMax val="0"/>
          <dgm:chPref val="0"/>
          <dgm:bulletEnabled val="1"/>
        </dgm:presLayoutVars>
      </dgm:prSet>
      <dgm:spPr/>
    </dgm:pt>
    <dgm:pt modelId="{1C29C6CC-68B9-4F9C-B11D-33DB144BAB11}" type="pres">
      <dgm:prSet presAssocID="{F08C347B-A087-4627-A05D-8FE333BC25E3}" presName="childComposite" presStyleCnt="0">
        <dgm:presLayoutVars>
          <dgm:chMax val="0"/>
          <dgm:chPref val="0"/>
        </dgm:presLayoutVars>
      </dgm:prSet>
      <dgm:spPr/>
    </dgm:pt>
    <dgm:pt modelId="{149D8706-867C-4C44-ACBD-5944FE30AD49}" type="pres">
      <dgm:prSet presAssocID="{F08C347B-A087-4627-A05D-8FE333BC25E3}" presName="ChildAccent" presStyleLbl="solidFgAcc1" presStyleIdx="3" presStyleCnt="11"/>
      <dgm:spPr/>
    </dgm:pt>
    <dgm:pt modelId="{203FB855-9B9A-4F0C-81A9-D210958227D0}" type="pres">
      <dgm:prSet presAssocID="{F08C347B-A087-4627-A05D-8FE333BC25E3}" presName="Child" presStyleLbl="revTx" presStyleIdx="4" presStyleCnt="13" custScaleY="89040">
        <dgm:presLayoutVars>
          <dgm:chMax val="0"/>
          <dgm:chPref val="0"/>
          <dgm:bulletEnabled val="1"/>
        </dgm:presLayoutVars>
      </dgm:prSet>
      <dgm:spPr/>
    </dgm:pt>
    <dgm:pt modelId="{0396A970-A14B-4933-A6E3-C2906AC4157A}" type="pres">
      <dgm:prSet presAssocID="{D5B14EF8-680A-48C1-B0BE-8C7B75B9151B}" presName="childComposite" presStyleCnt="0">
        <dgm:presLayoutVars>
          <dgm:chMax val="0"/>
          <dgm:chPref val="0"/>
        </dgm:presLayoutVars>
      </dgm:prSet>
      <dgm:spPr/>
    </dgm:pt>
    <dgm:pt modelId="{3FFFB280-D096-4062-A1B9-7723E01FCDE5}" type="pres">
      <dgm:prSet presAssocID="{D5B14EF8-680A-48C1-B0BE-8C7B75B9151B}" presName="ChildAccent" presStyleLbl="solidFgAcc1" presStyleIdx="4" presStyleCnt="11"/>
      <dgm:spPr/>
    </dgm:pt>
    <dgm:pt modelId="{55CC678F-BBA7-4CCD-94AA-B7202F499075}" type="pres">
      <dgm:prSet presAssocID="{D5B14EF8-680A-48C1-B0BE-8C7B75B9151B}" presName="Child" presStyleLbl="revTx" presStyleIdx="5" presStyleCnt="13" custScaleY="89040">
        <dgm:presLayoutVars>
          <dgm:chMax val="0"/>
          <dgm:chPref val="0"/>
          <dgm:bulletEnabled val="1"/>
        </dgm:presLayoutVars>
      </dgm:prSet>
      <dgm:spPr/>
    </dgm:pt>
    <dgm:pt modelId="{D6A19227-7442-4A8F-A1B5-79D2A894E3EB}" type="pres">
      <dgm:prSet presAssocID="{C072DC1C-1A27-44A7-AE1D-F8AE5B5D4DCA}" presName="childComposite" presStyleCnt="0">
        <dgm:presLayoutVars>
          <dgm:chMax val="0"/>
          <dgm:chPref val="0"/>
        </dgm:presLayoutVars>
      </dgm:prSet>
      <dgm:spPr/>
    </dgm:pt>
    <dgm:pt modelId="{369B728D-4CF6-4D5D-94CE-47C47D6764DC}" type="pres">
      <dgm:prSet presAssocID="{C072DC1C-1A27-44A7-AE1D-F8AE5B5D4DCA}" presName="ChildAccent" presStyleLbl="solidFgAcc1" presStyleIdx="5" presStyleCnt="11"/>
      <dgm:spPr/>
    </dgm:pt>
    <dgm:pt modelId="{F7A2D468-3055-4F01-8100-2BE64E797053}" type="pres">
      <dgm:prSet presAssocID="{C072DC1C-1A27-44A7-AE1D-F8AE5B5D4DCA}" presName="Child" presStyleLbl="revTx" presStyleIdx="6" presStyleCnt="13">
        <dgm:presLayoutVars>
          <dgm:chMax val="0"/>
          <dgm:chPref val="0"/>
          <dgm:bulletEnabled val="1"/>
        </dgm:presLayoutVars>
      </dgm:prSet>
      <dgm:spPr/>
    </dgm:pt>
    <dgm:pt modelId="{0D4FAE87-042C-48E6-B37D-E52F17D99210}" type="pres">
      <dgm:prSet presAssocID="{73E0B385-0468-4627-B790-749398D5C044}" presName="childComposite" presStyleCnt="0">
        <dgm:presLayoutVars>
          <dgm:chMax val="0"/>
          <dgm:chPref val="0"/>
        </dgm:presLayoutVars>
      </dgm:prSet>
      <dgm:spPr/>
    </dgm:pt>
    <dgm:pt modelId="{3D34B026-CBE2-473A-9E14-50B38AA6DC9B}" type="pres">
      <dgm:prSet presAssocID="{73E0B385-0468-4627-B790-749398D5C044}" presName="ChildAccent" presStyleLbl="solidFgAcc1" presStyleIdx="6" presStyleCnt="11"/>
      <dgm:spPr/>
    </dgm:pt>
    <dgm:pt modelId="{9932D3CB-655D-4433-8AA3-DFC55BC711D9}" type="pres">
      <dgm:prSet presAssocID="{73E0B385-0468-4627-B790-749398D5C044}" presName="Child" presStyleLbl="revTx" presStyleIdx="7" presStyleCnt="13">
        <dgm:presLayoutVars>
          <dgm:chMax val="0"/>
          <dgm:chPref val="0"/>
          <dgm:bulletEnabled val="1"/>
        </dgm:presLayoutVars>
      </dgm:prSet>
      <dgm:spPr/>
    </dgm:pt>
    <dgm:pt modelId="{5C6219F2-8683-4597-B330-4A5303DA3F36}" type="pres">
      <dgm:prSet presAssocID="{A4AE0ECA-498B-4E4F-A58D-D402B5EDFAF5}" presName="root" presStyleCnt="0">
        <dgm:presLayoutVars>
          <dgm:chMax/>
          <dgm:chPref/>
        </dgm:presLayoutVars>
      </dgm:prSet>
      <dgm:spPr/>
    </dgm:pt>
    <dgm:pt modelId="{CFFA8DB1-1639-4A3B-B7A8-2ED27150DE1F}" type="pres">
      <dgm:prSet presAssocID="{A4AE0ECA-498B-4E4F-A58D-D402B5EDFAF5}" presName="rootComposite" presStyleCnt="0">
        <dgm:presLayoutVars/>
      </dgm:prSet>
      <dgm:spPr/>
    </dgm:pt>
    <dgm:pt modelId="{832A6406-AAF6-48B8-9B3A-FEF50A8884A6}" type="pres">
      <dgm:prSet presAssocID="{A4AE0ECA-498B-4E4F-A58D-D402B5EDFAF5}" presName="ParentAccent" presStyleLbl="alignNode1" presStyleIdx="1" presStyleCnt="2"/>
      <dgm:spPr/>
    </dgm:pt>
    <dgm:pt modelId="{DA66D640-0E74-4176-A5AC-4ED0C0BB83FC}" type="pres">
      <dgm:prSet presAssocID="{A4AE0ECA-498B-4E4F-A58D-D402B5EDFAF5}" presName="ParentSmallAccent" presStyleLbl="fgAcc1" presStyleIdx="1" presStyleCnt="2"/>
      <dgm:spPr/>
    </dgm:pt>
    <dgm:pt modelId="{ADBA88FD-63F8-491E-BF3E-3D5A5643B90B}" type="pres">
      <dgm:prSet presAssocID="{A4AE0ECA-498B-4E4F-A58D-D402B5EDFAF5}" presName="Parent" presStyleLbl="revTx" presStyleIdx="8" presStyleCnt="13">
        <dgm:presLayoutVars>
          <dgm:chMax/>
          <dgm:chPref val="4"/>
          <dgm:bulletEnabled val="1"/>
        </dgm:presLayoutVars>
      </dgm:prSet>
      <dgm:spPr/>
    </dgm:pt>
    <dgm:pt modelId="{50C74FC2-2303-47EA-A971-95000A279E55}" type="pres">
      <dgm:prSet presAssocID="{A4AE0ECA-498B-4E4F-A58D-D402B5EDFAF5}" presName="childShape" presStyleCnt="0">
        <dgm:presLayoutVars>
          <dgm:chMax val="0"/>
          <dgm:chPref val="0"/>
        </dgm:presLayoutVars>
      </dgm:prSet>
      <dgm:spPr/>
    </dgm:pt>
    <dgm:pt modelId="{3F7FC91D-0932-45A3-B6AB-26705A258535}" type="pres">
      <dgm:prSet presAssocID="{C1ADB9A3-7CBF-4CF6-A348-8D19C7B64153}" presName="childComposite" presStyleCnt="0">
        <dgm:presLayoutVars>
          <dgm:chMax val="0"/>
          <dgm:chPref val="0"/>
        </dgm:presLayoutVars>
      </dgm:prSet>
      <dgm:spPr/>
    </dgm:pt>
    <dgm:pt modelId="{2652D5CD-EB42-45A5-B6D6-299212F31C2E}" type="pres">
      <dgm:prSet presAssocID="{C1ADB9A3-7CBF-4CF6-A348-8D19C7B64153}" presName="ChildAccent" presStyleLbl="solidFgAcc1" presStyleIdx="7" presStyleCnt="11"/>
      <dgm:spPr/>
    </dgm:pt>
    <dgm:pt modelId="{8A94B6E4-F273-4B2F-B005-70BD0BC54E14}" type="pres">
      <dgm:prSet presAssocID="{C1ADB9A3-7CBF-4CF6-A348-8D19C7B64153}" presName="Child" presStyleLbl="revTx" presStyleIdx="9" presStyleCnt="13">
        <dgm:presLayoutVars>
          <dgm:chMax val="0"/>
          <dgm:chPref val="0"/>
          <dgm:bulletEnabled val="1"/>
        </dgm:presLayoutVars>
      </dgm:prSet>
      <dgm:spPr/>
    </dgm:pt>
    <dgm:pt modelId="{49B78A42-2166-462D-B2BB-D37D2E3A1C8A}" type="pres">
      <dgm:prSet presAssocID="{E01FA372-5927-4109-A6FF-1ECA8CE79269}" presName="childComposite" presStyleCnt="0">
        <dgm:presLayoutVars>
          <dgm:chMax val="0"/>
          <dgm:chPref val="0"/>
        </dgm:presLayoutVars>
      </dgm:prSet>
      <dgm:spPr/>
    </dgm:pt>
    <dgm:pt modelId="{1E0D4699-E5E2-41AB-9379-A35CEDB64424}" type="pres">
      <dgm:prSet presAssocID="{E01FA372-5927-4109-A6FF-1ECA8CE79269}" presName="ChildAccent" presStyleLbl="solidFgAcc1" presStyleIdx="8" presStyleCnt="11"/>
      <dgm:spPr/>
    </dgm:pt>
    <dgm:pt modelId="{4288E92C-C863-4B5B-9E3E-C782DB2193F5}" type="pres">
      <dgm:prSet presAssocID="{E01FA372-5927-4109-A6FF-1ECA8CE79269}" presName="Child" presStyleLbl="revTx" presStyleIdx="10" presStyleCnt="13">
        <dgm:presLayoutVars>
          <dgm:chMax val="0"/>
          <dgm:chPref val="0"/>
          <dgm:bulletEnabled val="1"/>
        </dgm:presLayoutVars>
      </dgm:prSet>
      <dgm:spPr/>
    </dgm:pt>
    <dgm:pt modelId="{BC41296C-FE42-4F34-84BA-61685EE02919}" type="pres">
      <dgm:prSet presAssocID="{ED943D38-A9BA-4891-AA7B-C3558E949969}" presName="childComposite" presStyleCnt="0">
        <dgm:presLayoutVars>
          <dgm:chMax val="0"/>
          <dgm:chPref val="0"/>
        </dgm:presLayoutVars>
      </dgm:prSet>
      <dgm:spPr/>
    </dgm:pt>
    <dgm:pt modelId="{F4EB607B-048B-4831-95F0-DB978E3DE6CF}" type="pres">
      <dgm:prSet presAssocID="{ED943D38-A9BA-4891-AA7B-C3558E949969}" presName="ChildAccent" presStyleLbl="solidFgAcc1" presStyleIdx="9" presStyleCnt="11"/>
      <dgm:spPr/>
    </dgm:pt>
    <dgm:pt modelId="{B9D694CA-B236-4466-AAA0-29850EF83CCC}" type="pres">
      <dgm:prSet presAssocID="{ED943D38-A9BA-4891-AA7B-C3558E949969}" presName="Child" presStyleLbl="revTx" presStyleIdx="11" presStyleCnt="13">
        <dgm:presLayoutVars>
          <dgm:chMax val="0"/>
          <dgm:chPref val="0"/>
          <dgm:bulletEnabled val="1"/>
        </dgm:presLayoutVars>
      </dgm:prSet>
      <dgm:spPr/>
    </dgm:pt>
    <dgm:pt modelId="{DE20BA71-4E90-4679-8CF6-C6F85C071849}" type="pres">
      <dgm:prSet presAssocID="{4A40C826-21AF-4D86-916A-7398C2137D50}" presName="childComposite" presStyleCnt="0">
        <dgm:presLayoutVars>
          <dgm:chMax val="0"/>
          <dgm:chPref val="0"/>
        </dgm:presLayoutVars>
      </dgm:prSet>
      <dgm:spPr/>
    </dgm:pt>
    <dgm:pt modelId="{39F498DF-AB97-452E-97F5-B96B2A2E8DE2}" type="pres">
      <dgm:prSet presAssocID="{4A40C826-21AF-4D86-916A-7398C2137D50}" presName="ChildAccent" presStyleLbl="solidFgAcc1" presStyleIdx="10" presStyleCnt="11"/>
      <dgm:spPr/>
    </dgm:pt>
    <dgm:pt modelId="{81C122EE-A08B-4366-94A1-A9A05DFDEB77}" type="pres">
      <dgm:prSet presAssocID="{4A40C826-21AF-4D86-916A-7398C2137D50}" presName="Child" presStyleLbl="revTx" presStyleIdx="12" presStyleCnt="13" custScaleY="147219">
        <dgm:presLayoutVars>
          <dgm:chMax val="0"/>
          <dgm:chPref val="0"/>
          <dgm:bulletEnabled val="1"/>
        </dgm:presLayoutVars>
      </dgm:prSet>
      <dgm:spPr/>
    </dgm:pt>
  </dgm:ptLst>
  <dgm:cxnLst>
    <dgm:cxn modelId="{3B995E1A-0B8B-42CF-85F1-7DE649E5755A}" type="presOf" srcId="{C072DC1C-1A27-44A7-AE1D-F8AE5B5D4DCA}" destId="{F7A2D468-3055-4F01-8100-2BE64E797053}" srcOrd="0" destOrd="0" presId="urn:microsoft.com/office/officeart/2008/layout/SquareAccentList"/>
    <dgm:cxn modelId="{6180D51A-D5C3-480D-8C66-FAF9AEBC730F}" type="presOf" srcId="{1742C910-9420-48D4-B680-36FE9F6B62A3}" destId="{FDBFEA23-DE14-4C20-ACCF-5D8A4957175F}" srcOrd="0" destOrd="0" presId="urn:microsoft.com/office/officeart/2008/layout/SquareAccentList"/>
    <dgm:cxn modelId="{5901CE21-C023-4510-8E32-D1D064616B86}" type="presOf" srcId="{ED943D38-A9BA-4891-AA7B-C3558E949969}" destId="{B9D694CA-B236-4466-AAA0-29850EF83CCC}" srcOrd="0" destOrd="0" presId="urn:microsoft.com/office/officeart/2008/layout/SquareAccentList"/>
    <dgm:cxn modelId="{7246D12F-ACA5-40AD-8C3D-123C1768AA41}" type="presOf" srcId="{73E0B385-0468-4627-B790-749398D5C044}" destId="{9932D3CB-655D-4433-8AA3-DFC55BC711D9}" srcOrd="0" destOrd="0" presId="urn:microsoft.com/office/officeart/2008/layout/SquareAccentList"/>
    <dgm:cxn modelId="{C3C79B33-651B-4B83-81BA-3F7BE06AA96C}" type="presOf" srcId="{4A40C826-21AF-4D86-916A-7398C2137D50}" destId="{81C122EE-A08B-4366-94A1-A9A05DFDEB77}" srcOrd="0" destOrd="0" presId="urn:microsoft.com/office/officeart/2008/layout/SquareAccentList"/>
    <dgm:cxn modelId="{7BD6995D-EC0B-4211-A80D-2BEE420FFF1B}" srcId="{41DEF521-5D05-40E6-A936-DB7892D2080C}" destId="{F08C347B-A087-4627-A05D-8FE333BC25E3}" srcOrd="3" destOrd="0" parTransId="{342511E2-B83C-4BD5-8741-BCCE2164D057}" sibTransId="{16EA1FC4-5F61-40B1-ADFF-27791A0BE0A7}"/>
    <dgm:cxn modelId="{0EFE1162-A9F9-4869-B199-E1A6724193EF}" srcId="{41DEF521-5D05-40E6-A936-DB7892D2080C}" destId="{3B93A2CC-C0A1-40F5-AD9D-138E55CCA38A}" srcOrd="1" destOrd="0" parTransId="{0B5302C9-BF0D-4294-B219-AE559DE22E2A}" sibTransId="{03335D5F-1A01-457F-A413-EC3E680FDD8B}"/>
    <dgm:cxn modelId="{B8CA6F62-1DD4-4668-9D60-E17180993891}" srcId="{14748DF9-8AB3-4B32-980E-50EF6DA908DE}" destId="{41DEF521-5D05-40E6-A936-DB7892D2080C}" srcOrd="0" destOrd="0" parTransId="{1E55733D-CF4E-4B6F-82F0-C8974859A271}" sibTransId="{8686D65A-5A00-4BAA-A1AA-FFA19A90393E}"/>
    <dgm:cxn modelId="{59E20347-669C-4D9F-8A8D-024C6E29D3B2}" srcId="{A4AE0ECA-498B-4E4F-A58D-D402B5EDFAF5}" destId="{C1ADB9A3-7CBF-4CF6-A348-8D19C7B64153}" srcOrd="0" destOrd="0" parTransId="{62354115-306A-442D-AB69-6A55326025E0}" sibTransId="{993F5B4F-9B31-4D6A-A7BD-579BD1A8D8EC}"/>
    <dgm:cxn modelId="{95700F4D-DACD-4D3F-82D4-C558C7356513}" srcId="{A4AE0ECA-498B-4E4F-A58D-D402B5EDFAF5}" destId="{ED943D38-A9BA-4891-AA7B-C3558E949969}" srcOrd="2" destOrd="0" parTransId="{BAB0FEBE-5211-4E2E-875B-C644AC8DB664}" sibTransId="{C1FC2574-849D-453D-BC36-93C2E06ED4ED}"/>
    <dgm:cxn modelId="{3CDF0B4E-0F3E-46C5-964F-75CE06A4FD9A}" type="presOf" srcId="{E01FA372-5927-4109-A6FF-1ECA8CE79269}" destId="{4288E92C-C863-4B5B-9E3E-C782DB2193F5}" srcOrd="0" destOrd="0" presId="urn:microsoft.com/office/officeart/2008/layout/SquareAccentList"/>
    <dgm:cxn modelId="{D9470552-065B-41DB-BC55-CC0A7D68FCF2}" type="presOf" srcId="{14748DF9-8AB3-4B32-980E-50EF6DA908DE}" destId="{D3103B8D-ABAD-4EB3-84A0-9153C656C1A4}" srcOrd="0" destOrd="0" presId="urn:microsoft.com/office/officeart/2008/layout/SquareAccentList"/>
    <dgm:cxn modelId="{A88B6C53-D7E6-4DA2-99EE-68A52C623959}" srcId="{41DEF521-5D05-40E6-A936-DB7892D2080C}" destId="{1742C910-9420-48D4-B680-36FE9F6B62A3}" srcOrd="2" destOrd="0" parTransId="{60BB1699-B928-47B3-93BF-0B031DF0AF1F}" sibTransId="{A0203885-AC12-4987-AA2E-5D410911DA6B}"/>
    <dgm:cxn modelId="{66B6A878-07CC-4C41-A86A-013110C86251}" type="presOf" srcId="{F08C347B-A087-4627-A05D-8FE333BC25E3}" destId="{203FB855-9B9A-4F0C-81A9-D210958227D0}" srcOrd="0" destOrd="0" presId="urn:microsoft.com/office/officeart/2008/layout/SquareAccentList"/>
    <dgm:cxn modelId="{A2807059-F5A3-435C-9067-91B85C018ABF}" srcId="{41DEF521-5D05-40E6-A936-DB7892D2080C}" destId="{E161F520-3590-4666-80B8-7DF6D1E574D5}" srcOrd="0" destOrd="0" parTransId="{95EA83D8-A836-4C30-88D2-0714FA62CC2F}" sibTransId="{AC161D0B-ED39-4F79-AB0B-1B79473B2A39}"/>
    <dgm:cxn modelId="{411C345A-146B-4341-A924-B2485D8ACDFE}" srcId="{A4AE0ECA-498B-4E4F-A58D-D402B5EDFAF5}" destId="{E01FA372-5927-4109-A6FF-1ECA8CE79269}" srcOrd="1" destOrd="0" parTransId="{2E14DDED-852B-45B2-93EA-1F6748284CFD}" sibTransId="{E870DDF2-5523-4FA2-A693-BE2B777EE9D3}"/>
    <dgm:cxn modelId="{8584FC84-09D6-4DA7-AF66-CFD362C29AC3}" type="presOf" srcId="{3B93A2CC-C0A1-40F5-AD9D-138E55CCA38A}" destId="{AC1D6130-A25E-48A9-B6A1-1B0D4F2008A2}" srcOrd="0" destOrd="0" presId="urn:microsoft.com/office/officeart/2008/layout/SquareAccentList"/>
    <dgm:cxn modelId="{B068778B-6D87-462E-9AB1-1FF02A14DEC8}" srcId="{14748DF9-8AB3-4B32-980E-50EF6DA908DE}" destId="{A4AE0ECA-498B-4E4F-A58D-D402B5EDFAF5}" srcOrd="1" destOrd="0" parTransId="{E020946B-4D20-4038-9A28-C12CD43D2743}" sibTransId="{24836148-CA60-4FE1-B6F0-757710D7941C}"/>
    <dgm:cxn modelId="{937DB290-F9A4-4F8D-B7CB-DACEE5C56C03}" srcId="{A4AE0ECA-498B-4E4F-A58D-D402B5EDFAF5}" destId="{4A40C826-21AF-4D86-916A-7398C2137D50}" srcOrd="3" destOrd="0" parTransId="{E0DA2B22-F1C6-47B3-BDD8-346FA554C1E7}" sibTransId="{CC75272B-2059-4505-82C4-533F41F6891B}"/>
    <dgm:cxn modelId="{68F5A891-54DA-4A34-BE8F-34932586D12D}" type="presOf" srcId="{E161F520-3590-4666-80B8-7DF6D1E574D5}" destId="{CD2DCAA2-E35D-4EFF-8F01-0FFEEF195BF3}" srcOrd="0" destOrd="0" presId="urn:microsoft.com/office/officeart/2008/layout/SquareAccentList"/>
    <dgm:cxn modelId="{8CEA61A8-DA81-4477-9A49-DFB1CCFC9450}" type="presOf" srcId="{C1ADB9A3-7CBF-4CF6-A348-8D19C7B64153}" destId="{8A94B6E4-F273-4B2F-B005-70BD0BC54E14}" srcOrd="0" destOrd="0" presId="urn:microsoft.com/office/officeart/2008/layout/SquareAccentList"/>
    <dgm:cxn modelId="{5EFBD1BF-3BB6-4827-AD06-AF02806A6FBE}" type="presOf" srcId="{A4AE0ECA-498B-4E4F-A58D-D402B5EDFAF5}" destId="{ADBA88FD-63F8-491E-BF3E-3D5A5643B90B}" srcOrd="0" destOrd="0" presId="urn:microsoft.com/office/officeart/2008/layout/SquareAccentList"/>
    <dgm:cxn modelId="{17D3F1C6-627A-4F5A-A352-EA4CD97D5A96}" srcId="{41DEF521-5D05-40E6-A936-DB7892D2080C}" destId="{C072DC1C-1A27-44A7-AE1D-F8AE5B5D4DCA}" srcOrd="5" destOrd="0" parTransId="{AFC5D14B-3B54-4431-95DC-41D8A560B677}" sibTransId="{CF296FDD-F8F1-4D0D-8E53-E1A8E7849DB1}"/>
    <dgm:cxn modelId="{CC9C9ECD-1A9D-437E-BB65-ACBBE3039723}" type="presOf" srcId="{D5B14EF8-680A-48C1-B0BE-8C7B75B9151B}" destId="{55CC678F-BBA7-4CCD-94AA-B7202F499075}" srcOrd="0" destOrd="0" presId="urn:microsoft.com/office/officeart/2008/layout/SquareAccentList"/>
    <dgm:cxn modelId="{C485B6D7-25E4-4AB3-8D20-F2A243800F1A}" type="presOf" srcId="{41DEF521-5D05-40E6-A936-DB7892D2080C}" destId="{3F22E433-0106-460D-8E38-CA49A07FFFAE}" srcOrd="0" destOrd="0" presId="urn:microsoft.com/office/officeart/2008/layout/SquareAccentList"/>
    <dgm:cxn modelId="{4F26C6DF-645F-433D-AA7D-9FF6CCDECFBE}" srcId="{41DEF521-5D05-40E6-A936-DB7892D2080C}" destId="{73E0B385-0468-4627-B790-749398D5C044}" srcOrd="6" destOrd="0" parTransId="{891AE034-61C5-473B-9013-4CF7D3134B11}" sibTransId="{E8DB94C7-0FD1-4126-91D0-43F06B2EF071}"/>
    <dgm:cxn modelId="{B3BCD8E4-2C1E-4C2F-A5E9-4F5A933C4588}" srcId="{41DEF521-5D05-40E6-A936-DB7892D2080C}" destId="{D5B14EF8-680A-48C1-B0BE-8C7B75B9151B}" srcOrd="4" destOrd="0" parTransId="{D60023A7-EA81-49F1-82FD-011707514478}" sibTransId="{39AED12A-4DC7-4EE1-B083-A93272B40B25}"/>
    <dgm:cxn modelId="{17961415-7538-42F8-9316-D71CBFE81982}" type="presParOf" srcId="{D3103B8D-ABAD-4EB3-84A0-9153C656C1A4}" destId="{A76EA571-CC51-4488-99B8-D19886E8B4EA}" srcOrd="0" destOrd="0" presId="urn:microsoft.com/office/officeart/2008/layout/SquareAccentList"/>
    <dgm:cxn modelId="{50F60B60-AC5C-4FB3-82D5-EB3D66697ACB}" type="presParOf" srcId="{A76EA571-CC51-4488-99B8-D19886E8B4EA}" destId="{9268BC24-1993-42F1-99AE-3A64A978F1FE}" srcOrd="0" destOrd="0" presId="urn:microsoft.com/office/officeart/2008/layout/SquareAccentList"/>
    <dgm:cxn modelId="{28EC5F8B-4C78-4C51-B3F6-DC6F25CD0CD4}" type="presParOf" srcId="{9268BC24-1993-42F1-99AE-3A64A978F1FE}" destId="{B0C8254B-067A-4CC8-B48F-968A3C5CC674}" srcOrd="0" destOrd="0" presId="urn:microsoft.com/office/officeart/2008/layout/SquareAccentList"/>
    <dgm:cxn modelId="{EBD260D5-5229-4D63-82C8-3449DABE4FBC}" type="presParOf" srcId="{9268BC24-1993-42F1-99AE-3A64A978F1FE}" destId="{DE74D400-DD06-41A4-A82F-3153B79DD693}" srcOrd="1" destOrd="0" presId="urn:microsoft.com/office/officeart/2008/layout/SquareAccentList"/>
    <dgm:cxn modelId="{9F2F0C1A-A5F7-4D48-8A06-9291A86FC69B}" type="presParOf" srcId="{9268BC24-1993-42F1-99AE-3A64A978F1FE}" destId="{3F22E433-0106-460D-8E38-CA49A07FFFAE}" srcOrd="2" destOrd="0" presId="urn:microsoft.com/office/officeart/2008/layout/SquareAccentList"/>
    <dgm:cxn modelId="{18ABD5A7-EF79-4941-BFE9-EE229AE43B01}" type="presParOf" srcId="{A76EA571-CC51-4488-99B8-D19886E8B4EA}" destId="{620141E5-E3AD-4CA5-B26A-D1D8E9229DBF}" srcOrd="1" destOrd="0" presId="urn:microsoft.com/office/officeart/2008/layout/SquareAccentList"/>
    <dgm:cxn modelId="{17AA6699-4914-4A5C-9C63-CF2D35F23A93}" type="presParOf" srcId="{620141E5-E3AD-4CA5-B26A-D1D8E9229DBF}" destId="{5FC09908-9EA1-40A6-B92E-4AA705B30A8D}" srcOrd="0" destOrd="0" presId="urn:microsoft.com/office/officeart/2008/layout/SquareAccentList"/>
    <dgm:cxn modelId="{D45601F0-AB24-4508-A98F-4F13E4D1C94C}" type="presParOf" srcId="{5FC09908-9EA1-40A6-B92E-4AA705B30A8D}" destId="{15A51A61-5604-49DD-8C42-1FD6DE7EC321}" srcOrd="0" destOrd="0" presId="urn:microsoft.com/office/officeart/2008/layout/SquareAccentList"/>
    <dgm:cxn modelId="{52A3068C-33E6-4E93-9333-68BC6D628150}" type="presParOf" srcId="{5FC09908-9EA1-40A6-B92E-4AA705B30A8D}" destId="{CD2DCAA2-E35D-4EFF-8F01-0FFEEF195BF3}" srcOrd="1" destOrd="0" presId="urn:microsoft.com/office/officeart/2008/layout/SquareAccentList"/>
    <dgm:cxn modelId="{0A391C7B-6DC8-4617-86D5-35B75B1783EA}" type="presParOf" srcId="{620141E5-E3AD-4CA5-B26A-D1D8E9229DBF}" destId="{C6E12704-30A7-4F30-9104-604F38358073}" srcOrd="1" destOrd="0" presId="urn:microsoft.com/office/officeart/2008/layout/SquareAccentList"/>
    <dgm:cxn modelId="{545204EA-48AE-43AB-B34C-FAB996AD851A}" type="presParOf" srcId="{C6E12704-30A7-4F30-9104-604F38358073}" destId="{140F4DD2-3904-457E-894A-BDF09E9510F3}" srcOrd="0" destOrd="0" presId="urn:microsoft.com/office/officeart/2008/layout/SquareAccentList"/>
    <dgm:cxn modelId="{5177AC9E-4E8D-4870-B596-F41166599634}" type="presParOf" srcId="{C6E12704-30A7-4F30-9104-604F38358073}" destId="{AC1D6130-A25E-48A9-B6A1-1B0D4F2008A2}" srcOrd="1" destOrd="0" presId="urn:microsoft.com/office/officeart/2008/layout/SquareAccentList"/>
    <dgm:cxn modelId="{A32F2309-6D4D-468F-B570-861B5F96A95B}" type="presParOf" srcId="{620141E5-E3AD-4CA5-B26A-D1D8E9229DBF}" destId="{BAB222F4-FC22-4D64-B0B1-CBAC347190EB}" srcOrd="2" destOrd="0" presId="urn:microsoft.com/office/officeart/2008/layout/SquareAccentList"/>
    <dgm:cxn modelId="{4811A4BE-3FDD-4627-8F27-A9D923478B52}" type="presParOf" srcId="{BAB222F4-FC22-4D64-B0B1-CBAC347190EB}" destId="{9FFC9E6C-BAC2-4F81-8ED0-3CBA44570B65}" srcOrd="0" destOrd="0" presId="urn:microsoft.com/office/officeart/2008/layout/SquareAccentList"/>
    <dgm:cxn modelId="{4FFDDB0D-3F5A-4B4A-9C99-DDDC27B79508}" type="presParOf" srcId="{BAB222F4-FC22-4D64-B0B1-CBAC347190EB}" destId="{FDBFEA23-DE14-4C20-ACCF-5D8A4957175F}" srcOrd="1" destOrd="0" presId="urn:microsoft.com/office/officeart/2008/layout/SquareAccentList"/>
    <dgm:cxn modelId="{394157FF-DCC7-4BCF-84B8-26710D9DE4FB}" type="presParOf" srcId="{620141E5-E3AD-4CA5-B26A-D1D8E9229DBF}" destId="{1C29C6CC-68B9-4F9C-B11D-33DB144BAB11}" srcOrd="3" destOrd="0" presId="urn:microsoft.com/office/officeart/2008/layout/SquareAccentList"/>
    <dgm:cxn modelId="{75512EA9-2CFD-4BEE-92CA-EE4AA78C568D}" type="presParOf" srcId="{1C29C6CC-68B9-4F9C-B11D-33DB144BAB11}" destId="{149D8706-867C-4C44-ACBD-5944FE30AD49}" srcOrd="0" destOrd="0" presId="urn:microsoft.com/office/officeart/2008/layout/SquareAccentList"/>
    <dgm:cxn modelId="{EC3DE0C9-543F-421B-8640-0C8450BE76DF}" type="presParOf" srcId="{1C29C6CC-68B9-4F9C-B11D-33DB144BAB11}" destId="{203FB855-9B9A-4F0C-81A9-D210958227D0}" srcOrd="1" destOrd="0" presId="urn:microsoft.com/office/officeart/2008/layout/SquareAccentList"/>
    <dgm:cxn modelId="{B08DEF62-DB44-4039-A998-4F4D4F99150C}" type="presParOf" srcId="{620141E5-E3AD-4CA5-B26A-D1D8E9229DBF}" destId="{0396A970-A14B-4933-A6E3-C2906AC4157A}" srcOrd="4" destOrd="0" presId="urn:microsoft.com/office/officeart/2008/layout/SquareAccentList"/>
    <dgm:cxn modelId="{B0CA2BF5-C5D7-4291-94AE-E2F8691024AB}" type="presParOf" srcId="{0396A970-A14B-4933-A6E3-C2906AC4157A}" destId="{3FFFB280-D096-4062-A1B9-7723E01FCDE5}" srcOrd="0" destOrd="0" presId="urn:microsoft.com/office/officeart/2008/layout/SquareAccentList"/>
    <dgm:cxn modelId="{489DE9A0-E324-44FE-AC87-E08140748AC9}" type="presParOf" srcId="{0396A970-A14B-4933-A6E3-C2906AC4157A}" destId="{55CC678F-BBA7-4CCD-94AA-B7202F499075}" srcOrd="1" destOrd="0" presId="urn:microsoft.com/office/officeart/2008/layout/SquareAccentList"/>
    <dgm:cxn modelId="{4469B0C7-F487-4F61-8C07-936F0206171D}" type="presParOf" srcId="{620141E5-E3AD-4CA5-B26A-D1D8E9229DBF}" destId="{D6A19227-7442-4A8F-A1B5-79D2A894E3EB}" srcOrd="5" destOrd="0" presId="urn:microsoft.com/office/officeart/2008/layout/SquareAccentList"/>
    <dgm:cxn modelId="{264889FD-FD11-462D-91EC-6ACEF3FDA38C}" type="presParOf" srcId="{D6A19227-7442-4A8F-A1B5-79D2A894E3EB}" destId="{369B728D-4CF6-4D5D-94CE-47C47D6764DC}" srcOrd="0" destOrd="0" presId="urn:microsoft.com/office/officeart/2008/layout/SquareAccentList"/>
    <dgm:cxn modelId="{5BC7149B-A19C-4DAD-AD5A-B55FBA523B9A}" type="presParOf" srcId="{D6A19227-7442-4A8F-A1B5-79D2A894E3EB}" destId="{F7A2D468-3055-4F01-8100-2BE64E797053}" srcOrd="1" destOrd="0" presId="urn:microsoft.com/office/officeart/2008/layout/SquareAccentList"/>
    <dgm:cxn modelId="{B3A95A5B-D24F-4A34-B521-00A98E41C9B6}" type="presParOf" srcId="{620141E5-E3AD-4CA5-B26A-D1D8E9229DBF}" destId="{0D4FAE87-042C-48E6-B37D-E52F17D99210}" srcOrd="6" destOrd="0" presId="urn:microsoft.com/office/officeart/2008/layout/SquareAccentList"/>
    <dgm:cxn modelId="{BFF0085B-1088-4B2F-AF21-6D584BF2910D}" type="presParOf" srcId="{0D4FAE87-042C-48E6-B37D-E52F17D99210}" destId="{3D34B026-CBE2-473A-9E14-50B38AA6DC9B}" srcOrd="0" destOrd="0" presId="urn:microsoft.com/office/officeart/2008/layout/SquareAccentList"/>
    <dgm:cxn modelId="{DE057361-4937-4965-B508-05B057ECC1F8}" type="presParOf" srcId="{0D4FAE87-042C-48E6-B37D-E52F17D99210}" destId="{9932D3CB-655D-4433-8AA3-DFC55BC711D9}" srcOrd="1" destOrd="0" presId="urn:microsoft.com/office/officeart/2008/layout/SquareAccentList"/>
    <dgm:cxn modelId="{A143FBB1-AAF8-4781-BFB5-5FBC0CB47841}" type="presParOf" srcId="{D3103B8D-ABAD-4EB3-84A0-9153C656C1A4}" destId="{5C6219F2-8683-4597-B330-4A5303DA3F36}" srcOrd="1" destOrd="0" presId="urn:microsoft.com/office/officeart/2008/layout/SquareAccentList"/>
    <dgm:cxn modelId="{312B3E31-6126-4235-97D2-59D1800D847B}" type="presParOf" srcId="{5C6219F2-8683-4597-B330-4A5303DA3F36}" destId="{CFFA8DB1-1639-4A3B-B7A8-2ED27150DE1F}" srcOrd="0" destOrd="0" presId="urn:microsoft.com/office/officeart/2008/layout/SquareAccentList"/>
    <dgm:cxn modelId="{3BEA097C-1BD6-4CE3-AECE-3649FCC968CE}" type="presParOf" srcId="{CFFA8DB1-1639-4A3B-B7A8-2ED27150DE1F}" destId="{832A6406-AAF6-48B8-9B3A-FEF50A8884A6}" srcOrd="0" destOrd="0" presId="urn:microsoft.com/office/officeart/2008/layout/SquareAccentList"/>
    <dgm:cxn modelId="{756D6842-7947-469A-BF29-F251CD2D65CE}" type="presParOf" srcId="{CFFA8DB1-1639-4A3B-B7A8-2ED27150DE1F}" destId="{DA66D640-0E74-4176-A5AC-4ED0C0BB83FC}" srcOrd="1" destOrd="0" presId="urn:microsoft.com/office/officeart/2008/layout/SquareAccentList"/>
    <dgm:cxn modelId="{B240B52C-E5AA-4525-A2F2-8593245611FE}" type="presParOf" srcId="{CFFA8DB1-1639-4A3B-B7A8-2ED27150DE1F}" destId="{ADBA88FD-63F8-491E-BF3E-3D5A5643B90B}" srcOrd="2" destOrd="0" presId="urn:microsoft.com/office/officeart/2008/layout/SquareAccentList"/>
    <dgm:cxn modelId="{9FFA5344-D240-4B0D-8670-B99A80EC0682}" type="presParOf" srcId="{5C6219F2-8683-4597-B330-4A5303DA3F36}" destId="{50C74FC2-2303-47EA-A971-95000A279E55}" srcOrd="1" destOrd="0" presId="urn:microsoft.com/office/officeart/2008/layout/SquareAccentList"/>
    <dgm:cxn modelId="{1819BBA6-1774-4DE8-9418-4972F3049930}" type="presParOf" srcId="{50C74FC2-2303-47EA-A971-95000A279E55}" destId="{3F7FC91D-0932-45A3-B6AB-26705A258535}" srcOrd="0" destOrd="0" presId="urn:microsoft.com/office/officeart/2008/layout/SquareAccentList"/>
    <dgm:cxn modelId="{0C21FADE-18E2-45B2-A394-0E5464253A81}" type="presParOf" srcId="{3F7FC91D-0932-45A3-B6AB-26705A258535}" destId="{2652D5CD-EB42-45A5-B6D6-299212F31C2E}" srcOrd="0" destOrd="0" presId="urn:microsoft.com/office/officeart/2008/layout/SquareAccentList"/>
    <dgm:cxn modelId="{48CE076E-3EE2-425F-A0E0-2B1FF7BA3F0D}" type="presParOf" srcId="{3F7FC91D-0932-45A3-B6AB-26705A258535}" destId="{8A94B6E4-F273-4B2F-B005-70BD0BC54E14}" srcOrd="1" destOrd="0" presId="urn:microsoft.com/office/officeart/2008/layout/SquareAccentList"/>
    <dgm:cxn modelId="{FC9197D7-877B-41AE-B67D-6C4F42421D33}" type="presParOf" srcId="{50C74FC2-2303-47EA-A971-95000A279E55}" destId="{49B78A42-2166-462D-B2BB-D37D2E3A1C8A}" srcOrd="1" destOrd="0" presId="urn:microsoft.com/office/officeart/2008/layout/SquareAccentList"/>
    <dgm:cxn modelId="{B63D869E-3C21-4FED-A440-74D75074847B}" type="presParOf" srcId="{49B78A42-2166-462D-B2BB-D37D2E3A1C8A}" destId="{1E0D4699-E5E2-41AB-9379-A35CEDB64424}" srcOrd="0" destOrd="0" presId="urn:microsoft.com/office/officeart/2008/layout/SquareAccentList"/>
    <dgm:cxn modelId="{9729AA63-D56E-47E1-983C-A7D5B4A3E3BF}" type="presParOf" srcId="{49B78A42-2166-462D-B2BB-D37D2E3A1C8A}" destId="{4288E92C-C863-4B5B-9E3E-C782DB2193F5}" srcOrd="1" destOrd="0" presId="urn:microsoft.com/office/officeart/2008/layout/SquareAccentList"/>
    <dgm:cxn modelId="{524F0FA5-6046-45E1-8C32-9583087663BD}" type="presParOf" srcId="{50C74FC2-2303-47EA-A971-95000A279E55}" destId="{BC41296C-FE42-4F34-84BA-61685EE02919}" srcOrd="2" destOrd="0" presId="urn:microsoft.com/office/officeart/2008/layout/SquareAccentList"/>
    <dgm:cxn modelId="{5CCB9BBC-8E6F-4235-9B31-2E8EABCC95A3}" type="presParOf" srcId="{BC41296C-FE42-4F34-84BA-61685EE02919}" destId="{F4EB607B-048B-4831-95F0-DB978E3DE6CF}" srcOrd="0" destOrd="0" presId="urn:microsoft.com/office/officeart/2008/layout/SquareAccentList"/>
    <dgm:cxn modelId="{1B188408-4850-40E3-AF4E-238342A186A1}" type="presParOf" srcId="{BC41296C-FE42-4F34-84BA-61685EE02919}" destId="{B9D694CA-B236-4466-AAA0-29850EF83CCC}" srcOrd="1" destOrd="0" presId="urn:microsoft.com/office/officeart/2008/layout/SquareAccentList"/>
    <dgm:cxn modelId="{4874B409-3487-4E2E-B82A-183CACC9DBA6}" type="presParOf" srcId="{50C74FC2-2303-47EA-A971-95000A279E55}" destId="{DE20BA71-4E90-4679-8CF6-C6F85C071849}" srcOrd="3" destOrd="0" presId="urn:microsoft.com/office/officeart/2008/layout/SquareAccentList"/>
    <dgm:cxn modelId="{84DB7AFB-33EE-4112-BCB0-2F5FDD21253B}" type="presParOf" srcId="{DE20BA71-4E90-4679-8CF6-C6F85C071849}" destId="{39F498DF-AB97-452E-97F5-B96B2A2E8DE2}" srcOrd="0" destOrd="0" presId="urn:microsoft.com/office/officeart/2008/layout/SquareAccentList"/>
    <dgm:cxn modelId="{97CE1D7E-B081-4D93-BF6B-A08BBD69F316}" type="presParOf" srcId="{DE20BA71-4E90-4679-8CF6-C6F85C071849}" destId="{81C122EE-A08B-4366-94A1-A9A05DFDEB77}" srcOrd="1" destOrd="0" presId="urn:microsoft.com/office/officeart/2008/layout/SquareAccen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870E05C-D26C-44B5-8340-940308502224}" type="doc">
      <dgm:prSet loTypeId="urn:microsoft.com/office/officeart/2008/layout/SquareAccentList" loCatId="list" qsTypeId="urn:microsoft.com/office/officeart/2005/8/quickstyle/simple1" qsCatId="simple" csTypeId="urn:microsoft.com/office/officeart/2005/8/colors/accent1_2" csCatId="accent1" phldr="1"/>
      <dgm:spPr/>
      <dgm:t>
        <a:bodyPr/>
        <a:lstStyle/>
        <a:p>
          <a:endParaRPr lang="fr-FR"/>
        </a:p>
      </dgm:t>
    </dgm:pt>
    <dgm:pt modelId="{29D77B0B-0509-412A-B0D9-06853BA2D433}">
      <dgm:prSet phldrT="[Texte]" custT="1"/>
      <dgm:spPr/>
      <dgm:t>
        <a:bodyPr/>
        <a:lstStyle/>
        <a:p>
          <a:r>
            <a:rPr lang="fr-FR" sz="2000" dirty="0"/>
            <a:t>Phase de publication</a:t>
          </a:r>
        </a:p>
      </dgm:t>
    </dgm:pt>
    <dgm:pt modelId="{7910141B-1C3D-4382-A92E-B3F11A57C1D7}" type="parTrans" cxnId="{C0291D4F-DBE3-4246-BC9C-088964D0E528}">
      <dgm:prSet/>
      <dgm:spPr/>
      <dgm:t>
        <a:bodyPr/>
        <a:lstStyle/>
        <a:p>
          <a:endParaRPr lang="fr-FR"/>
        </a:p>
      </dgm:t>
    </dgm:pt>
    <dgm:pt modelId="{FAAA6090-963B-41CE-BD55-A22A62E60C1F}" type="sibTrans" cxnId="{C0291D4F-DBE3-4246-BC9C-088964D0E528}">
      <dgm:prSet/>
      <dgm:spPr/>
      <dgm:t>
        <a:bodyPr/>
        <a:lstStyle/>
        <a:p>
          <a:endParaRPr lang="fr-FR"/>
        </a:p>
      </dgm:t>
    </dgm:pt>
    <dgm:pt modelId="{B8B8E737-E76D-4439-A2DC-5BBE8F586E18}">
      <dgm:prSet phldrT="[Texte]" custT="1"/>
      <dgm:spPr/>
      <dgm:t>
        <a:bodyPr/>
        <a:lstStyle/>
        <a:p>
          <a:pPr>
            <a:lnSpc>
              <a:spcPct val="100000"/>
            </a:lnSpc>
          </a:pPr>
          <a:r>
            <a:rPr lang="fr-FR" sz="1400" b="1" dirty="0"/>
            <a:t>Périmètre du RIFSEEP</a:t>
          </a:r>
        </a:p>
      </dgm:t>
    </dgm:pt>
    <dgm:pt modelId="{88311A47-4032-4E38-BEA0-CFEC3DACE03D}" type="parTrans" cxnId="{B9745BA3-F780-4545-9162-5F199F1A24AE}">
      <dgm:prSet/>
      <dgm:spPr/>
      <dgm:t>
        <a:bodyPr/>
        <a:lstStyle/>
        <a:p>
          <a:endParaRPr lang="fr-FR"/>
        </a:p>
      </dgm:t>
    </dgm:pt>
    <dgm:pt modelId="{67DB7237-D9F9-4144-85C3-1EBCCC3522F4}" type="sibTrans" cxnId="{B9745BA3-F780-4545-9162-5F199F1A24AE}">
      <dgm:prSet/>
      <dgm:spPr/>
      <dgm:t>
        <a:bodyPr/>
        <a:lstStyle/>
        <a:p>
          <a:endParaRPr lang="fr-FR"/>
        </a:p>
      </dgm:t>
    </dgm:pt>
    <dgm:pt modelId="{4D75E266-1004-4F02-AF99-72F7F81B22DE}">
      <dgm:prSet phldrT="[Texte]" custT="1"/>
      <dgm:spPr/>
      <dgm:t>
        <a:bodyPr/>
        <a:lstStyle/>
        <a:p>
          <a:pPr>
            <a:lnSpc>
              <a:spcPct val="100000"/>
            </a:lnSpc>
          </a:pPr>
          <a:r>
            <a:rPr lang="fr-FR" sz="1400" b="1" dirty="0"/>
            <a:t>Mise en œuvre de l’IFSE </a:t>
          </a:r>
        </a:p>
      </dgm:t>
    </dgm:pt>
    <dgm:pt modelId="{BA71103E-17F6-4D5F-B125-9E6DF9F113DD}" type="parTrans" cxnId="{AA0F163F-C23F-4CC5-ADFD-2CF717998E88}">
      <dgm:prSet/>
      <dgm:spPr/>
      <dgm:t>
        <a:bodyPr/>
        <a:lstStyle/>
        <a:p>
          <a:endParaRPr lang="fr-FR"/>
        </a:p>
      </dgm:t>
    </dgm:pt>
    <dgm:pt modelId="{FC93E3FE-7649-4907-9CA8-D13F82F52783}" type="sibTrans" cxnId="{AA0F163F-C23F-4CC5-ADFD-2CF717998E88}">
      <dgm:prSet/>
      <dgm:spPr/>
      <dgm:t>
        <a:bodyPr/>
        <a:lstStyle/>
        <a:p>
          <a:endParaRPr lang="fr-FR"/>
        </a:p>
      </dgm:t>
    </dgm:pt>
    <dgm:pt modelId="{E90FC0EC-BC48-4DBA-B271-AF1E1DB61DA5}">
      <dgm:prSet phldrT="[Texte]" custT="1"/>
      <dgm:spPr/>
      <dgm:t>
        <a:bodyPr/>
        <a:lstStyle/>
        <a:p>
          <a:pPr>
            <a:lnSpc>
              <a:spcPct val="100000"/>
            </a:lnSpc>
          </a:pPr>
          <a:r>
            <a:rPr lang="fr-FR" sz="1400" b="1" dirty="0"/>
            <a:t>Décision initiale d’IFSE</a:t>
          </a:r>
        </a:p>
      </dgm:t>
    </dgm:pt>
    <dgm:pt modelId="{73497775-3B7F-4499-90E2-25AB77B2772E}" type="parTrans" cxnId="{6711218F-EEED-4BC2-BCBB-9265A6922AB5}">
      <dgm:prSet/>
      <dgm:spPr/>
      <dgm:t>
        <a:bodyPr/>
        <a:lstStyle/>
        <a:p>
          <a:endParaRPr lang="fr-FR"/>
        </a:p>
      </dgm:t>
    </dgm:pt>
    <dgm:pt modelId="{995462D6-2E91-4024-8DBA-5C616E0096ED}" type="sibTrans" cxnId="{6711218F-EEED-4BC2-BCBB-9265A6922AB5}">
      <dgm:prSet/>
      <dgm:spPr/>
      <dgm:t>
        <a:bodyPr/>
        <a:lstStyle/>
        <a:p>
          <a:endParaRPr lang="fr-FR"/>
        </a:p>
      </dgm:t>
    </dgm:pt>
    <dgm:pt modelId="{1FCA14AD-57C7-4A6D-80AA-D965DC386039}">
      <dgm:prSet phldrT="[Texte]" custT="1"/>
      <dgm:spPr/>
      <dgm:t>
        <a:bodyPr/>
        <a:lstStyle/>
        <a:p>
          <a:pPr>
            <a:lnSpc>
              <a:spcPct val="100000"/>
            </a:lnSpc>
          </a:pPr>
          <a:r>
            <a:rPr lang="fr-FR" sz="1400" b="1" dirty="0"/>
            <a:t>Montant initial d’IFSE</a:t>
          </a:r>
        </a:p>
      </dgm:t>
    </dgm:pt>
    <dgm:pt modelId="{6C5B3ABE-CFC6-48B1-94C0-F1BA443E5580}" type="parTrans" cxnId="{45F92BB8-02FC-4D1E-9136-886D7D02B88D}">
      <dgm:prSet/>
      <dgm:spPr/>
      <dgm:t>
        <a:bodyPr/>
        <a:lstStyle/>
        <a:p>
          <a:endParaRPr lang="fr-FR"/>
        </a:p>
      </dgm:t>
    </dgm:pt>
    <dgm:pt modelId="{B4321E27-A8D1-4F30-AE52-6A9D98B20C27}" type="sibTrans" cxnId="{45F92BB8-02FC-4D1E-9136-886D7D02B88D}">
      <dgm:prSet/>
      <dgm:spPr/>
      <dgm:t>
        <a:bodyPr/>
        <a:lstStyle/>
        <a:p>
          <a:endParaRPr lang="fr-FR"/>
        </a:p>
      </dgm:t>
    </dgm:pt>
    <dgm:pt modelId="{6E80C521-A7E1-409F-B2A6-D549CD84646B}" type="pres">
      <dgm:prSet presAssocID="{7870E05C-D26C-44B5-8340-940308502224}" presName="layout" presStyleCnt="0">
        <dgm:presLayoutVars>
          <dgm:chMax/>
          <dgm:chPref/>
          <dgm:dir/>
          <dgm:resizeHandles/>
        </dgm:presLayoutVars>
      </dgm:prSet>
      <dgm:spPr/>
    </dgm:pt>
    <dgm:pt modelId="{80DC2FA1-E438-4B86-8449-2A3FAA254338}" type="pres">
      <dgm:prSet presAssocID="{29D77B0B-0509-412A-B0D9-06853BA2D433}" presName="root" presStyleCnt="0">
        <dgm:presLayoutVars>
          <dgm:chMax/>
          <dgm:chPref/>
        </dgm:presLayoutVars>
      </dgm:prSet>
      <dgm:spPr/>
    </dgm:pt>
    <dgm:pt modelId="{401C78A6-1316-4F5D-93F9-5EF0CC1EC4B0}" type="pres">
      <dgm:prSet presAssocID="{29D77B0B-0509-412A-B0D9-06853BA2D433}" presName="rootComposite" presStyleCnt="0">
        <dgm:presLayoutVars/>
      </dgm:prSet>
      <dgm:spPr/>
    </dgm:pt>
    <dgm:pt modelId="{EA9926C2-16AF-41B8-996A-C9766889F70D}" type="pres">
      <dgm:prSet presAssocID="{29D77B0B-0509-412A-B0D9-06853BA2D433}" presName="ParentAccent" presStyleLbl="alignNode1" presStyleIdx="0" presStyleCnt="1"/>
      <dgm:spPr/>
    </dgm:pt>
    <dgm:pt modelId="{A0B0DB0A-838F-4A39-85D4-59A372B530CC}" type="pres">
      <dgm:prSet presAssocID="{29D77B0B-0509-412A-B0D9-06853BA2D433}" presName="ParentSmallAccent" presStyleLbl="fgAcc1" presStyleIdx="0" presStyleCnt="1"/>
      <dgm:spPr/>
    </dgm:pt>
    <dgm:pt modelId="{EC398A70-5151-4F63-877B-679A57C332F7}" type="pres">
      <dgm:prSet presAssocID="{29D77B0B-0509-412A-B0D9-06853BA2D433}" presName="Parent" presStyleLbl="revTx" presStyleIdx="0" presStyleCnt="5">
        <dgm:presLayoutVars>
          <dgm:chMax/>
          <dgm:chPref val="4"/>
          <dgm:bulletEnabled val="1"/>
        </dgm:presLayoutVars>
      </dgm:prSet>
      <dgm:spPr/>
    </dgm:pt>
    <dgm:pt modelId="{F955FD79-9F10-4237-8FA2-D27E82D3AE1E}" type="pres">
      <dgm:prSet presAssocID="{29D77B0B-0509-412A-B0D9-06853BA2D433}" presName="childShape" presStyleCnt="0">
        <dgm:presLayoutVars>
          <dgm:chMax val="0"/>
          <dgm:chPref val="0"/>
        </dgm:presLayoutVars>
      </dgm:prSet>
      <dgm:spPr/>
    </dgm:pt>
    <dgm:pt modelId="{67A20A78-199C-4D7C-8AF1-341570B7BA8B}" type="pres">
      <dgm:prSet presAssocID="{B8B8E737-E76D-4439-A2DC-5BBE8F586E18}" presName="childComposite" presStyleCnt="0">
        <dgm:presLayoutVars>
          <dgm:chMax val="0"/>
          <dgm:chPref val="0"/>
        </dgm:presLayoutVars>
      </dgm:prSet>
      <dgm:spPr/>
    </dgm:pt>
    <dgm:pt modelId="{27951B74-3A93-4692-9531-EEFCB200ABF8}" type="pres">
      <dgm:prSet presAssocID="{B8B8E737-E76D-4439-A2DC-5BBE8F586E18}" presName="ChildAccent" presStyleLbl="solidFgAcc1" presStyleIdx="0" presStyleCnt="4"/>
      <dgm:spPr/>
    </dgm:pt>
    <dgm:pt modelId="{ADB0B7C7-AE13-420E-8867-4A16ADBBC3D4}" type="pres">
      <dgm:prSet presAssocID="{B8B8E737-E76D-4439-A2DC-5BBE8F586E18}" presName="Child" presStyleLbl="revTx" presStyleIdx="1" presStyleCnt="5">
        <dgm:presLayoutVars>
          <dgm:chMax val="0"/>
          <dgm:chPref val="0"/>
          <dgm:bulletEnabled val="1"/>
        </dgm:presLayoutVars>
      </dgm:prSet>
      <dgm:spPr/>
    </dgm:pt>
    <dgm:pt modelId="{887495B7-F3B0-45AB-9A63-80B0E087B066}" type="pres">
      <dgm:prSet presAssocID="{4D75E266-1004-4F02-AF99-72F7F81B22DE}" presName="childComposite" presStyleCnt="0">
        <dgm:presLayoutVars>
          <dgm:chMax val="0"/>
          <dgm:chPref val="0"/>
        </dgm:presLayoutVars>
      </dgm:prSet>
      <dgm:spPr/>
    </dgm:pt>
    <dgm:pt modelId="{1DE4BCBC-AE9D-448D-A5F8-D7A6A0AEB6B9}" type="pres">
      <dgm:prSet presAssocID="{4D75E266-1004-4F02-AF99-72F7F81B22DE}" presName="ChildAccent" presStyleLbl="solidFgAcc1" presStyleIdx="1" presStyleCnt="4"/>
      <dgm:spPr/>
    </dgm:pt>
    <dgm:pt modelId="{28FB7894-651B-4D27-9737-A7ABE57D9600}" type="pres">
      <dgm:prSet presAssocID="{4D75E266-1004-4F02-AF99-72F7F81B22DE}" presName="Child" presStyleLbl="revTx" presStyleIdx="2" presStyleCnt="5">
        <dgm:presLayoutVars>
          <dgm:chMax val="0"/>
          <dgm:chPref val="0"/>
          <dgm:bulletEnabled val="1"/>
        </dgm:presLayoutVars>
      </dgm:prSet>
      <dgm:spPr/>
    </dgm:pt>
    <dgm:pt modelId="{BED9B202-9A06-4315-AAC7-5702380334D1}" type="pres">
      <dgm:prSet presAssocID="{E90FC0EC-BC48-4DBA-B271-AF1E1DB61DA5}" presName="childComposite" presStyleCnt="0">
        <dgm:presLayoutVars>
          <dgm:chMax val="0"/>
          <dgm:chPref val="0"/>
        </dgm:presLayoutVars>
      </dgm:prSet>
      <dgm:spPr/>
    </dgm:pt>
    <dgm:pt modelId="{ACBFBB7C-BF19-4BEC-8C59-708D053889F3}" type="pres">
      <dgm:prSet presAssocID="{E90FC0EC-BC48-4DBA-B271-AF1E1DB61DA5}" presName="ChildAccent" presStyleLbl="solidFgAcc1" presStyleIdx="2" presStyleCnt="4"/>
      <dgm:spPr/>
    </dgm:pt>
    <dgm:pt modelId="{E1E975CD-4DFE-4ACD-9E85-94C96993E095}" type="pres">
      <dgm:prSet presAssocID="{E90FC0EC-BC48-4DBA-B271-AF1E1DB61DA5}" presName="Child" presStyleLbl="revTx" presStyleIdx="3" presStyleCnt="5">
        <dgm:presLayoutVars>
          <dgm:chMax val="0"/>
          <dgm:chPref val="0"/>
          <dgm:bulletEnabled val="1"/>
        </dgm:presLayoutVars>
      </dgm:prSet>
      <dgm:spPr/>
    </dgm:pt>
    <dgm:pt modelId="{009ABD33-14AF-4AC2-AB51-B6FCA8D75683}" type="pres">
      <dgm:prSet presAssocID="{1FCA14AD-57C7-4A6D-80AA-D965DC386039}" presName="childComposite" presStyleCnt="0">
        <dgm:presLayoutVars>
          <dgm:chMax val="0"/>
          <dgm:chPref val="0"/>
        </dgm:presLayoutVars>
      </dgm:prSet>
      <dgm:spPr/>
    </dgm:pt>
    <dgm:pt modelId="{C4CEDB5B-EEB5-4DAE-9058-8965A27A5F46}" type="pres">
      <dgm:prSet presAssocID="{1FCA14AD-57C7-4A6D-80AA-D965DC386039}" presName="ChildAccent" presStyleLbl="solidFgAcc1" presStyleIdx="3" presStyleCnt="4"/>
      <dgm:spPr/>
    </dgm:pt>
    <dgm:pt modelId="{162190CF-361D-4895-9777-37A812C2171F}" type="pres">
      <dgm:prSet presAssocID="{1FCA14AD-57C7-4A6D-80AA-D965DC386039}" presName="Child" presStyleLbl="revTx" presStyleIdx="4" presStyleCnt="5">
        <dgm:presLayoutVars>
          <dgm:chMax val="0"/>
          <dgm:chPref val="0"/>
          <dgm:bulletEnabled val="1"/>
        </dgm:presLayoutVars>
      </dgm:prSet>
      <dgm:spPr/>
    </dgm:pt>
  </dgm:ptLst>
  <dgm:cxnLst>
    <dgm:cxn modelId="{2F3DD81E-83D1-464D-8A4A-83601D8B11BC}" type="presOf" srcId="{B8B8E737-E76D-4439-A2DC-5BBE8F586E18}" destId="{ADB0B7C7-AE13-420E-8867-4A16ADBBC3D4}" srcOrd="0" destOrd="0" presId="urn:microsoft.com/office/officeart/2008/layout/SquareAccentList"/>
    <dgm:cxn modelId="{AA0F163F-C23F-4CC5-ADFD-2CF717998E88}" srcId="{29D77B0B-0509-412A-B0D9-06853BA2D433}" destId="{4D75E266-1004-4F02-AF99-72F7F81B22DE}" srcOrd="1" destOrd="0" parTransId="{BA71103E-17F6-4D5F-B125-9E6DF9F113DD}" sibTransId="{FC93E3FE-7649-4907-9CA8-D13F82F52783}"/>
    <dgm:cxn modelId="{C0291D4F-DBE3-4246-BC9C-088964D0E528}" srcId="{7870E05C-D26C-44B5-8340-940308502224}" destId="{29D77B0B-0509-412A-B0D9-06853BA2D433}" srcOrd="0" destOrd="0" parTransId="{7910141B-1C3D-4382-A92E-B3F11A57C1D7}" sibTransId="{FAAA6090-963B-41CE-BD55-A22A62E60C1F}"/>
    <dgm:cxn modelId="{F7E04D83-2C3D-49CF-A0F7-87E1AB4C8470}" type="presOf" srcId="{E90FC0EC-BC48-4DBA-B271-AF1E1DB61DA5}" destId="{E1E975CD-4DFE-4ACD-9E85-94C96993E095}" srcOrd="0" destOrd="0" presId="urn:microsoft.com/office/officeart/2008/layout/SquareAccentList"/>
    <dgm:cxn modelId="{6711218F-EEED-4BC2-BCBB-9265A6922AB5}" srcId="{29D77B0B-0509-412A-B0D9-06853BA2D433}" destId="{E90FC0EC-BC48-4DBA-B271-AF1E1DB61DA5}" srcOrd="2" destOrd="0" parTransId="{73497775-3B7F-4499-90E2-25AB77B2772E}" sibTransId="{995462D6-2E91-4024-8DBA-5C616E0096ED}"/>
    <dgm:cxn modelId="{EE6B209B-3B01-4F9A-BD0D-F8B45F39F2A2}" type="presOf" srcId="{1FCA14AD-57C7-4A6D-80AA-D965DC386039}" destId="{162190CF-361D-4895-9777-37A812C2171F}" srcOrd="0" destOrd="0" presId="urn:microsoft.com/office/officeart/2008/layout/SquareAccentList"/>
    <dgm:cxn modelId="{B9745BA3-F780-4545-9162-5F199F1A24AE}" srcId="{29D77B0B-0509-412A-B0D9-06853BA2D433}" destId="{B8B8E737-E76D-4439-A2DC-5BBE8F586E18}" srcOrd="0" destOrd="0" parTransId="{88311A47-4032-4E38-BEA0-CFEC3DACE03D}" sibTransId="{67DB7237-D9F9-4144-85C3-1EBCCC3522F4}"/>
    <dgm:cxn modelId="{149EA8AC-A1DA-4AF3-BD67-6E564F9C2C0D}" type="presOf" srcId="{29D77B0B-0509-412A-B0D9-06853BA2D433}" destId="{EC398A70-5151-4F63-877B-679A57C332F7}" srcOrd="0" destOrd="0" presId="urn:microsoft.com/office/officeart/2008/layout/SquareAccentList"/>
    <dgm:cxn modelId="{45F92BB8-02FC-4D1E-9136-886D7D02B88D}" srcId="{29D77B0B-0509-412A-B0D9-06853BA2D433}" destId="{1FCA14AD-57C7-4A6D-80AA-D965DC386039}" srcOrd="3" destOrd="0" parTransId="{6C5B3ABE-CFC6-48B1-94C0-F1BA443E5580}" sibTransId="{B4321E27-A8D1-4F30-AE52-6A9D98B20C27}"/>
    <dgm:cxn modelId="{E626FAF7-3961-4383-89BB-3BC9170FC2C0}" type="presOf" srcId="{7870E05C-D26C-44B5-8340-940308502224}" destId="{6E80C521-A7E1-409F-B2A6-D549CD84646B}" srcOrd="0" destOrd="0" presId="urn:microsoft.com/office/officeart/2008/layout/SquareAccentList"/>
    <dgm:cxn modelId="{0F1646F8-F1BB-426A-AC40-096E65A451B4}" type="presOf" srcId="{4D75E266-1004-4F02-AF99-72F7F81B22DE}" destId="{28FB7894-651B-4D27-9737-A7ABE57D9600}" srcOrd="0" destOrd="0" presId="urn:microsoft.com/office/officeart/2008/layout/SquareAccentList"/>
    <dgm:cxn modelId="{B7F0785E-A4A6-420F-97C9-8A376B76AE15}" type="presParOf" srcId="{6E80C521-A7E1-409F-B2A6-D549CD84646B}" destId="{80DC2FA1-E438-4B86-8449-2A3FAA254338}" srcOrd="0" destOrd="0" presId="urn:microsoft.com/office/officeart/2008/layout/SquareAccentList"/>
    <dgm:cxn modelId="{0E27C662-1CC0-41ED-BEDF-310DD4EB3FE4}" type="presParOf" srcId="{80DC2FA1-E438-4B86-8449-2A3FAA254338}" destId="{401C78A6-1316-4F5D-93F9-5EF0CC1EC4B0}" srcOrd="0" destOrd="0" presId="urn:microsoft.com/office/officeart/2008/layout/SquareAccentList"/>
    <dgm:cxn modelId="{C2D8D5A2-0B86-4736-8FD5-82E0B7975482}" type="presParOf" srcId="{401C78A6-1316-4F5D-93F9-5EF0CC1EC4B0}" destId="{EA9926C2-16AF-41B8-996A-C9766889F70D}" srcOrd="0" destOrd="0" presId="urn:microsoft.com/office/officeart/2008/layout/SquareAccentList"/>
    <dgm:cxn modelId="{9F8D0DF8-CC6B-41B9-B597-FE00B3773A5E}" type="presParOf" srcId="{401C78A6-1316-4F5D-93F9-5EF0CC1EC4B0}" destId="{A0B0DB0A-838F-4A39-85D4-59A372B530CC}" srcOrd="1" destOrd="0" presId="urn:microsoft.com/office/officeart/2008/layout/SquareAccentList"/>
    <dgm:cxn modelId="{CEFC7674-481B-435B-BBB4-FB81C6EA6270}" type="presParOf" srcId="{401C78A6-1316-4F5D-93F9-5EF0CC1EC4B0}" destId="{EC398A70-5151-4F63-877B-679A57C332F7}" srcOrd="2" destOrd="0" presId="urn:microsoft.com/office/officeart/2008/layout/SquareAccentList"/>
    <dgm:cxn modelId="{B2ADE6B7-A9AE-44BA-94E0-5D2E1ABDEFC2}" type="presParOf" srcId="{80DC2FA1-E438-4B86-8449-2A3FAA254338}" destId="{F955FD79-9F10-4237-8FA2-D27E82D3AE1E}" srcOrd="1" destOrd="0" presId="urn:microsoft.com/office/officeart/2008/layout/SquareAccentList"/>
    <dgm:cxn modelId="{F8C276AD-E130-41A2-8117-B7ACCE8CEEB7}" type="presParOf" srcId="{F955FD79-9F10-4237-8FA2-D27E82D3AE1E}" destId="{67A20A78-199C-4D7C-8AF1-341570B7BA8B}" srcOrd="0" destOrd="0" presId="urn:microsoft.com/office/officeart/2008/layout/SquareAccentList"/>
    <dgm:cxn modelId="{CB612317-FF10-478E-9530-291E2BCF772A}" type="presParOf" srcId="{67A20A78-199C-4D7C-8AF1-341570B7BA8B}" destId="{27951B74-3A93-4692-9531-EEFCB200ABF8}" srcOrd="0" destOrd="0" presId="urn:microsoft.com/office/officeart/2008/layout/SquareAccentList"/>
    <dgm:cxn modelId="{F97B8048-5A47-4C58-A3A4-EFF588DAB768}" type="presParOf" srcId="{67A20A78-199C-4D7C-8AF1-341570B7BA8B}" destId="{ADB0B7C7-AE13-420E-8867-4A16ADBBC3D4}" srcOrd="1" destOrd="0" presId="urn:microsoft.com/office/officeart/2008/layout/SquareAccentList"/>
    <dgm:cxn modelId="{3943DC99-E63F-4AD6-81FC-DD1F988F76E7}" type="presParOf" srcId="{F955FD79-9F10-4237-8FA2-D27E82D3AE1E}" destId="{887495B7-F3B0-45AB-9A63-80B0E087B066}" srcOrd="1" destOrd="0" presId="urn:microsoft.com/office/officeart/2008/layout/SquareAccentList"/>
    <dgm:cxn modelId="{75482943-8893-451C-8157-3ED1755DFDC3}" type="presParOf" srcId="{887495B7-F3B0-45AB-9A63-80B0E087B066}" destId="{1DE4BCBC-AE9D-448D-A5F8-D7A6A0AEB6B9}" srcOrd="0" destOrd="0" presId="urn:microsoft.com/office/officeart/2008/layout/SquareAccentList"/>
    <dgm:cxn modelId="{B38A965A-66D1-43C4-8581-AB1B01059118}" type="presParOf" srcId="{887495B7-F3B0-45AB-9A63-80B0E087B066}" destId="{28FB7894-651B-4D27-9737-A7ABE57D9600}" srcOrd="1" destOrd="0" presId="urn:microsoft.com/office/officeart/2008/layout/SquareAccentList"/>
    <dgm:cxn modelId="{DB82AA30-E321-4BEF-9598-B9DB7E1805BC}" type="presParOf" srcId="{F955FD79-9F10-4237-8FA2-D27E82D3AE1E}" destId="{BED9B202-9A06-4315-AAC7-5702380334D1}" srcOrd="2" destOrd="0" presId="urn:microsoft.com/office/officeart/2008/layout/SquareAccentList"/>
    <dgm:cxn modelId="{58CF14EE-F774-4632-97CC-EB69BAA777AC}" type="presParOf" srcId="{BED9B202-9A06-4315-AAC7-5702380334D1}" destId="{ACBFBB7C-BF19-4BEC-8C59-708D053889F3}" srcOrd="0" destOrd="0" presId="urn:microsoft.com/office/officeart/2008/layout/SquareAccentList"/>
    <dgm:cxn modelId="{B37124D7-1010-4D1C-97FA-638502219357}" type="presParOf" srcId="{BED9B202-9A06-4315-AAC7-5702380334D1}" destId="{E1E975CD-4DFE-4ACD-9E85-94C96993E095}" srcOrd="1" destOrd="0" presId="urn:microsoft.com/office/officeart/2008/layout/SquareAccentList"/>
    <dgm:cxn modelId="{DF7718AE-142D-43C4-8784-1BC907A258FF}" type="presParOf" srcId="{F955FD79-9F10-4237-8FA2-D27E82D3AE1E}" destId="{009ABD33-14AF-4AC2-AB51-B6FCA8D75683}" srcOrd="3" destOrd="0" presId="urn:microsoft.com/office/officeart/2008/layout/SquareAccentList"/>
    <dgm:cxn modelId="{333615AA-33FE-4D10-BA09-19EA0B881AC6}" type="presParOf" srcId="{009ABD33-14AF-4AC2-AB51-B6FCA8D75683}" destId="{C4CEDB5B-EEB5-4DAE-9058-8965A27A5F46}" srcOrd="0" destOrd="0" presId="urn:microsoft.com/office/officeart/2008/layout/SquareAccentList"/>
    <dgm:cxn modelId="{06D0A7D9-1410-492C-AC9E-46E7A7BE25ED}" type="presParOf" srcId="{009ABD33-14AF-4AC2-AB51-B6FCA8D75683}" destId="{162190CF-361D-4895-9777-37A812C2171F}" srcOrd="1" destOrd="0" presId="urn:microsoft.com/office/officeart/2008/layout/SquareAccen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870E05C-D26C-44B5-8340-940308502224}" type="doc">
      <dgm:prSet loTypeId="urn:microsoft.com/office/officeart/2008/layout/SquareAccentList" loCatId="list" qsTypeId="urn:microsoft.com/office/officeart/2005/8/quickstyle/simple1" qsCatId="simple" csTypeId="urn:microsoft.com/office/officeart/2005/8/colors/accent1_2" csCatId="accent1" phldr="1"/>
      <dgm:spPr/>
      <dgm:t>
        <a:bodyPr/>
        <a:lstStyle/>
        <a:p>
          <a:endParaRPr lang="fr-FR"/>
        </a:p>
      </dgm:t>
    </dgm:pt>
    <dgm:pt modelId="{29D77B0B-0509-412A-B0D9-06853BA2D433}">
      <dgm:prSet phldrT="[Texte]" custT="1"/>
      <dgm:spPr/>
      <dgm:t>
        <a:bodyPr/>
        <a:lstStyle/>
        <a:p>
          <a:r>
            <a:rPr lang="fr-FR" sz="2000" dirty="0"/>
            <a:t>Phase de concertation</a:t>
          </a:r>
        </a:p>
      </dgm:t>
    </dgm:pt>
    <dgm:pt modelId="{7910141B-1C3D-4382-A92E-B3F11A57C1D7}" type="parTrans" cxnId="{C0291D4F-DBE3-4246-BC9C-088964D0E528}">
      <dgm:prSet/>
      <dgm:spPr/>
      <dgm:t>
        <a:bodyPr/>
        <a:lstStyle/>
        <a:p>
          <a:endParaRPr lang="fr-FR"/>
        </a:p>
      </dgm:t>
    </dgm:pt>
    <dgm:pt modelId="{FAAA6090-963B-41CE-BD55-A22A62E60C1F}" type="sibTrans" cxnId="{C0291D4F-DBE3-4246-BC9C-088964D0E528}">
      <dgm:prSet/>
      <dgm:spPr/>
      <dgm:t>
        <a:bodyPr/>
        <a:lstStyle/>
        <a:p>
          <a:endParaRPr lang="fr-FR"/>
        </a:p>
      </dgm:t>
    </dgm:pt>
    <dgm:pt modelId="{B8B8E737-E76D-4439-A2DC-5BBE8F586E18}">
      <dgm:prSet phldrT="[Texte]" custT="1"/>
      <dgm:spPr/>
      <dgm:t>
        <a:bodyPr/>
        <a:lstStyle/>
        <a:p>
          <a:pPr>
            <a:lnSpc>
              <a:spcPct val="100000"/>
            </a:lnSpc>
          </a:pPr>
          <a:r>
            <a:rPr lang="fr-FR" sz="1400" b="1" dirty="0"/>
            <a:t>Cartographie des emplois</a:t>
          </a:r>
        </a:p>
      </dgm:t>
    </dgm:pt>
    <dgm:pt modelId="{88311A47-4032-4E38-BEA0-CFEC3DACE03D}" type="parTrans" cxnId="{B9745BA3-F780-4545-9162-5F199F1A24AE}">
      <dgm:prSet/>
      <dgm:spPr/>
      <dgm:t>
        <a:bodyPr/>
        <a:lstStyle/>
        <a:p>
          <a:endParaRPr lang="fr-FR"/>
        </a:p>
      </dgm:t>
    </dgm:pt>
    <dgm:pt modelId="{67DB7237-D9F9-4144-85C3-1EBCCC3522F4}" type="sibTrans" cxnId="{B9745BA3-F780-4545-9162-5F199F1A24AE}">
      <dgm:prSet/>
      <dgm:spPr/>
      <dgm:t>
        <a:bodyPr/>
        <a:lstStyle/>
        <a:p>
          <a:endParaRPr lang="fr-FR"/>
        </a:p>
      </dgm:t>
    </dgm:pt>
    <dgm:pt modelId="{4D75E266-1004-4F02-AF99-72F7F81B22DE}">
      <dgm:prSet phldrT="[Texte]" custT="1"/>
      <dgm:spPr/>
      <dgm:t>
        <a:bodyPr/>
        <a:lstStyle/>
        <a:p>
          <a:pPr>
            <a:lnSpc>
              <a:spcPct val="100000"/>
            </a:lnSpc>
          </a:pPr>
          <a:r>
            <a:rPr lang="fr-FR" sz="1400" b="1" dirty="0"/>
            <a:t>Evolution de l’IFSE </a:t>
          </a:r>
        </a:p>
      </dgm:t>
    </dgm:pt>
    <dgm:pt modelId="{BA71103E-17F6-4D5F-B125-9E6DF9F113DD}" type="parTrans" cxnId="{AA0F163F-C23F-4CC5-ADFD-2CF717998E88}">
      <dgm:prSet/>
      <dgm:spPr/>
      <dgm:t>
        <a:bodyPr/>
        <a:lstStyle/>
        <a:p>
          <a:endParaRPr lang="fr-FR"/>
        </a:p>
      </dgm:t>
    </dgm:pt>
    <dgm:pt modelId="{FC93E3FE-7649-4907-9CA8-D13F82F52783}" type="sibTrans" cxnId="{AA0F163F-C23F-4CC5-ADFD-2CF717998E88}">
      <dgm:prSet/>
      <dgm:spPr/>
      <dgm:t>
        <a:bodyPr/>
        <a:lstStyle/>
        <a:p>
          <a:endParaRPr lang="fr-FR"/>
        </a:p>
      </dgm:t>
    </dgm:pt>
    <dgm:pt modelId="{E90FC0EC-BC48-4DBA-B271-AF1E1DB61DA5}">
      <dgm:prSet phldrT="[Texte]" custT="1"/>
      <dgm:spPr/>
      <dgm:t>
        <a:bodyPr/>
        <a:lstStyle/>
        <a:p>
          <a:pPr>
            <a:lnSpc>
              <a:spcPct val="100000"/>
            </a:lnSpc>
          </a:pPr>
          <a:r>
            <a:rPr lang="fr-FR" sz="1400" b="1" dirty="0"/>
            <a:t>Evolution du CIA</a:t>
          </a:r>
        </a:p>
      </dgm:t>
    </dgm:pt>
    <dgm:pt modelId="{73497775-3B7F-4499-90E2-25AB77B2772E}" type="parTrans" cxnId="{6711218F-EEED-4BC2-BCBB-9265A6922AB5}">
      <dgm:prSet/>
      <dgm:spPr/>
      <dgm:t>
        <a:bodyPr/>
        <a:lstStyle/>
        <a:p>
          <a:endParaRPr lang="fr-FR"/>
        </a:p>
      </dgm:t>
    </dgm:pt>
    <dgm:pt modelId="{995462D6-2E91-4024-8DBA-5C616E0096ED}" type="sibTrans" cxnId="{6711218F-EEED-4BC2-BCBB-9265A6922AB5}">
      <dgm:prSet/>
      <dgm:spPr/>
      <dgm:t>
        <a:bodyPr/>
        <a:lstStyle/>
        <a:p>
          <a:endParaRPr lang="fr-FR"/>
        </a:p>
      </dgm:t>
    </dgm:pt>
    <dgm:pt modelId="{1FCA14AD-57C7-4A6D-80AA-D965DC386039}">
      <dgm:prSet phldrT="[Texte]" custT="1"/>
      <dgm:spPr/>
      <dgm:t>
        <a:bodyPr/>
        <a:lstStyle/>
        <a:p>
          <a:pPr>
            <a:lnSpc>
              <a:spcPct val="100000"/>
            </a:lnSpc>
          </a:pPr>
          <a:r>
            <a:rPr lang="fr-FR" sz="1400" b="1" dirty="0"/>
            <a:t>Modalités d’harmonisation-coordination</a:t>
          </a:r>
        </a:p>
      </dgm:t>
    </dgm:pt>
    <dgm:pt modelId="{6C5B3ABE-CFC6-48B1-94C0-F1BA443E5580}" type="parTrans" cxnId="{45F92BB8-02FC-4D1E-9136-886D7D02B88D}">
      <dgm:prSet/>
      <dgm:spPr/>
      <dgm:t>
        <a:bodyPr/>
        <a:lstStyle/>
        <a:p>
          <a:endParaRPr lang="fr-FR"/>
        </a:p>
      </dgm:t>
    </dgm:pt>
    <dgm:pt modelId="{B4321E27-A8D1-4F30-AE52-6A9D98B20C27}" type="sibTrans" cxnId="{45F92BB8-02FC-4D1E-9136-886D7D02B88D}">
      <dgm:prSet/>
      <dgm:spPr/>
      <dgm:t>
        <a:bodyPr/>
        <a:lstStyle/>
        <a:p>
          <a:endParaRPr lang="fr-FR"/>
        </a:p>
      </dgm:t>
    </dgm:pt>
    <dgm:pt modelId="{6E80C521-A7E1-409F-B2A6-D549CD84646B}" type="pres">
      <dgm:prSet presAssocID="{7870E05C-D26C-44B5-8340-940308502224}" presName="layout" presStyleCnt="0">
        <dgm:presLayoutVars>
          <dgm:chMax/>
          <dgm:chPref/>
          <dgm:dir/>
          <dgm:resizeHandles/>
        </dgm:presLayoutVars>
      </dgm:prSet>
      <dgm:spPr/>
    </dgm:pt>
    <dgm:pt modelId="{80DC2FA1-E438-4B86-8449-2A3FAA254338}" type="pres">
      <dgm:prSet presAssocID="{29D77B0B-0509-412A-B0D9-06853BA2D433}" presName="root" presStyleCnt="0">
        <dgm:presLayoutVars>
          <dgm:chMax/>
          <dgm:chPref/>
        </dgm:presLayoutVars>
      </dgm:prSet>
      <dgm:spPr/>
    </dgm:pt>
    <dgm:pt modelId="{401C78A6-1316-4F5D-93F9-5EF0CC1EC4B0}" type="pres">
      <dgm:prSet presAssocID="{29D77B0B-0509-412A-B0D9-06853BA2D433}" presName="rootComposite" presStyleCnt="0">
        <dgm:presLayoutVars/>
      </dgm:prSet>
      <dgm:spPr/>
    </dgm:pt>
    <dgm:pt modelId="{EA9926C2-16AF-41B8-996A-C9766889F70D}" type="pres">
      <dgm:prSet presAssocID="{29D77B0B-0509-412A-B0D9-06853BA2D433}" presName="ParentAccent" presStyleLbl="alignNode1" presStyleIdx="0" presStyleCnt="1"/>
      <dgm:spPr/>
    </dgm:pt>
    <dgm:pt modelId="{A0B0DB0A-838F-4A39-85D4-59A372B530CC}" type="pres">
      <dgm:prSet presAssocID="{29D77B0B-0509-412A-B0D9-06853BA2D433}" presName="ParentSmallAccent" presStyleLbl="fgAcc1" presStyleIdx="0" presStyleCnt="1"/>
      <dgm:spPr/>
    </dgm:pt>
    <dgm:pt modelId="{EC398A70-5151-4F63-877B-679A57C332F7}" type="pres">
      <dgm:prSet presAssocID="{29D77B0B-0509-412A-B0D9-06853BA2D433}" presName="Parent" presStyleLbl="revTx" presStyleIdx="0" presStyleCnt="5">
        <dgm:presLayoutVars>
          <dgm:chMax/>
          <dgm:chPref val="4"/>
          <dgm:bulletEnabled val="1"/>
        </dgm:presLayoutVars>
      </dgm:prSet>
      <dgm:spPr/>
    </dgm:pt>
    <dgm:pt modelId="{F955FD79-9F10-4237-8FA2-D27E82D3AE1E}" type="pres">
      <dgm:prSet presAssocID="{29D77B0B-0509-412A-B0D9-06853BA2D433}" presName="childShape" presStyleCnt="0">
        <dgm:presLayoutVars>
          <dgm:chMax val="0"/>
          <dgm:chPref val="0"/>
        </dgm:presLayoutVars>
      </dgm:prSet>
      <dgm:spPr/>
    </dgm:pt>
    <dgm:pt modelId="{67A20A78-199C-4D7C-8AF1-341570B7BA8B}" type="pres">
      <dgm:prSet presAssocID="{B8B8E737-E76D-4439-A2DC-5BBE8F586E18}" presName="childComposite" presStyleCnt="0">
        <dgm:presLayoutVars>
          <dgm:chMax val="0"/>
          <dgm:chPref val="0"/>
        </dgm:presLayoutVars>
      </dgm:prSet>
      <dgm:spPr/>
    </dgm:pt>
    <dgm:pt modelId="{27951B74-3A93-4692-9531-EEFCB200ABF8}" type="pres">
      <dgm:prSet presAssocID="{B8B8E737-E76D-4439-A2DC-5BBE8F586E18}" presName="ChildAccent" presStyleLbl="solidFgAcc1" presStyleIdx="0" presStyleCnt="4"/>
      <dgm:spPr/>
    </dgm:pt>
    <dgm:pt modelId="{ADB0B7C7-AE13-420E-8867-4A16ADBBC3D4}" type="pres">
      <dgm:prSet presAssocID="{B8B8E737-E76D-4439-A2DC-5BBE8F586E18}" presName="Child" presStyleLbl="revTx" presStyleIdx="1" presStyleCnt="5">
        <dgm:presLayoutVars>
          <dgm:chMax val="0"/>
          <dgm:chPref val="0"/>
          <dgm:bulletEnabled val="1"/>
        </dgm:presLayoutVars>
      </dgm:prSet>
      <dgm:spPr/>
    </dgm:pt>
    <dgm:pt modelId="{887495B7-F3B0-45AB-9A63-80B0E087B066}" type="pres">
      <dgm:prSet presAssocID="{4D75E266-1004-4F02-AF99-72F7F81B22DE}" presName="childComposite" presStyleCnt="0">
        <dgm:presLayoutVars>
          <dgm:chMax val="0"/>
          <dgm:chPref val="0"/>
        </dgm:presLayoutVars>
      </dgm:prSet>
      <dgm:spPr/>
    </dgm:pt>
    <dgm:pt modelId="{1DE4BCBC-AE9D-448D-A5F8-D7A6A0AEB6B9}" type="pres">
      <dgm:prSet presAssocID="{4D75E266-1004-4F02-AF99-72F7F81B22DE}" presName="ChildAccent" presStyleLbl="solidFgAcc1" presStyleIdx="1" presStyleCnt="4"/>
      <dgm:spPr/>
    </dgm:pt>
    <dgm:pt modelId="{28FB7894-651B-4D27-9737-A7ABE57D9600}" type="pres">
      <dgm:prSet presAssocID="{4D75E266-1004-4F02-AF99-72F7F81B22DE}" presName="Child" presStyleLbl="revTx" presStyleIdx="2" presStyleCnt="5">
        <dgm:presLayoutVars>
          <dgm:chMax val="0"/>
          <dgm:chPref val="0"/>
          <dgm:bulletEnabled val="1"/>
        </dgm:presLayoutVars>
      </dgm:prSet>
      <dgm:spPr/>
    </dgm:pt>
    <dgm:pt modelId="{BED9B202-9A06-4315-AAC7-5702380334D1}" type="pres">
      <dgm:prSet presAssocID="{E90FC0EC-BC48-4DBA-B271-AF1E1DB61DA5}" presName="childComposite" presStyleCnt="0">
        <dgm:presLayoutVars>
          <dgm:chMax val="0"/>
          <dgm:chPref val="0"/>
        </dgm:presLayoutVars>
      </dgm:prSet>
      <dgm:spPr/>
    </dgm:pt>
    <dgm:pt modelId="{ACBFBB7C-BF19-4BEC-8C59-708D053889F3}" type="pres">
      <dgm:prSet presAssocID="{E90FC0EC-BC48-4DBA-B271-AF1E1DB61DA5}" presName="ChildAccent" presStyleLbl="solidFgAcc1" presStyleIdx="2" presStyleCnt="4"/>
      <dgm:spPr/>
    </dgm:pt>
    <dgm:pt modelId="{E1E975CD-4DFE-4ACD-9E85-94C96993E095}" type="pres">
      <dgm:prSet presAssocID="{E90FC0EC-BC48-4DBA-B271-AF1E1DB61DA5}" presName="Child" presStyleLbl="revTx" presStyleIdx="3" presStyleCnt="5">
        <dgm:presLayoutVars>
          <dgm:chMax val="0"/>
          <dgm:chPref val="0"/>
          <dgm:bulletEnabled val="1"/>
        </dgm:presLayoutVars>
      </dgm:prSet>
      <dgm:spPr/>
    </dgm:pt>
    <dgm:pt modelId="{009ABD33-14AF-4AC2-AB51-B6FCA8D75683}" type="pres">
      <dgm:prSet presAssocID="{1FCA14AD-57C7-4A6D-80AA-D965DC386039}" presName="childComposite" presStyleCnt="0">
        <dgm:presLayoutVars>
          <dgm:chMax val="0"/>
          <dgm:chPref val="0"/>
        </dgm:presLayoutVars>
      </dgm:prSet>
      <dgm:spPr/>
    </dgm:pt>
    <dgm:pt modelId="{C4CEDB5B-EEB5-4DAE-9058-8965A27A5F46}" type="pres">
      <dgm:prSet presAssocID="{1FCA14AD-57C7-4A6D-80AA-D965DC386039}" presName="ChildAccent" presStyleLbl="solidFgAcc1" presStyleIdx="3" presStyleCnt="4"/>
      <dgm:spPr/>
    </dgm:pt>
    <dgm:pt modelId="{162190CF-361D-4895-9777-37A812C2171F}" type="pres">
      <dgm:prSet presAssocID="{1FCA14AD-57C7-4A6D-80AA-D965DC386039}" presName="Child" presStyleLbl="revTx" presStyleIdx="4" presStyleCnt="5">
        <dgm:presLayoutVars>
          <dgm:chMax val="0"/>
          <dgm:chPref val="0"/>
          <dgm:bulletEnabled val="1"/>
        </dgm:presLayoutVars>
      </dgm:prSet>
      <dgm:spPr/>
    </dgm:pt>
  </dgm:ptLst>
  <dgm:cxnLst>
    <dgm:cxn modelId="{2F3DD81E-83D1-464D-8A4A-83601D8B11BC}" type="presOf" srcId="{B8B8E737-E76D-4439-A2DC-5BBE8F586E18}" destId="{ADB0B7C7-AE13-420E-8867-4A16ADBBC3D4}" srcOrd="0" destOrd="0" presId="urn:microsoft.com/office/officeart/2008/layout/SquareAccentList"/>
    <dgm:cxn modelId="{AA0F163F-C23F-4CC5-ADFD-2CF717998E88}" srcId="{29D77B0B-0509-412A-B0D9-06853BA2D433}" destId="{4D75E266-1004-4F02-AF99-72F7F81B22DE}" srcOrd="1" destOrd="0" parTransId="{BA71103E-17F6-4D5F-B125-9E6DF9F113DD}" sibTransId="{FC93E3FE-7649-4907-9CA8-D13F82F52783}"/>
    <dgm:cxn modelId="{C0291D4F-DBE3-4246-BC9C-088964D0E528}" srcId="{7870E05C-D26C-44B5-8340-940308502224}" destId="{29D77B0B-0509-412A-B0D9-06853BA2D433}" srcOrd="0" destOrd="0" parTransId="{7910141B-1C3D-4382-A92E-B3F11A57C1D7}" sibTransId="{FAAA6090-963B-41CE-BD55-A22A62E60C1F}"/>
    <dgm:cxn modelId="{F7E04D83-2C3D-49CF-A0F7-87E1AB4C8470}" type="presOf" srcId="{E90FC0EC-BC48-4DBA-B271-AF1E1DB61DA5}" destId="{E1E975CD-4DFE-4ACD-9E85-94C96993E095}" srcOrd="0" destOrd="0" presId="urn:microsoft.com/office/officeart/2008/layout/SquareAccentList"/>
    <dgm:cxn modelId="{6711218F-EEED-4BC2-BCBB-9265A6922AB5}" srcId="{29D77B0B-0509-412A-B0D9-06853BA2D433}" destId="{E90FC0EC-BC48-4DBA-B271-AF1E1DB61DA5}" srcOrd="2" destOrd="0" parTransId="{73497775-3B7F-4499-90E2-25AB77B2772E}" sibTransId="{995462D6-2E91-4024-8DBA-5C616E0096ED}"/>
    <dgm:cxn modelId="{EE6B209B-3B01-4F9A-BD0D-F8B45F39F2A2}" type="presOf" srcId="{1FCA14AD-57C7-4A6D-80AA-D965DC386039}" destId="{162190CF-361D-4895-9777-37A812C2171F}" srcOrd="0" destOrd="0" presId="urn:microsoft.com/office/officeart/2008/layout/SquareAccentList"/>
    <dgm:cxn modelId="{B9745BA3-F780-4545-9162-5F199F1A24AE}" srcId="{29D77B0B-0509-412A-B0D9-06853BA2D433}" destId="{B8B8E737-E76D-4439-A2DC-5BBE8F586E18}" srcOrd="0" destOrd="0" parTransId="{88311A47-4032-4E38-BEA0-CFEC3DACE03D}" sibTransId="{67DB7237-D9F9-4144-85C3-1EBCCC3522F4}"/>
    <dgm:cxn modelId="{149EA8AC-A1DA-4AF3-BD67-6E564F9C2C0D}" type="presOf" srcId="{29D77B0B-0509-412A-B0D9-06853BA2D433}" destId="{EC398A70-5151-4F63-877B-679A57C332F7}" srcOrd="0" destOrd="0" presId="urn:microsoft.com/office/officeart/2008/layout/SquareAccentList"/>
    <dgm:cxn modelId="{45F92BB8-02FC-4D1E-9136-886D7D02B88D}" srcId="{29D77B0B-0509-412A-B0D9-06853BA2D433}" destId="{1FCA14AD-57C7-4A6D-80AA-D965DC386039}" srcOrd="3" destOrd="0" parTransId="{6C5B3ABE-CFC6-48B1-94C0-F1BA443E5580}" sibTransId="{B4321E27-A8D1-4F30-AE52-6A9D98B20C27}"/>
    <dgm:cxn modelId="{E626FAF7-3961-4383-89BB-3BC9170FC2C0}" type="presOf" srcId="{7870E05C-D26C-44B5-8340-940308502224}" destId="{6E80C521-A7E1-409F-B2A6-D549CD84646B}" srcOrd="0" destOrd="0" presId="urn:microsoft.com/office/officeart/2008/layout/SquareAccentList"/>
    <dgm:cxn modelId="{0F1646F8-F1BB-426A-AC40-096E65A451B4}" type="presOf" srcId="{4D75E266-1004-4F02-AF99-72F7F81B22DE}" destId="{28FB7894-651B-4D27-9737-A7ABE57D9600}" srcOrd="0" destOrd="0" presId="urn:microsoft.com/office/officeart/2008/layout/SquareAccentList"/>
    <dgm:cxn modelId="{B7F0785E-A4A6-420F-97C9-8A376B76AE15}" type="presParOf" srcId="{6E80C521-A7E1-409F-B2A6-D549CD84646B}" destId="{80DC2FA1-E438-4B86-8449-2A3FAA254338}" srcOrd="0" destOrd="0" presId="urn:microsoft.com/office/officeart/2008/layout/SquareAccentList"/>
    <dgm:cxn modelId="{0E27C662-1CC0-41ED-BEDF-310DD4EB3FE4}" type="presParOf" srcId="{80DC2FA1-E438-4B86-8449-2A3FAA254338}" destId="{401C78A6-1316-4F5D-93F9-5EF0CC1EC4B0}" srcOrd="0" destOrd="0" presId="urn:microsoft.com/office/officeart/2008/layout/SquareAccentList"/>
    <dgm:cxn modelId="{C2D8D5A2-0B86-4736-8FD5-82E0B7975482}" type="presParOf" srcId="{401C78A6-1316-4F5D-93F9-5EF0CC1EC4B0}" destId="{EA9926C2-16AF-41B8-996A-C9766889F70D}" srcOrd="0" destOrd="0" presId="urn:microsoft.com/office/officeart/2008/layout/SquareAccentList"/>
    <dgm:cxn modelId="{9F8D0DF8-CC6B-41B9-B597-FE00B3773A5E}" type="presParOf" srcId="{401C78A6-1316-4F5D-93F9-5EF0CC1EC4B0}" destId="{A0B0DB0A-838F-4A39-85D4-59A372B530CC}" srcOrd="1" destOrd="0" presId="urn:microsoft.com/office/officeart/2008/layout/SquareAccentList"/>
    <dgm:cxn modelId="{CEFC7674-481B-435B-BBB4-FB81C6EA6270}" type="presParOf" srcId="{401C78A6-1316-4F5D-93F9-5EF0CC1EC4B0}" destId="{EC398A70-5151-4F63-877B-679A57C332F7}" srcOrd="2" destOrd="0" presId="urn:microsoft.com/office/officeart/2008/layout/SquareAccentList"/>
    <dgm:cxn modelId="{B2ADE6B7-A9AE-44BA-94E0-5D2E1ABDEFC2}" type="presParOf" srcId="{80DC2FA1-E438-4B86-8449-2A3FAA254338}" destId="{F955FD79-9F10-4237-8FA2-D27E82D3AE1E}" srcOrd="1" destOrd="0" presId="urn:microsoft.com/office/officeart/2008/layout/SquareAccentList"/>
    <dgm:cxn modelId="{F8C276AD-E130-41A2-8117-B7ACCE8CEEB7}" type="presParOf" srcId="{F955FD79-9F10-4237-8FA2-D27E82D3AE1E}" destId="{67A20A78-199C-4D7C-8AF1-341570B7BA8B}" srcOrd="0" destOrd="0" presId="urn:microsoft.com/office/officeart/2008/layout/SquareAccentList"/>
    <dgm:cxn modelId="{CB612317-FF10-478E-9530-291E2BCF772A}" type="presParOf" srcId="{67A20A78-199C-4D7C-8AF1-341570B7BA8B}" destId="{27951B74-3A93-4692-9531-EEFCB200ABF8}" srcOrd="0" destOrd="0" presId="urn:microsoft.com/office/officeart/2008/layout/SquareAccentList"/>
    <dgm:cxn modelId="{F97B8048-5A47-4C58-A3A4-EFF588DAB768}" type="presParOf" srcId="{67A20A78-199C-4D7C-8AF1-341570B7BA8B}" destId="{ADB0B7C7-AE13-420E-8867-4A16ADBBC3D4}" srcOrd="1" destOrd="0" presId="urn:microsoft.com/office/officeart/2008/layout/SquareAccentList"/>
    <dgm:cxn modelId="{3943DC99-E63F-4AD6-81FC-DD1F988F76E7}" type="presParOf" srcId="{F955FD79-9F10-4237-8FA2-D27E82D3AE1E}" destId="{887495B7-F3B0-45AB-9A63-80B0E087B066}" srcOrd="1" destOrd="0" presId="urn:microsoft.com/office/officeart/2008/layout/SquareAccentList"/>
    <dgm:cxn modelId="{75482943-8893-451C-8157-3ED1755DFDC3}" type="presParOf" srcId="{887495B7-F3B0-45AB-9A63-80B0E087B066}" destId="{1DE4BCBC-AE9D-448D-A5F8-D7A6A0AEB6B9}" srcOrd="0" destOrd="0" presId="urn:microsoft.com/office/officeart/2008/layout/SquareAccentList"/>
    <dgm:cxn modelId="{B38A965A-66D1-43C4-8581-AB1B01059118}" type="presParOf" srcId="{887495B7-F3B0-45AB-9A63-80B0E087B066}" destId="{28FB7894-651B-4D27-9737-A7ABE57D9600}" srcOrd="1" destOrd="0" presId="urn:microsoft.com/office/officeart/2008/layout/SquareAccentList"/>
    <dgm:cxn modelId="{DB82AA30-E321-4BEF-9598-B9DB7E1805BC}" type="presParOf" srcId="{F955FD79-9F10-4237-8FA2-D27E82D3AE1E}" destId="{BED9B202-9A06-4315-AAC7-5702380334D1}" srcOrd="2" destOrd="0" presId="urn:microsoft.com/office/officeart/2008/layout/SquareAccentList"/>
    <dgm:cxn modelId="{58CF14EE-F774-4632-97CC-EB69BAA777AC}" type="presParOf" srcId="{BED9B202-9A06-4315-AAC7-5702380334D1}" destId="{ACBFBB7C-BF19-4BEC-8C59-708D053889F3}" srcOrd="0" destOrd="0" presId="urn:microsoft.com/office/officeart/2008/layout/SquareAccentList"/>
    <dgm:cxn modelId="{B37124D7-1010-4D1C-97FA-638502219357}" type="presParOf" srcId="{BED9B202-9A06-4315-AAC7-5702380334D1}" destId="{E1E975CD-4DFE-4ACD-9E85-94C96993E095}" srcOrd="1" destOrd="0" presId="urn:microsoft.com/office/officeart/2008/layout/SquareAccentList"/>
    <dgm:cxn modelId="{DF7718AE-142D-43C4-8784-1BC907A258FF}" type="presParOf" srcId="{F955FD79-9F10-4237-8FA2-D27E82D3AE1E}" destId="{009ABD33-14AF-4AC2-AB51-B6FCA8D75683}" srcOrd="3" destOrd="0" presId="urn:microsoft.com/office/officeart/2008/layout/SquareAccentList"/>
    <dgm:cxn modelId="{333615AA-33FE-4D10-BA09-19EA0B881AC6}" type="presParOf" srcId="{009ABD33-14AF-4AC2-AB51-B6FCA8D75683}" destId="{C4CEDB5B-EEB5-4DAE-9058-8965A27A5F46}" srcOrd="0" destOrd="0" presId="urn:microsoft.com/office/officeart/2008/layout/SquareAccentList"/>
    <dgm:cxn modelId="{06D0A7D9-1410-492C-AC9E-46E7A7BE25ED}" type="presParOf" srcId="{009ABD33-14AF-4AC2-AB51-B6FCA8D75683}" destId="{162190CF-361D-4895-9777-37A812C2171F}" srcOrd="1" destOrd="0" presId="urn:microsoft.com/office/officeart/2008/layout/SquareAccent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C8254B-067A-4CC8-B48F-968A3C5CC674}">
      <dsp:nvSpPr>
        <dsp:cNvPr id="0" name=""/>
        <dsp:cNvSpPr/>
      </dsp:nvSpPr>
      <dsp:spPr>
        <a:xfrm>
          <a:off x="2325343" y="752861"/>
          <a:ext cx="3562263" cy="419089"/>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E74D400-DD06-41A4-A82F-3153B79DD693}">
      <dsp:nvSpPr>
        <dsp:cNvPr id="0" name=""/>
        <dsp:cNvSpPr/>
      </dsp:nvSpPr>
      <dsp:spPr>
        <a:xfrm>
          <a:off x="2325343" y="910254"/>
          <a:ext cx="261696" cy="261696"/>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F22E433-0106-460D-8E38-CA49A07FFFAE}">
      <dsp:nvSpPr>
        <dsp:cNvPr id="0" name=""/>
        <dsp:cNvSpPr/>
      </dsp:nvSpPr>
      <dsp:spPr>
        <a:xfrm>
          <a:off x="2325343" y="0"/>
          <a:ext cx="3562263" cy="7528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45720" rIns="68580" bIns="45720" numCol="1" spcCol="1270" anchor="ctr" anchorCtr="0">
          <a:noAutofit/>
        </a:bodyPr>
        <a:lstStyle/>
        <a:p>
          <a:pPr marL="0" lvl="0" indent="0" algn="l" defTabSz="1600200">
            <a:lnSpc>
              <a:spcPct val="90000"/>
            </a:lnSpc>
            <a:spcBef>
              <a:spcPct val="0"/>
            </a:spcBef>
            <a:spcAft>
              <a:spcPct val="35000"/>
            </a:spcAft>
            <a:buNone/>
          </a:pPr>
          <a:r>
            <a:rPr lang="fr-FR" sz="3600" kern="1200" dirty="0"/>
            <a:t>IFSE</a:t>
          </a:r>
        </a:p>
      </dsp:txBody>
      <dsp:txXfrm>
        <a:off x="2325343" y="0"/>
        <a:ext cx="3562263" cy="752861"/>
      </dsp:txXfrm>
    </dsp:sp>
    <dsp:sp modelId="{15A51A61-5604-49DD-8C42-1FD6DE7EC321}">
      <dsp:nvSpPr>
        <dsp:cNvPr id="0" name=""/>
        <dsp:cNvSpPr/>
      </dsp:nvSpPr>
      <dsp:spPr>
        <a:xfrm>
          <a:off x="2325343" y="1520261"/>
          <a:ext cx="261690" cy="261690"/>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D2DCAA2-E35D-4EFF-8F01-0FFEEF195BF3}">
      <dsp:nvSpPr>
        <dsp:cNvPr id="0" name=""/>
        <dsp:cNvSpPr/>
      </dsp:nvSpPr>
      <dsp:spPr>
        <a:xfrm>
          <a:off x="2574702" y="1346106"/>
          <a:ext cx="3312905" cy="61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fr-FR" sz="1600" kern="1200" dirty="0"/>
            <a:t>Versée </a:t>
          </a:r>
          <a:r>
            <a:rPr lang="fr-FR" sz="1600" b="1" kern="1200" dirty="0"/>
            <a:t>mensuellement</a:t>
          </a:r>
          <a:endParaRPr lang="fr-FR" sz="1600" kern="1200" dirty="0"/>
        </a:p>
      </dsp:txBody>
      <dsp:txXfrm>
        <a:off x="2574702" y="1346106"/>
        <a:ext cx="3312905" cy="610000"/>
      </dsp:txXfrm>
    </dsp:sp>
    <dsp:sp modelId="{140F4DD2-3904-457E-894A-BDF09E9510F3}">
      <dsp:nvSpPr>
        <dsp:cNvPr id="0" name=""/>
        <dsp:cNvSpPr/>
      </dsp:nvSpPr>
      <dsp:spPr>
        <a:xfrm>
          <a:off x="2325343" y="2096834"/>
          <a:ext cx="261690" cy="261690"/>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C1D6130-A25E-48A9-B6A1-1B0D4F2008A2}">
      <dsp:nvSpPr>
        <dsp:cNvPr id="0" name=""/>
        <dsp:cNvSpPr/>
      </dsp:nvSpPr>
      <dsp:spPr>
        <a:xfrm>
          <a:off x="2574702" y="1956107"/>
          <a:ext cx="3312905" cy="5431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fr-FR" sz="1600" kern="1200" dirty="0"/>
            <a:t>Valorise l’exercice des </a:t>
          </a:r>
          <a:r>
            <a:rPr lang="fr-FR" sz="1600" b="1" kern="1200" dirty="0"/>
            <a:t>fonctions</a:t>
          </a:r>
          <a:r>
            <a:rPr lang="fr-FR" sz="1600" kern="1200" dirty="0"/>
            <a:t>, et l’expérience acquise </a:t>
          </a:r>
        </a:p>
      </dsp:txBody>
      <dsp:txXfrm>
        <a:off x="2574702" y="1956107"/>
        <a:ext cx="3312905" cy="543144"/>
      </dsp:txXfrm>
    </dsp:sp>
    <dsp:sp modelId="{9FFC9E6C-BAC2-4F81-8ED0-3CBA44570B65}">
      <dsp:nvSpPr>
        <dsp:cNvPr id="0" name=""/>
        <dsp:cNvSpPr/>
      </dsp:nvSpPr>
      <dsp:spPr>
        <a:xfrm>
          <a:off x="2325343" y="2673407"/>
          <a:ext cx="261690" cy="261690"/>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DBFEA23-DE14-4C20-ACCF-5D8A4957175F}">
      <dsp:nvSpPr>
        <dsp:cNvPr id="0" name=""/>
        <dsp:cNvSpPr/>
      </dsp:nvSpPr>
      <dsp:spPr>
        <a:xfrm>
          <a:off x="2574702" y="2499252"/>
          <a:ext cx="3312905" cy="61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fr-FR" sz="1600" kern="1200" dirty="0"/>
            <a:t>Emplois </a:t>
          </a:r>
          <a:r>
            <a:rPr lang="fr-FR" sz="1600" b="1" kern="1200" dirty="0"/>
            <a:t>classés en groupes</a:t>
          </a:r>
          <a:r>
            <a:rPr lang="fr-FR" sz="1600" kern="1200" dirty="0"/>
            <a:t> de fonctions (cartographie) </a:t>
          </a:r>
        </a:p>
      </dsp:txBody>
      <dsp:txXfrm>
        <a:off x="2574702" y="2499252"/>
        <a:ext cx="3312905" cy="610000"/>
      </dsp:txXfrm>
    </dsp:sp>
    <dsp:sp modelId="{149D8706-867C-4C44-ACBD-5944FE30AD49}">
      <dsp:nvSpPr>
        <dsp:cNvPr id="0" name=""/>
        <dsp:cNvSpPr/>
      </dsp:nvSpPr>
      <dsp:spPr>
        <a:xfrm>
          <a:off x="2325343" y="3249980"/>
          <a:ext cx="261690" cy="261690"/>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03FB855-9B9A-4F0C-81A9-D210958227D0}">
      <dsp:nvSpPr>
        <dsp:cNvPr id="0" name=""/>
        <dsp:cNvSpPr/>
      </dsp:nvSpPr>
      <dsp:spPr>
        <a:xfrm>
          <a:off x="2574702" y="3109252"/>
          <a:ext cx="3312905" cy="5431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fr-FR" sz="1600" b="1" kern="1200" dirty="0"/>
            <a:t>Montants socle et  plafond </a:t>
          </a:r>
          <a:r>
            <a:rPr lang="fr-FR" sz="1600" b="0" kern="1200" dirty="0"/>
            <a:t>par groupe</a:t>
          </a:r>
        </a:p>
      </dsp:txBody>
      <dsp:txXfrm>
        <a:off x="2574702" y="3109252"/>
        <a:ext cx="3312905" cy="543144"/>
      </dsp:txXfrm>
    </dsp:sp>
    <dsp:sp modelId="{3FFFB280-D096-4062-A1B9-7723E01FCDE5}">
      <dsp:nvSpPr>
        <dsp:cNvPr id="0" name=""/>
        <dsp:cNvSpPr/>
      </dsp:nvSpPr>
      <dsp:spPr>
        <a:xfrm>
          <a:off x="2325343" y="3793124"/>
          <a:ext cx="261690" cy="261690"/>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5CC678F-BBA7-4CCD-94AA-B7202F499075}">
      <dsp:nvSpPr>
        <dsp:cNvPr id="0" name=""/>
        <dsp:cNvSpPr/>
      </dsp:nvSpPr>
      <dsp:spPr>
        <a:xfrm>
          <a:off x="2574702" y="3652397"/>
          <a:ext cx="3312905" cy="5431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fr-FR" sz="1600" kern="1200" dirty="0"/>
            <a:t>Socle et plafond diffèrent selon la situation de </a:t>
          </a:r>
          <a:r>
            <a:rPr lang="fr-FR" sz="1600" b="1" kern="1200" dirty="0"/>
            <a:t>logement </a:t>
          </a:r>
        </a:p>
      </dsp:txBody>
      <dsp:txXfrm>
        <a:off x="2574702" y="3652397"/>
        <a:ext cx="3312905" cy="543144"/>
      </dsp:txXfrm>
    </dsp:sp>
    <dsp:sp modelId="{369B728D-4CF6-4D5D-94CE-47C47D6764DC}">
      <dsp:nvSpPr>
        <dsp:cNvPr id="0" name=""/>
        <dsp:cNvSpPr/>
      </dsp:nvSpPr>
      <dsp:spPr>
        <a:xfrm>
          <a:off x="2325343" y="4369697"/>
          <a:ext cx="261690" cy="261690"/>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7A2D468-3055-4F01-8100-2BE64E797053}">
      <dsp:nvSpPr>
        <dsp:cNvPr id="0" name=""/>
        <dsp:cNvSpPr/>
      </dsp:nvSpPr>
      <dsp:spPr>
        <a:xfrm>
          <a:off x="2574702" y="4195542"/>
          <a:ext cx="3312905" cy="61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fr-FR" sz="1600" b="1" kern="1200" dirty="0"/>
            <a:t>Réexamen </a:t>
          </a:r>
          <a:r>
            <a:rPr lang="fr-FR" sz="1600" b="0" kern="1200" dirty="0"/>
            <a:t>à minima </a:t>
          </a:r>
          <a:r>
            <a:rPr lang="fr-FR" sz="1600" b="1" kern="1200" dirty="0"/>
            <a:t>quadriennal</a:t>
          </a:r>
          <a:endParaRPr lang="fr-FR" sz="1600" kern="1200" dirty="0"/>
        </a:p>
      </dsp:txBody>
      <dsp:txXfrm>
        <a:off x="2574702" y="4195542"/>
        <a:ext cx="3312905" cy="610000"/>
      </dsp:txXfrm>
    </dsp:sp>
    <dsp:sp modelId="{3D34B026-CBE2-473A-9E14-50B38AA6DC9B}">
      <dsp:nvSpPr>
        <dsp:cNvPr id="0" name=""/>
        <dsp:cNvSpPr/>
      </dsp:nvSpPr>
      <dsp:spPr>
        <a:xfrm>
          <a:off x="2325343" y="4979698"/>
          <a:ext cx="261690" cy="261690"/>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932D3CB-655D-4433-8AA3-DFC55BC711D9}">
      <dsp:nvSpPr>
        <dsp:cNvPr id="0" name=""/>
        <dsp:cNvSpPr/>
      </dsp:nvSpPr>
      <dsp:spPr>
        <a:xfrm>
          <a:off x="2574702" y="4805543"/>
          <a:ext cx="3312905" cy="61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l" defTabSz="711200">
            <a:lnSpc>
              <a:spcPct val="90000"/>
            </a:lnSpc>
            <a:spcBef>
              <a:spcPct val="0"/>
            </a:spcBef>
            <a:spcAft>
              <a:spcPct val="35000"/>
            </a:spcAft>
            <a:buNone/>
          </a:pPr>
          <a:r>
            <a:rPr lang="fr-FR" sz="1600" b="1" kern="1200" dirty="0"/>
            <a:t>Evolution</a:t>
          </a:r>
          <a:r>
            <a:rPr lang="fr-FR" sz="1600" kern="1200" dirty="0"/>
            <a:t> </a:t>
          </a:r>
          <a:r>
            <a:rPr lang="fr-FR" sz="1600" b="1" kern="1200" dirty="0"/>
            <a:t>encadrée </a:t>
          </a:r>
          <a:r>
            <a:rPr lang="fr-FR" sz="1600" kern="1200" dirty="0"/>
            <a:t>réglementairement</a:t>
          </a:r>
        </a:p>
      </dsp:txBody>
      <dsp:txXfrm>
        <a:off x="2574702" y="4805543"/>
        <a:ext cx="3312905" cy="610000"/>
      </dsp:txXfrm>
    </dsp:sp>
    <dsp:sp modelId="{832A6406-AAF6-48B8-9B3A-FEF50A8884A6}">
      <dsp:nvSpPr>
        <dsp:cNvPr id="0" name=""/>
        <dsp:cNvSpPr/>
      </dsp:nvSpPr>
      <dsp:spPr>
        <a:xfrm>
          <a:off x="6065720" y="752861"/>
          <a:ext cx="3562263" cy="419089"/>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66D640-0E74-4176-A5AC-4ED0C0BB83FC}">
      <dsp:nvSpPr>
        <dsp:cNvPr id="0" name=""/>
        <dsp:cNvSpPr/>
      </dsp:nvSpPr>
      <dsp:spPr>
        <a:xfrm>
          <a:off x="6065720" y="910254"/>
          <a:ext cx="261696" cy="261696"/>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DBA88FD-63F8-491E-BF3E-3D5A5643B90B}">
      <dsp:nvSpPr>
        <dsp:cNvPr id="0" name=""/>
        <dsp:cNvSpPr/>
      </dsp:nvSpPr>
      <dsp:spPr>
        <a:xfrm>
          <a:off x="6065720" y="0"/>
          <a:ext cx="3562263" cy="7528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45720" rIns="68580" bIns="45720" numCol="1" spcCol="1270" anchor="ctr" anchorCtr="0">
          <a:noAutofit/>
        </a:bodyPr>
        <a:lstStyle/>
        <a:p>
          <a:pPr marL="0" lvl="0" indent="0" algn="l" defTabSz="1600200">
            <a:lnSpc>
              <a:spcPct val="90000"/>
            </a:lnSpc>
            <a:spcBef>
              <a:spcPct val="0"/>
            </a:spcBef>
            <a:spcAft>
              <a:spcPct val="35000"/>
            </a:spcAft>
            <a:buNone/>
          </a:pPr>
          <a:r>
            <a:rPr lang="fr-FR" sz="3600" kern="1200" dirty="0"/>
            <a:t>CIA</a:t>
          </a:r>
        </a:p>
      </dsp:txBody>
      <dsp:txXfrm>
        <a:off x="6065720" y="0"/>
        <a:ext cx="3562263" cy="752861"/>
      </dsp:txXfrm>
    </dsp:sp>
    <dsp:sp modelId="{2652D5CD-EB42-45A5-B6D6-299212F31C2E}">
      <dsp:nvSpPr>
        <dsp:cNvPr id="0" name=""/>
        <dsp:cNvSpPr/>
      </dsp:nvSpPr>
      <dsp:spPr>
        <a:xfrm>
          <a:off x="6065720" y="1520261"/>
          <a:ext cx="261690" cy="261690"/>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A94B6E4-F273-4B2F-B005-70BD0BC54E14}">
      <dsp:nvSpPr>
        <dsp:cNvPr id="0" name=""/>
        <dsp:cNvSpPr/>
      </dsp:nvSpPr>
      <dsp:spPr>
        <a:xfrm>
          <a:off x="6315079" y="1346106"/>
          <a:ext cx="3312905" cy="61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marL="0" lvl="0" indent="0" algn="l" defTabSz="800100">
            <a:lnSpc>
              <a:spcPct val="90000"/>
            </a:lnSpc>
            <a:spcBef>
              <a:spcPct val="0"/>
            </a:spcBef>
            <a:spcAft>
              <a:spcPct val="35000"/>
            </a:spcAft>
            <a:buNone/>
          </a:pPr>
          <a:r>
            <a:rPr lang="fr-FR" sz="1800" kern="1200" dirty="0"/>
            <a:t>Versée </a:t>
          </a:r>
          <a:r>
            <a:rPr lang="fr-FR" sz="1800" b="1" kern="1200" dirty="0"/>
            <a:t>annuellement</a:t>
          </a:r>
          <a:endParaRPr lang="fr-FR" sz="1800" kern="1200" dirty="0"/>
        </a:p>
      </dsp:txBody>
      <dsp:txXfrm>
        <a:off x="6315079" y="1346106"/>
        <a:ext cx="3312905" cy="610000"/>
      </dsp:txXfrm>
    </dsp:sp>
    <dsp:sp modelId="{1E0D4699-E5E2-41AB-9379-A35CEDB64424}">
      <dsp:nvSpPr>
        <dsp:cNvPr id="0" name=""/>
        <dsp:cNvSpPr/>
      </dsp:nvSpPr>
      <dsp:spPr>
        <a:xfrm>
          <a:off x="6065720" y="2130262"/>
          <a:ext cx="261690" cy="261690"/>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288E92C-C863-4B5B-9E3E-C782DB2193F5}">
      <dsp:nvSpPr>
        <dsp:cNvPr id="0" name=""/>
        <dsp:cNvSpPr/>
      </dsp:nvSpPr>
      <dsp:spPr>
        <a:xfrm>
          <a:off x="6315079" y="1956107"/>
          <a:ext cx="3312905" cy="61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marL="0" lvl="0" indent="0" algn="l" defTabSz="800100">
            <a:lnSpc>
              <a:spcPct val="90000"/>
            </a:lnSpc>
            <a:spcBef>
              <a:spcPct val="0"/>
            </a:spcBef>
            <a:spcAft>
              <a:spcPct val="35000"/>
            </a:spcAft>
            <a:buNone/>
          </a:pPr>
          <a:r>
            <a:rPr lang="fr-FR" sz="1800" kern="1200" dirty="0"/>
            <a:t>Valorise </a:t>
          </a:r>
          <a:r>
            <a:rPr lang="fr-FR" sz="1800" b="1" kern="1200" dirty="0"/>
            <a:t>l’engagement</a:t>
          </a:r>
          <a:r>
            <a:rPr lang="fr-FR" sz="1800" kern="1200" dirty="0"/>
            <a:t> et la manière de servir</a:t>
          </a:r>
        </a:p>
      </dsp:txBody>
      <dsp:txXfrm>
        <a:off x="6315079" y="1956107"/>
        <a:ext cx="3312905" cy="610000"/>
      </dsp:txXfrm>
    </dsp:sp>
    <dsp:sp modelId="{F4EB607B-048B-4831-95F0-DB978E3DE6CF}">
      <dsp:nvSpPr>
        <dsp:cNvPr id="0" name=""/>
        <dsp:cNvSpPr/>
      </dsp:nvSpPr>
      <dsp:spPr>
        <a:xfrm>
          <a:off x="6065720" y="2740263"/>
          <a:ext cx="261690" cy="261690"/>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9D694CA-B236-4466-AAA0-29850EF83CCC}">
      <dsp:nvSpPr>
        <dsp:cNvPr id="0" name=""/>
        <dsp:cNvSpPr/>
      </dsp:nvSpPr>
      <dsp:spPr>
        <a:xfrm>
          <a:off x="6315079" y="2566108"/>
          <a:ext cx="3312905" cy="61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marL="0" lvl="0" indent="0" algn="l" defTabSz="800100">
            <a:lnSpc>
              <a:spcPct val="90000"/>
            </a:lnSpc>
            <a:spcBef>
              <a:spcPct val="0"/>
            </a:spcBef>
            <a:spcAft>
              <a:spcPct val="35000"/>
            </a:spcAft>
            <a:buNone/>
          </a:pPr>
          <a:r>
            <a:rPr lang="fr-FR" sz="1800" kern="1200" dirty="0"/>
            <a:t>Ne comprend </a:t>
          </a:r>
          <a:r>
            <a:rPr lang="fr-FR" sz="1800" b="1" kern="1200" dirty="0"/>
            <a:t>qu’un montant maximal</a:t>
          </a:r>
        </a:p>
      </dsp:txBody>
      <dsp:txXfrm>
        <a:off x="6315079" y="2566108"/>
        <a:ext cx="3312905" cy="610000"/>
      </dsp:txXfrm>
    </dsp:sp>
    <dsp:sp modelId="{39F498DF-AB97-452E-97F5-B96B2A2E8DE2}">
      <dsp:nvSpPr>
        <dsp:cNvPr id="0" name=""/>
        <dsp:cNvSpPr/>
      </dsp:nvSpPr>
      <dsp:spPr>
        <a:xfrm>
          <a:off x="6065720" y="3494282"/>
          <a:ext cx="261690" cy="261690"/>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1C122EE-A08B-4366-94A1-A9A05DFDEB77}">
      <dsp:nvSpPr>
        <dsp:cNvPr id="0" name=""/>
        <dsp:cNvSpPr/>
      </dsp:nvSpPr>
      <dsp:spPr>
        <a:xfrm>
          <a:off x="6315079" y="3176109"/>
          <a:ext cx="3312905" cy="8980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marL="0" lvl="0" indent="0" algn="l" defTabSz="800100">
            <a:lnSpc>
              <a:spcPct val="90000"/>
            </a:lnSpc>
            <a:spcBef>
              <a:spcPct val="0"/>
            </a:spcBef>
            <a:spcAft>
              <a:spcPct val="35000"/>
            </a:spcAft>
            <a:buNone/>
          </a:pPr>
          <a:r>
            <a:rPr lang="fr-FR" sz="1800" b="1" kern="1200" dirty="0"/>
            <a:t>Indépendance du montant </a:t>
          </a:r>
          <a:r>
            <a:rPr lang="fr-FR" sz="1800" b="0" kern="1200" dirty="0"/>
            <a:t>d’une année sur l’autre</a:t>
          </a:r>
          <a:r>
            <a:rPr lang="fr-FR" sz="1800" b="1" kern="1200" dirty="0"/>
            <a:t> </a:t>
          </a:r>
          <a:r>
            <a:rPr lang="fr-FR" sz="1800" b="0" kern="1200" dirty="0"/>
            <a:t>(entretien professionnel)</a:t>
          </a:r>
          <a:endParaRPr lang="fr-FR" sz="1800" b="1" kern="1200" dirty="0"/>
        </a:p>
      </dsp:txBody>
      <dsp:txXfrm>
        <a:off x="6315079" y="3176109"/>
        <a:ext cx="3312905" cy="89803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9926C2-16AF-41B8-996A-C9766889F70D}">
      <dsp:nvSpPr>
        <dsp:cNvPr id="0" name=""/>
        <dsp:cNvSpPr/>
      </dsp:nvSpPr>
      <dsp:spPr>
        <a:xfrm>
          <a:off x="73916" y="580772"/>
          <a:ext cx="2747999" cy="323294"/>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0B0DB0A-838F-4A39-85D4-59A372B530CC}">
      <dsp:nvSpPr>
        <dsp:cNvPr id="0" name=""/>
        <dsp:cNvSpPr/>
      </dsp:nvSpPr>
      <dsp:spPr>
        <a:xfrm>
          <a:off x="73916" y="702188"/>
          <a:ext cx="201877" cy="20187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C398A70-5151-4F63-877B-679A57C332F7}">
      <dsp:nvSpPr>
        <dsp:cNvPr id="0" name=""/>
        <dsp:cNvSpPr/>
      </dsp:nvSpPr>
      <dsp:spPr>
        <a:xfrm>
          <a:off x="73916" y="0"/>
          <a:ext cx="2747999" cy="5807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25400" rIns="38100" bIns="25400" numCol="1" spcCol="1270" anchor="ctr" anchorCtr="0">
          <a:noAutofit/>
        </a:bodyPr>
        <a:lstStyle/>
        <a:p>
          <a:pPr marL="0" lvl="0" indent="0" algn="l" defTabSz="889000">
            <a:lnSpc>
              <a:spcPct val="90000"/>
            </a:lnSpc>
            <a:spcBef>
              <a:spcPct val="0"/>
            </a:spcBef>
            <a:spcAft>
              <a:spcPct val="35000"/>
            </a:spcAft>
            <a:buNone/>
          </a:pPr>
          <a:r>
            <a:rPr lang="fr-FR" sz="2000" kern="1200" dirty="0"/>
            <a:t>Phase de publication</a:t>
          </a:r>
        </a:p>
      </dsp:txBody>
      <dsp:txXfrm>
        <a:off x="73916" y="0"/>
        <a:ext cx="2747999" cy="580772"/>
      </dsp:txXfrm>
    </dsp:sp>
    <dsp:sp modelId="{27951B74-3A93-4692-9531-EEFCB200ABF8}">
      <dsp:nvSpPr>
        <dsp:cNvPr id="0" name=""/>
        <dsp:cNvSpPr/>
      </dsp:nvSpPr>
      <dsp:spPr>
        <a:xfrm>
          <a:off x="73916" y="1172759"/>
          <a:ext cx="201873" cy="201873"/>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DB0B7C7-AE13-420E-8867-4A16ADBBC3D4}">
      <dsp:nvSpPr>
        <dsp:cNvPr id="0" name=""/>
        <dsp:cNvSpPr/>
      </dsp:nvSpPr>
      <dsp:spPr>
        <a:xfrm>
          <a:off x="266276" y="1038412"/>
          <a:ext cx="2555639" cy="470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bodyPr>
        <a:lstStyle/>
        <a:p>
          <a:pPr marL="0" lvl="0" indent="0" algn="l" defTabSz="622300">
            <a:lnSpc>
              <a:spcPct val="100000"/>
            </a:lnSpc>
            <a:spcBef>
              <a:spcPct val="0"/>
            </a:spcBef>
            <a:spcAft>
              <a:spcPct val="35000"/>
            </a:spcAft>
            <a:buNone/>
          </a:pPr>
          <a:r>
            <a:rPr lang="fr-FR" sz="1400" b="1" kern="1200" dirty="0"/>
            <a:t>Périmètre du RIFSEEP</a:t>
          </a:r>
        </a:p>
      </dsp:txBody>
      <dsp:txXfrm>
        <a:off x="266276" y="1038412"/>
        <a:ext cx="2555639" cy="470566"/>
      </dsp:txXfrm>
    </dsp:sp>
    <dsp:sp modelId="{1DE4BCBC-AE9D-448D-A5F8-D7A6A0AEB6B9}">
      <dsp:nvSpPr>
        <dsp:cNvPr id="0" name=""/>
        <dsp:cNvSpPr/>
      </dsp:nvSpPr>
      <dsp:spPr>
        <a:xfrm>
          <a:off x="73916" y="1643326"/>
          <a:ext cx="201873" cy="201873"/>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8FB7894-651B-4D27-9737-A7ABE57D9600}">
      <dsp:nvSpPr>
        <dsp:cNvPr id="0" name=""/>
        <dsp:cNvSpPr/>
      </dsp:nvSpPr>
      <dsp:spPr>
        <a:xfrm>
          <a:off x="266276" y="1508979"/>
          <a:ext cx="2555639" cy="470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bodyPr>
        <a:lstStyle/>
        <a:p>
          <a:pPr marL="0" lvl="0" indent="0" algn="l" defTabSz="622300">
            <a:lnSpc>
              <a:spcPct val="100000"/>
            </a:lnSpc>
            <a:spcBef>
              <a:spcPct val="0"/>
            </a:spcBef>
            <a:spcAft>
              <a:spcPct val="35000"/>
            </a:spcAft>
            <a:buNone/>
          </a:pPr>
          <a:r>
            <a:rPr lang="fr-FR" sz="1400" b="1" kern="1200" dirty="0"/>
            <a:t>Mise en œuvre de l’IFSE </a:t>
          </a:r>
        </a:p>
      </dsp:txBody>
      <dsp:txXfrm>
        <a:off x="266276" y="1508979"/>
        <a:ext cx="2555639" cy="470566"/>
      </dsp:txXfrm>
    </dsp:sp>
    <dsp:sp modelId="{ACBFBB7C-BF19-4BEC-8C59-708D053889F3}">
      <dsp:nvSpPr>
        <dsp:cNvPr id="0" name=""/>
        <dsp:cNvSpPr/>
      </dsp:nvSpPr>
      <dsp:spPr>
        <a:xfrm>
          <a:off x="73916" y="2113892"/>
          <a:ext cx="201873" cy="201873"/>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1E975CD-4DFE-4ACD-9E85-94C96993E095}">
      <dsp:nvSpPr>
        <dsp:cNvPr id="0" name=""/>
        <dsp:cNvSpPr/>
      </dsp:nvSpPr>
      <dsp:spPr>
        <a:xfrm>
          <a:off x="266276" y="1979545"/>
          <a:ext cx="2555639" cy="470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bodyPr>
        <a:lstStyle/>
        <a:p>
          <a:pPr marL="0" lvl="0" indent="0" algn="l" defTabSz="622300">
            <a:lnSpc>
              <a:spcPct val="100000"/>
            </a:lnSpc>
            <a:spcBef>
              <a:spcPct val="0"/>
            </a:spcBef>
            <a:spcAft>
              <a:spcPct val="35000"/>
            </a:spcAft>
            <a:buNone/>
          </a:pPr>
          <a:r>
            <a:rPr lang="fr-FR" sz="1400" b="1" kern="1200" dirty="0"/>
            <a:t>Décision initiale d’IFSE</a:t>
          </a:r>
        </a:p>
      </dsp:txBody>
      <dsp:txXfrm>
        <a:off x="266276" y="1979545"/>
        <a:ext cx="2555639" cy="470566"/>
      </dsp:txXfrm>
    </dsp:sp>
    <dsp:sp modelId="{C4CEDB5B-EEB5-4DAE-9058-8965A27A5F46}">
      <dsp:nvSpPr>
        <dsp:cNvPr id="0" name=""/>
        <dsp:cNvSpPr/>
      </dsp:nvSpPr>
      <dsp:spPr>
        <a:xfrm>
          <a:off x="73916" y="2584458"/>
          <a:ext cx="201873" cy="201873"/>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62190CF-361D-4895-9777-37A812C2171F}">
      <dsp:nvSpPr>
        <dsp:cNvPr id="0" name=""/>
        <dsp:cNvSpPr/>
      </dsp:nvSpPr>
      <dsp:spPr>
        <a:xfrm>
          <a:off x="266276" y="2450112"/>
          <a:ext cx="2555639" cy="470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bodyPr>
        <a:lstStyle/>
        <a:p>
          <a:pPr marL="0" lvl="0" indent="0" algn="l" defTabSz="622300">
            <a:lnSpc>
              <a:spcPct val="100000"/>
            </a:lnSpc>
            <a:spcBef>
              <a:spcPct val="0"/>
            </a:spcBef>
            <a:spcAft>
              <a:spcPct val="35000"/>
            </a:spcAft>
            <a:buNone/>
          </a:pPr>
          <a:r>
            <a:rPr lang="fr-FR" sz="1400" b="1" kern="1200" dirty="0"/>
            <a:t>Montant initial d’IFSE</a:t>
          </a:r>
        </a:p>
      </dsp:txBody>
      <dsp:txXfrm>
        <a:off x="266276" y="2450112"/>
        <a:ext cx="2555639" cy="47056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9926C2-16AF-41B8-996A-C9766889F70D}">
      <dsp:nvSpPr>
        <dsp:cNvPr id="0" name=""/>
        <dsp:cNvSpPr/>
      </dsp:nvSpPr>
      <dsp:spPr>
        <a:xfrm>
          <a:off x="73916" y="580772"/>
          <a:ext cx="2747999" cy="323294"/>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0B0DB0A-838F-4A39-85D4-59A372B530CC}">
      <dsp:nvSpPr>
        <dsp:cNvPr id="0" name=""/>
        <dsp:cNvSpPr/>
      </dsp:nvSpPr>
      <dsp:spPr>
        <a:xfrm>
          <a:off x="73916" y="702188"/>
          <a:ext cx="201877" cy="20187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C398A70-5151-4F63-877B-679A57C332F7}">
      <dsp:nvSpPr>
        <dsp:cNvPr id="0" name=""/>
        <dsp:cNvSpPr/>
      </dsp:nvSpPr>
      <dsp:spPr>
        <a:xfrm>
          <a:off x="73916" y="0"/>
          <a:ext cx="2747999" cy="5807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25400" rIns="38100" bIns="25400" numCol="1" spcCol="1270" anchor="ctr" anchorCtr="0">
          <a:noAutofit/>
        </a:bodyPr>
        <a:lstStyle/>
        <a:p>
          <a:pPr marL="0" lvl="0" indent="0" algn="l" defTabSz="889000">
            <a:lnSpc>
              <a:spcPct val="90000"/>
            </a:lnSpc>
            <a:spcBef>
              <a:spcPct val="0"/>
            </a:spcBef>
            <a:spcAft>
              <a:spcPct val="35000"/>
            </a:spcAft>
            <a:buNone/>
          </a:pPr>
          <a:r>
            <a:rPr lang="fr-FR" sz="2000" kern="1200" dirty="0"/>
            <a:t>Phase de concertation</a:t>
          </a:r>
        </a:p>
      </dsp:txBody>
      <dsp:txXfrm>
        <a:off x="73916" y="0"/>
        <a:ext cx="2747999" cy="580772"/>
      </dsp:txXfrm>
    </dsp:sp>
    <dsp:sp modelId="{27951B74-3A93-4692-9531-EEFCB200ABF8}">
      <dsp:nvSpPr>
        <dsp:cNvPr id="0" name=""/>
        <dsp:cNvSpPr/>
      </dsp:nvSpPr>
      <dsp:spPr>
        <a:xfrm>
          <a:off x="73916" y="1172759"/>
          <a:ext cx="201873" cy="201873"/>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DB0B7C7-AE13-420E-8867-4A16ADBBC3D4}">
      <dsp:nvSpPr>
        <dsp:cNvPr id="0" name=""/>
        <dsp:cNvSpPr/>
      </dsp:nvSpPr>
      <dsp:spPr>
        <a:xfrm>
          <a:off x="266276" y="1038412"/>
          <a:ext cx="2555639" cy="470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bodyPr>
        <a:lstStyle/>
        <a:p>
          <a:pPr marL="0" lvl="0" indent="0" algn="l" defTabSz="622300">
            <a:lnSpc>
              <a:spcPct val="100000"/>
            </a:lnSpc>
            <a:spcBef>
              <a:spcPct val="0"/>
            </a:spcBef>
            <a:spcAft>
              <a:spcPct val="35000"/>
            </a:spcAft>
            <a:buNone/>
          </a:pPr>
          <a:r>
            <a:rPr lang="fr-FR" sz="1400" b="1" kern="1200" dirty="0"/>
            <a:t>Cartographie des emplois</a:t>
          </a:r>
        </a:p>
      </dsp:txBody>
      <dsp:txXfrm>
        <a:off x="266276" y="1038412"/>
        <a:ext cx="2555639" cy="470566"/>
      </dsp:txXfrm>
    </dsp:sp>
    <dsp:sp modelId="{1DE4BCBC-AE9D-448D-A5F8-D7A6A0AEB6B9}">
      <dsp:nvSpPr>
        <dsp:cNvPr id="0" name=""/>
        <dsp:cNvSpPr/>
      </dsp:nvSpPr>
      <dsp:spPr>
        <a:xfrm>
          <a:off x="73916" y="1643326"/>
          <a:ext cx="201873" cy="201873"/>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8FB7894-651B-4D27-9737-A7ABE57D9600}">
      <dsp:nvSpPr>
        <dsp:cNvPr id="0" name=""/>
        <dsp:cNvSpPr/>
      </dsp:nvSpPr>
      <dsp:spPr>
        <a:xfrm>
          <a:off x="266276" y="1508979"/>
          <a:ext cx="2555639" cy="470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bodyPr>
        <a:lstStyle/>
        <a:p>
          <a:pPr marL="0" lvl="0" indent="0" algn="l" defTabSz="622300">
            <a:lnSpc>
              <a:spcPct val="100000"/>
            </a:lnSpc>
            <a:spcBef>
              <a:spcPct val="0"/>
            </a:spcBef>
            <a:spcAft>
              <a:spcPct val="35000"/>
            </a:spcAft>
            <a:buNone/>
          </a:pPr>
          <a:r>
            <a:rPr lang="fr-FR" sz="1400" b="1" kern="1200" dirty="0"/>
            <a:t>Evolution de l’IFSE </a:t>
          </a:r>
        </a:p>
      </dsp:txBody>
      <dsp:txXfrm>
        <a:off x="266276" y="1508979"/>
        <a:ext cx="2555639" cy="470566"/>
      </dsp:txXfrm>
    </dsp:sp>
    <dsp:sp modelId="{ACBFBB7C-BF19-4BEC-8C59-708D053889F3}">
      <dsp:nvSpPr>
        <dsp:cNvPr id="0" name=""/>
        <dsp:cNvSpPr/>
      </dsp:nvSpPr>
      <dsp:spPr>
        <a:xfrm>
          <a:off x="73916" y="2113892"/>
          <a:ext cx="201873" cy="201873"/>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1E975CD-4DFE-4ACD-9E85-94C96993E095}">
      <dsp:nvSpPr>
        <dsp:cNvPr id="0" name=""/>
        <dsp:cNvSpPr/>
      </dsp:nvSpPr>
      <dsp:spPr>
        <a:xfrm>
          <a:off x="266276" y="1979545"/>
          <a:ext cx="2555639" cy="470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bodyPr>
        <a:lstStyle/>
        <a:p>
          <a:pPr marL="0" lvl="0" indent="0" algn="l" defTabSz="622300">
            <a:lnSpc>
              <a:spcPct val="100000"/>
            </a:lnSpc>
            <a:spcBef>
              <a:spcPct val="0"/>
            </a:spcBef>
            <a:spcAft>
              <a:spcPct val="35000"/>
            </a:spcAft>
            <a:buNone/>
          </a:pPr>
          <a:r>
            <a:rPr lang="fr-FR" sz="1400" b="1" kern="1200" dirty="0"/>
            <a:t>Evolution du CIA</a:t>
          </a:r>
        </a:p>
      </dsp:txBody>
      <dsp:txXfrm>
        <a:off x="266276" y="1979545"/>
        <a:ext cx="2555639" cy="470566"/>
      </dsp:txXfrm>
    </dsp:sp>
    <dsp:sp modelId="{C4CEDB5B-EEB5-4DAE-9058-8965A27A5F46}">
      <dsp:nvSpPr>
        <dsp:cNvPr id="0" name=""/>
        <dsp:cNvSpPr/>
      </dsp:nvSpPr>
      <dsp:spPr>
        <a:xfrm>
          <a:off x="73916" y="2584458"/>
          <a:ext cx="201873" cy="201873"/>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62190CF-361D-4895-9777-37A812C2171F}">
      <dsp:nvSpPr>
        <dsp:cNvPr id="0" name=""/>
        <dsp:cNvSpPr/>
      </dsp:nvSpPr>
      <dsp:spPr>
        <a:xfrm>
          <a:off x="266276" y="2450112"/>
          <a:ext cx="2555639" cy="470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bodyPr>
        <a:lstStyle/>
        <a:p>
          <a:pPr marL="0" lvl="0" indent="0" algn="l" defTabSz="622300">
            <a:lnSpc>
              <a:spcPct val="100000"/>
            </a:lnSpc>
            <a:spcBef>
              <a:spcPct val="0"/>
            </a:spcBef>
            <a:spcAft>
              <a:spcPct val="35000"/>
            </a:spcAft>
            <a:buNone/>
          </a:pPr>
          <a:r>
            <a:rPr lang="fr-FR" sz="1400" b="1" kern="1200" dirty="0"/>
            <a:t>Modalités d’harmonisation-coordination</a:t>
          </a:r>
        </a:p>
      </dsp:txBody>
      <dsp:txXfrm>
        <a:off x="266276" y="2450112"/>
        <a:ext cx="2555639" cy="470566"/>
      </dsp:txXfrm>
    </dsp:sp>
  </dsp:spTree>
</dsp:drawing>
</file>

<file path=ppt/diagrams/layout1.xml><?xml version="1.0" encoding="utf-8"?>
<dgm:layoutDef xmlns:dgm="http://schemas.openxmlformats.org/drawingml/2006/diagram" xmlns:a="http://schemas.openxmlformats.org/drawingml/2006/main" uniqueId="urn:microsoft.com/office/officeart/2008/layout/SquareAccentList">
  <dgm:title val=""/>
  <dgm:desc val=""/>
  <dgm:catLst>
    <dgm:cat type="list" pri="5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clrData>
  <dgm:layoutNode name="layout">
    <dgm:varLst>
      <dgm:chMax/>
      <dgm:chPref/>
      <dgm:dir/>
      <dgm:resizeHandles/>
    </dgm:varLst>
    <dgm:choose name="Name0">
      <dgm:if name="Name1" func="var" arg="dir" op="equ" val="norm">
        <dgm:alg type="hierChild">
          <dgm:param type="linDir" val="fromL"/>
          <dgm:param type="vertAlign" val="t"/>
          <dgm:param type="nodeVertAlign" val="t"/>
          <dgm:param type="horzAlign" val="ctr"/>
          <dgm:param type="fallback" val="1D"/>
        </dgm:alg>
      </dgm:if>
      <dgm:else name="Name2">
        <dgm:alg type="hierChild">
          <dgm:param type="linDir" val="fromR"/>
          <dgm:param type="vertAlign" val="t"/>
          <dgm:param type="nodeVertAlign" val="t"/>
          <dgm:param type="horzAlign" val="ctr"/>
          <dgm:param type="fallback" val="1D"/>
        </dgm:alg>
      </dgm:else>
    </dgm:choose>
    <dgm:shape xmlns:r="http://schemas.openxmlformats.org/officeDocument/2006/relationships" r:blip="">
      <dgm:adjLst/>
    </dgm:shape>
    <dgm:presOf/>
    <dgm:constrLst>
      <dgm:constr type="primFontSz" for="des" forName="Parent" op="equ" val="65"/>
      <dgm:constr type="primFontSz" for="des" forName="Child" op="equ" val="65"/>
      <dgm:constr type="primFontSz" for="des" forName="Child" refType="primFontSz" refFor="des" refForName="Parent" op="lte"/>
      <dgm:constr type="w" for="des" forName="rootComposite" refType="h" refFor="des" refForName="rootComposite" fact="3.0396"/>
      <dgm:constr type="h" for="des" forName="rootComposite" refType="h"/>
      <dgm:constr type="w" for="des" forName="childComposite" refType="w" refFor="des" refForName="rootComposite"/>
      <dgm:constr type="h" for="des" forName="childComposite" refType="h" refFor="des" refForName="rootComposite" fact="0.5205"/>
      <dgm:constr type="sibSp" refType="w" refFor="des" refForName="rootComposite" fact="0.05"/>
      <dgm:constr type="sp" for="des" forName="root" refType="h" refFor="des" refForName="childComposite" fact="0.2855"/>
    </dgm:constrLst>
    <dgm:ruleLst/>
    <dgm:forEach name="Name3" axis="ch">
      <dgm:forEach name="Name4" axis="self" ptType="node" cnt="1">
        <dgm:layoutNode name="root">
          <dgm:varLst>
            <dgm:chMax/>
            <dgm:chPref/>
          </dgm:varLst>
          <dgm:alg type="hierRoot">
            <dgm:param type="hierAlign" val="tL"/>
          </dgm:alg>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hoose name="Name5">
              <dgm:if name="Name6" func="var" arg="dir" op="equ" val="norm">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l" for="ch" forName="ParentSmallAccent" refType="w" fact="0"/>
                  <dgm:constr type="b" for="ch" forName="ParentSmallAccent" refType="h"/>
                  <dgm:constr type="w" for="ch" forName="ParentSmallAccent" refType="h" fact="0.2233"/>
                  <dgm:constr type="h" for="ch" forName="ParentSmallAccent" refType="h" fact="0.2233"/>
                </dgm:constrLst>
              </dgm:if>
              <dgm:else name="Name7">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r" for="ch" forName="ParentSmallAccent" refType="w"/>
                  <dgm:constr type="b" for="ch" forName="ParentSmallAccent" refType="h"/>
                  <dgm:constr type="w" for="ch" forName="ParentSmallAccent" refType="h" fact="0.2233"/>
                  <dgm:constr type="h" for="ch" forName="ParentSmallAccent" refType="h" fact="0.2233"/>
                </dgm:constrLst>
              </dgm:else>
            </dgm:choose>
            <dgm:ruleLst/>
            <dgm:layoutNode name="ParentAccent" styleLbl="alignNode1">
              <dgm:alg type="sp"/>
              <dgm:shape xmlns:r="http://schemas.openxmlformats.org/officeDocument/2006/relationships" type="rect" r:blip="">
                <dgm:adjLst/>
              </dgm:shape>
              <dgm:presOf/>
            </dgm:layoutNode>
            <dgm:layoutNode name="ParentSmallAccent" styleLbl="fgAcc1">
              <dgm:alg type="sp"/>
              <dgm:shape xmlns:r="http://schemas.openxmlformats.org/officeDocument/2006/relationships" type="rect" r:blip="">
                <dgm:adjLst/>
              </dgm:shape>
              <dgm:presOf/>
            </dgm:layoutNode>
            <dgm:layoutNode name="Parent" styleLbl="revTx">
              <dgm:varLst>
                <dgm:chMax/>
                <dgm:chPref val="4"/>
                <dgm:bulletEnabled val="1"/>
              </dgm:varLst>
              <dgm:choose name="Name8">
                <dgm:if name="Name9" func="var" arg="dir" op="equ" val="norm">
                  <dgm:alg type="tx">
                    <dgm:param type="txAnchorVertCh" val="mid"/>
                    <dgm:param type="parTxLTRAlign" val="l"/>
                  </dgm:alg>
                </dgm:if>
                <dgm:else name="Name10">
                  <dgm:alg type="tx">
                    <dgm:param type="txAnchorVertCh" val="mid"/>
                    <dgm:param type="parTxLTRAlign" val="r"/>
                  </dgm:alg>
                </dgm:else>
              </dgm:choose>
              <dgm:shape xmlns:r="http://schemas.openxmlformats.org/officeDocument/2006/relationships" type="rect" r:blip="">
                <dgm:adjLst/>
              </dgm:shape>
              <dgm:presOf axis="self" ptType="node"/>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11" axis="ch">
              <dgm:forEach name="Name12" axis="self" ptType="node">
                <dgm:layoutNode name="childComposite">
                  <dgm:varLst>
                    <dgm:chMax val="0"/>
                    <dgm:chPref val="0"/>
                  </dgm:varLst>
                  <dgm:alg type="composite"/>
                  <dgm:shape xmlns:r="http://schemas.openxmlformats.org/officeDocument/2006/relationships" r:blip="">
                    <dgm:adjLst/>
                  </dgm:shape>
                  <dgm:presOf/>
                  <dgm:choose name="Name13">
                    <dgm:if name="Name14" func="var" arg="dir" op="equ" val="norm">
                      <dgm:constrLst>
                        <dgm:constr type="w" for="ch" forName="ChildAccent" refType="h" fact="0.429"/>
                        <dgm:constr type="h" for="ch" forName="ChildAccent" refType="h" fact="0.429"/>
                        <dgm:constr type="l" for="ch" forName="ChildAccent" refType="w" fact="0"/>
                        <dgm:constr type="t" for="ch" forName="ChildAccent" refType="h" fact="0.2855"/>
                        <dgm:constr type="w" for="ch" forName="Child" refType="w" fact="0.93"/>
                        <dgm:constr type="h" for="ch" forName="Child" refType="h"/>
                        <dgm:constr type="l" for="ch" forName="Child" refType="w" fact="0.07"/>
                        <dgm:constr type="t" for="ch" forName="Child" refType="h" fact="0"/>
                      </dgm:constrLst>
                    </dgm:if>
                    <dgm:else name="Name15">
                      <dgm:constrLst>
                        <dgm:constr type="w" for="ch" forName="ChildAccent" refType="h" fact="0.429"/>
                        <dgm:constr type="h" for="ch" forName="ChildAccent" refType="h" fact="0.429"/>
                        <dgm:constr type="r" for="ch" forName="ChildAccent" refType="w"/>
                        <dgm:constr type="t" for="ch" forName="ChildAccent" refType="h" fact="0.2855"/>
                        <dgm:constr type="w" for="ch" forName="Child" refType="w" fact="0.93"/>
                        <dgm:constr type="h" for="ch" forName="Child" refType="h"/>
                        <dgm:constr type="r" for="ch" forName="Child" refType="w" fact="0.93"/>
                        <dgm:constr type="t" for="ch" forName="Child" refType="h" fact="0"/>
                      </dgm:constrLst>
                    </dgm:else>
                  </dgm:choose>
                  <dgm:ruleLst/>
                  <dgm:layoutNode name="ChildAccent" styleLbl="solidFgAcc1">
                    <dgm:alg type="sp"/>
                    <dgm:shape xmlns:r="http://schemas.openxmlformats.org/officeDocument/2006/relationships" type="rect" r:blip="">
                      <dgm:adjLst/>
                    </dgm:shape>
                    <dgm:presOf/>
                  </dgm:layoutNode>
                  <dgm:layoutNode name="Child" styleLbl="revTx">
                    <dgm:varLst>
                      <dgm:chMax val="0"/>
                      <dgm:chPref val="0"/>
                      <dgm:bulletEnabled val="1"/>
                    </dgm:varLst>
                    <dgm:choose name="Name16">
                      <dgm:if name="Name17" func="var" arg="dir" op="equ" val="norm">
                        <dgm:alg type="tx">
                          <dgm:param type="txAnchorVertCh" val="mid"/>
                          <dgm:param type="parTxLTRAlign" val="l"/>
                        </dgm:alg>
                      </dgm:if>
                      <dgm:else name="Name18">
                        <dgm:alg type="tx">
                          <dgm:param type="txAnchorVertCh" val="mid"/>
                          <dgm:param type="parTxLTRAlign" val="r"/>
                        </dgm:alg>
                      </dgm:else>
                    </dgm:choose>
                    <dgm:shape xmlns:r="http://schemas.openxmlformats.org/officeDocument/2006/relationships" type="rect" r:blip="">
                      <dgm:adjLst/>
                    </dgm:shape>
                    <dgm:presOf axis="desOrSelf" ptType="node node"/>
                    <dgm:ruleLst>
                      <dgm:rule type="primFontSz" val="5" fact="NaN" max="NaN"/>
                    </dgm:ruleLs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SquareAccentList">
  <dgm:title val=""/>
  <dgm:desc val=""/>
  <dgm:catLst>
    <dgm:cat type="list" pri="5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clrData>
  <dgm:layoutNode name="layout">
    <dgm:varLst>
      <dgm:chMax/>
      <dgm:chPref/>
      <dgm:dir/>
      <dgm:resizeHandles/>
    </dgm:varLst>
    <dgm:choose name="Name0">
      <dgm:if name="Name1" func="var" arg="dir" op="equ" val="norm">
        <dgm:alg type="hierChild">
          <dgm:param type="linDir" val="fromL"/>
          <dgm:param type="vertAlign" val="t"/>
          <dgm:param type="nodeVertAlign" val="t"/>
          <dgm:param type="horzAlign" val="ctr"/>
          <dgm:param type="fallback" val="1D"/>
        </dgm:alg>
      </dgm:if>
      <dgm:else name="Name2">
        <dgm:alg type="hierChild">
          <dgm:param type="linDir" val="fromR"/>
          <dgm:param type="vertAlign" val="t"/>
          <dgm:param type="nodeVertAlign" val="t"/>
          <dgm:param type="horzAlign" val="ctr"/>
          <dgm:param type="fallback" val="1D"/>
        </dgm:alg>
      </dgm:else>
    </dgm:choose>
    <dgm:shape xmlns:r="http://schemas.openxmlformats.org/officeDocument/2006/relationships" r:blip="">
      <dgm:adjLst/>
    </dgm:shape>
    <dgm:presOf/>
    <dgm:constrLst>
      <dgm:constr type="primFontSz" for="des" forName="Parent" op="equ" val="65"/>
      <dgm:constr type="primFontSz" for="des" forName="Child" op="equ" val="65"/>
      <dgm:constr type="primFontSz" for="des" forName="Child" refType="primFontSz" refFor="des" refForName="Parent" op="lte"/>
      <dgm:constr type="w" for="des" forName="rootComposite" refType="h" refFor="des" refForName="rootComposite" fact="3.0396"/>
      <dgm:constr type="h" for="des" forName="rootComposite" refType="h"/>
      <dgm:constr type="w" for="des" forName="childComposite" refType="w" refFor="des" refForName="rootComposite"/>
      <dgm:constr type="h" for="des" forName="childComposite" refType="h" refFor="des" refForName="rootComposite" fact="0.5205"/>
      <dgm:constr type="sibSp" refType="w" refFor="des" refForName="rootComposite" fact="0.05"/>
      <dgm:constr type="sp" for="des" forName="root" refType="h" refFor="des" refForName="childComposite" fact="0.2855"/>
    </dgm:constrLst>
    <dgm:ruleLst/>
    <dgm:forEach name="Name3" axis="ch">
      <dgm:forEach name="Name4" axis="self" ptType="node" cnt="1">
        <dgm:layoutNode name="root">
          <dgm:varLst>
            <dgm:chMax/>
            <dgm:chPref/>
          </dgm:varLst>
          <dgm:alg type="hierRoot">
            <dgm:param type="hierAlign" val="tL"/>
          </dgm:alg>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hoose name="Name5">
              <dgm:if name="Name6" func="var" arg="dir" op="equ" val="norm">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l" for="ch" forName="ParentSmallAccent" refType="w" fact="0"/>
                  <dgm:constr type="b" for="ch" forName="ParentSmallAccent" refType="h"/>
                  <dgm:constr type="w" for="ch" forName="ParentSmallAccent" refType="h" fact="0.2233"/>
                  <dgm:constr type="h" for="ch" forName="ParentSmallAccent" refType="h" fact="0.2233"/>
                </dgm:constrLst>
              </dgm:if>
              <dgm:else name="Name7">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r" for="ch" forName="ParentSmallAccent" refType="w"/>
                  <dgm:constr type="b" for="ch" forName="ParentSmallAccent" refType="h"/>
                  <dgm:constr type="w" for="ch" forName="ParentSmallAccent" refType="h" fact="0.2233"/>
                  <dgm:constr type="h" for="ch" forName="ParentSmallAccent" refType="h" fact="0.2233"/>
                </dgm:constrLst>
              </dgm:else>
            </dgm:choose>
            <dgm:ruleLst/>
            <dgm:layoutNode name="ParentAccent" styleLbl="alignNode1">
              <dgm:alg type="sp"/>
              <dgm:shape xmlns:r="http://schemas.openxmlformats.org/officeDocument/2006/relationships" type="rect" r:blip="">
                <dgm:adjLst/>
              </dgm:shape>
              <dgm:presOf/>
            </dgm:layoutNode>
            <dgm:layoutNode name="ParentSmallAccent" styleLbl="fgAcc1">
              <dgm:alg type="sp"/>
              <dgm:shape xmlns:r="http://schemas.openxmlformats.org/officeDocument/2006/relationships" type="rect" r:blip="">
                <dgm:adjLst/>
              </dgm:shape>
              <dgm:presOf/>
            </dgm:layoutNode>
            <dgm:layoutNode name="Parent" styleLbl="revTx">
              <dgm:varLst>
                <dgm:chMax/>
                <dgm:chPref val="4"/>
                <dgm:bulletEnabled val="1"/>
              </dgm:varLst>
              <dgm:choose name="Name8">
                <dgm:if name="Name9" func="var" arg="dir" op="equ" val="norm">
                  <dgm:alg type="tx">
                    <dgm:param type="txAnchorVertCh" val="mid"/>
                    <dgm:param type="parTxLTRAlign" val="l"/>
                  </dgm:alg>
                </dgm:if>
                <dgm:else name="Name10">
                  <dgm:alg type="tx">
                    <dgm:param type="txAnchorVertCh" val="mid"/>
                    <dgm:param type="parTxLTRAlign" val="r"/>
                  </dgm:alg>
                </dgm:else>
              </dgm:choose>
              <dgm:shape xmlns:r="http://schemas.openxmlformats.org/officeDocument/2006/relationships" type="rect" r:blip="">
                <dgm:adjLst/>
              </dgm:shape>
              <dgm:presOf axis="self" ptType="node"/>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11" axis="ch">
              <dgm:forEach name="Name12" axis="self" ptType="node">
                <dgm:layoutNode name="childComposite">
                  <dgm:varLst>
                    <dgm:chMax val="0"/>
                    <dgm:chPref val="0"/>
                  </dgm:varLst>
                  <dgm:alg type="composite"/>
                  <dgm:shape xmlns:r="http://schemas.openxmlformats.org/officeDocument/2006/relationships" r:blip="">
                    <dgm:adjLst/>
                  </dgm:shape>
                  <dgm:presOf/>
                  <dgm:choose name="Name13">
                    <dgm:if name="Name14" func="var" arg="dir" op="equ" val="norm">
                      <dgm:constrLst>
                        <dgm:constr type="w" for="ch" forName="ChildAccent" refType="h" fact="0.429"/>
                        <dgm:constr type="h" for="ch" forName="ChildAccent" refType="h" fact="0.429"/>
                        <dgm:constr type="l" for="ch" forName="ChildAccent" refType="w" fact="0"/>
                        <dgm:constr type="t" for="ch" forName="ChildAccent" refType="h" fact="0.2855"/>
                        <dgm:constr type="w" for="ch" forName="Child" refType="w" fact="0.93"/>
                        <dgm:constr type="h" for="ch" forName="Child" refType="h"/>
                        <dgm:constr type="l" for="ch" forName="Child" refType="w" fact="0.07"/>
                        <dgm:constr type="t" for="ch" forName="Child" refType="h" fact="0"/>
                      </dgm:constrLst>
                    </dgm:if>
                    <dgm:else name="Name15">
                      <dgm:constrLst>
                        <dgm:constr type="w" for="ch" forName="ChildAccent" refType="h" fact="0.429"/>
                        <dgm:constr type="h" for="ch" forName="ChildAccent" refType="h" fact="0.429"/>
                        <dgm:constr type="r" for="ch" forName="ChildAccent" refType="w"/>
                        <dgm:constr type="t" for="ch" forName="ChildAccent" refType="h" fact="0.2855"/>
                        <dgm:constr type="w" for="ch" forName="Child" refType="w" fact="0.93"/>
                        <dgm:constr type="h" for="ch" forName="Child" refType="h"/>
                        <dgm:constr type="r" for="ch" forName="Child" refType="w" fact="0.93"/>
                        <dgm:constr type="t" for="ch" forName="Child" refType="h" fact="0"/>
                      </dgm:constrLst>
                    </dgm:else>
                  </dgm:choose>
                  <dgm:ruleLst/>
                  <dgm:layoutNode name="ChildAccent" styleLbl="solidFgAcc1">
                    <dgm:alg type="sp"/>
                    <dgm:shape xmlns:r="http://schemas.openxmlformats.org/officeDocument/2006/relationships" type="rect" r:blip="">
                      <dgm:adjLst/>
                    </dgm:shape>
                    <dgm:presOf/>
                  </dgm:layoutNode>
                  <dgm:layoutNode name="Child" styleLbl="revTx">
                    <dgm:varLst>
                      <dgm:chMax val="0"/>
                      <dgm:chPref val="0"/>
                      <dgm:bulletEnabled val="1"/>
                    </dgm:varLst>
                    <dgm:choose name="Name16">
                      <dgm:if name="Name17" func="var" arg="dir" op="equ" val="norm">
                        <dgm:alg type="tx">
                          <dgm:param type="txAnchorVertCh" val="mid"/>
                          <dgm:param type="parTxLTRAlign" val="l"/>
                        </dgm:alg>
                      </dgm:if>
                      <dgm:else name="Name18">
                        <dgm:alg type="tx">
                          <dgm:param type="txAnchorVertCh" val="mid"/>
                          <dgm:param type="parTxLTRAlign" val="r"/>
                        </dgm:alg>
                      </dgm:else>
                    </dgm:choose>
                    <dgm:shape xmlns:r="http://schemas.openxmlformats.org/officeDocument/2006/relationships" type="rect" r:blip="">
                      <dgm:adjLst/>
                    </dgm:shape>
                    <dgm:presOf axis="desOrSelf" ptType="node node"/>
                    <dgm:ruleLst>
                      <dgm:rule type="primFontSz" val="5" fact="NaN" max="NaN"/>
                    </dgm:ruleLs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SquareAccentList">
  <dgm:title val=""/>
  <dgm:desc val=""/>
  <dgm:catLst>
    <dgm:cat type="list" pri="5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clrData>
  <dgm:layoutNode name="layout">
    <dgm:varLst>
      <dgm:chMax/>
      <dgm:chPref/>
      <dgm:dir/>
      <dgm:resizeHandles/>
    </dgm:varLst>
    <dgm:choose name="Name0">
      <dgm:if name="Name1" func="var" arg="dir" op="equ" val="norm">
        <dgm:alg type="hierChild">
          <dgm:param type="linDir" val="fromL"/>
          <dgm:param type="vertAlign" val="t"/>
          <dgm:param type="nodeVertAlign" val="t"/>
          <dgm:param type="horzAlign" val="ctr"/>
          <dgm:param type="fallback" val="1D"/>
        </dgm:alg>
      </dgm:if>
      <dgm:else name="Name2">
        <dgm:alg type="hierChild">
          <dgm:param type="linDir" val="fromR"/>
          <dgm:param type="vertAlign" val="t"/>
          <dgm:param type="nodeVertAlign" val="t"/>
          <dgm:param type="horzAlign" val="ctr"/>
          <dgm:param type="fallback" val="1D"/>
        </dgm:alg>
      </dgm:else>
    </dgm:choose>
    <dgm:shape xmlns:r="http://schemas.openxmlformats.org/officeDocument/2006/relationships" r:blip="">
      <dgm:adjLst/>
    </dgm:shape>
    <dgm:presOf/>
    <dgm:constrLst>
      <dgm:constr type="primFontSz" for="des" forName="Parent" op="equ" val="65"/>
      <dgm:constr type="primFontSz" for="des" forName="Child" op="equ" val="65"/>
      <dgm:constr type="primFontSz" for="des" forName="Child" refType="primFontSz" refFor="des" refForName="Parent" op="lte"/>
      <dgm:constr type="w" for="des" forName="rootComposite" refType="h" refFor="des" refForName="rootComposite" fact="3.0396"/>
      <dgm:constr type="h" for="des" forName="rootComposite" refType="h"/>
      <dgm:constr type="w" for="des" forName="childComposite" refType="w" refFor="des" refForName="rootComposite"/>
      <dgm:constr type="h" for="des" forName="childComposite" refType="h" refFor="des" refForName="rootComposite" fact="0.5205"/>
      <dgm:constr type="sibSp" refType="w" refFor="des" refForName="rootComposite" fact="0.05"/>
      <dgm:constr type="sp" for="des" forName="root" refType="h" refFor="des" refForName="childComposite" fact="0.2855"/>
    </dgm:constrLst>
    <dgm:ruleLst/>
    <dgm:forEach name="Name3" axis="ch">
      <dgm:forEach name="Name4" axis="self" ptType="node" cnt="1">
        <dgm:layoutNode name="root">
          <dgm:varLst>
            <dgm:chMax/>
            <dgm:chPref/>
          </dgm:varLst>
          <dgm:alg type="hierRoot">
            <dgm:param type="hierAlign" val="tL"/>
          </dgm:alg>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hoose name="Name5">
              <dgm:if name="Name6" func="var" arg="dir" op="equ" val="norm">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l" for="ch" forName="ParentSmallAccent" refType="w" fact="0"/>
                  <dgm:constr type="b" for="ch" forName="ParentSmallAccent" refType="h"/>
                  <dgm:constr type="w" for="ch" forName="ParentSmallAccent" refType="h" fact="0.2233"/>
                  <dgm:constr type="h" for="ch" forName="ParentSmallAccent" refType="h" fact="0.2233"/>
                </dgm:constrLst>
              </dgm:if>
              <dgm:else name="Name7">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r" for="ch" forName="ParentSmallAccent" refType="w"/>
                  <dgm:constr type="b" for="ch" forName="ParentSmallAccent" refType="h"/>
                  <dgm:constr type="w" for="ch" forName="ParentSmallAccent" refType="h" fact="0.2233"/>
                  <dgm:constr type="h" for="ch" forName="ParentSmallAccent" refType="h" fact="0.2233"/>
                </dgm:constrLst>
              </dgm:else>
            </dgm:choose>
            <dgm:ruleLst/>
            <dgm:layoutNode name="ParentAccent" styleLbl="alignNode1">
              <dgm:alg type="sp"/>
              <dgm:shape xmlns:r="http://schemas.openxmlformats.org/officeDocument/2006/relationships" type="rect" r:blip="">
                <dgm:adjLst/>
              </dgm:shape>
              <dgm:presOf/>
            </dgm:layoutNode>
            <dgm:layoutNode name="ParentSmallAccent" styleLbl="fgAcc1">
              <dgm:alg type="sp"/>
              <dgm:shape xmlns:r="http://schemas.openxmlformats.org/officeDocument/2006/relationships" type="rect" r:blip="">
                <dgm:adjLst/>
              </dgm:shape>
              <dgm:presOf/>
            </dgm:layoutNode>
            <dgm:layoutNode name="Parent" styleLbl="revTx">
              <dgm:varLst>
                <dgm:chMax/>
                <dgm:chPref val="4"/>
                <dgm:bulletEnabled val="1"/>
              </dgm:varLst>
              <dgm:choose name="Name8">
                <dgm:if name="Name9" func="var" arg="dir" op="equ" val="norm">
                  <dgm:alg type="tx">
                    <dgm:param type="txAnchorVertCh" val="mid"/>
                    <dgm:param type="parTxLTRAlign" val="l"/>
                  </dgm:alg>
                </dgm:if>
                <dgm:else name="Name10">
                  <dgm:alg type="tx">
                    <dgm:param type="txAnchorVertCh" val="mid"/>
                    <dgm:param type="parTxLTRAlign" val="r"/>
                  </dgm:alg>
                </dgm:else>
              </dgm:choose>
              <dgm:shape xmlns:r="http://schemas.openxmlformats.org/officeDocument/2006/relationships" type="rect" r:blip="">
                <dgm:adjLst/>
              </dgm:shape>
              <dgm:presOf axis="self" ptType="node"/>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11" axis="ch">
              <dgm:forEach name="Name12" axis="self" ptType="node">
                <dgm:layoutNode name="childComposite">
                  <dgm:varLst>
                    <dgm:chMax val="0"/>
                    <dgm:chPref val="0"/>
                  </dgm:varLst>
                  <dgm:alg type="composite"/>
                  <dgm:shape xmlns:r="http://schemas.openxmlformats.org/officeDocument/2006/relationships" r:blip="">
                    <dgm:adjLst/>
                  </dgm:shape>
                  <dgm:presOf/>
                  <dgm:choose name="Name13">
                    <dgm:if name="Name14" func="var" arg="dir" op="equ" val="norm">
                      <dgm:constrLst>
                        <dgm:constr type="w" for="ch" forName="ChildAccent" refType="h" fact="0.429"/>
                        <dgm:constr type="h" for="ch" forName="ChildAccent" refType="h" fact="0.429"/>
                        <dgm:constr type="l" for="ch" forName="ChildAccent" refType="w" fact="0"/>
                        <dgm:constr type="t" for="ch" forName="ChildAccent" refType="h" fact="0.2855"/>
                        <dgm:constr type="w" for="ch" forName="Child" refType="w" fact="0.93"/>
                        <dgm:constr type="h" for="ch" forName="Child" refType="h"/>
                        <dgm:constr type="l" for="ch" forName="Child" refType="w" fact="0.07"/>
                        <dgm:constr type="t" for="ch" forName="Child" refType="h" fact="0"/>
                      </dgm:constrLst>
                    </dgm:if>
                    <dgm:else name="Name15">
                      <dgm:constrLst>
                        <dgm:constr type="w" for="ch" forName="ChildAccent" refType="h" fact="0.429"/>
                        <dgm:constr type="h" for="ch" forName="ChildAccent" refType="h" fact="0.429"/>
                        <dgm:constr type="r" for="ch" forName="ChildAccent" refType="w"/>
                        <dgm:constr type="t" for="ch" forName="ChildAccent" refType="h" fact="0.2855"/>
                        <dgm:constr type="w" for="ch" forName="Child" refType="w" fact="0.93"/>
                        <dgm:constr type="h" for="ch" forName="Child" refType="h"/>
                        <dgm:constr type="r" for="ch" forName="Child" refType="w" fact="0.93"/>
                        <dgm:constr type="t" for="ch" forName="Child" refType="h" fact="0"/>
                      </dgm:constrLst>
                    </dgm:else>
                  </dgm:choose>
                  <dgm:ruleLst/>
                  <dgm:layoutNode name="ChildAccent" styleLbl="solidFgAcc1">
                    <dgm:alg type="sp"/>
                    <dgm:shape xmlns:r="http://schemas.openxmlformats.org/officeDocument/2006/relationships" type="rect" r:blip="">
                      <dgm:adjLst/>
                    </dgm:shape>
                    <dgm:presOf/>
                  </dgm:layoutNode>
                  <dgm:layoutNode name="Child" styleLbl="revTx">
                    <dgm:varLst>
                      <dgm:chMax val="0"/>
                      <dgm:chPref val="0"/>
                      <dgm:bulletEnabled val="1"/>
                    </dgm:varLst>
                    <dgm:choose name="Name16">
                      <dgm:if name="Name17" func="var" arg="dir" op="equ" val="norm">
                        <dgm:alg type="tx">
                          <dgm:param type="txAnchorVertCh" val="mid"/>
                          <dgm:param type="parTxLTRAlign" val="l"/>
                        </dgm:alg>
                      </dgm:if>
                      <dgm:else name="Name18">
                        <dgm:alg type="tx">
                          <dgm:param type="txAnchorVertCh" val="mid"/>
                          <dgm:param type="parTxLTRAlign" val="r"/>
                        </dgm:alg>
                      </dgm:else>
                    </dgm:choose>
                    <dgm:shape xmlns:r="http://schemas.openxmlformats.org/officeDocument/2006/relationships" type="rect" r:blip="">
                      <dgm:adjLst/>
                    </dgm:shape>
                    <dgm:presOf axis="desOrSelf" ptType="node node"/>
                    <dgm:ruleLst>
                      <dgm:rule type="primFontSz" val="5" fact="NaN" max="NaN"/>
                    </dgm:ruleLs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49B4B5-7653-4975-98EE-8AC936B4322C}" type="datetimeFigureOut">
              <a:rPr lang="fr-FR" smtClean="0"/>
              <a:t>16/02/2026</a:t>
            </a:fld>
            <a:endParaRPr lang="fr-FR"/>
          </a:p>
        </p:txBody>
      </p:sp>
      <p:sp>
        <p:nvSpPr>
          <p:cNvPr id="4" name="Espace réservé de l'image des diapositives 3"/>
          <p:cNvSpPr>
            <a:spLocks noGrp="1" noRot="1" noChangeAspect="1"/>
          </p:cNvSpPr>
          <p:nvPr>
            <p:ph type="sldImg" idx="2"/>
          </p:nvPr>
        </p:nvSpPr>
        <p:spPr>
          <a:xfrm>
            <a:off x="687388" y="1143000"/>
            <a:ext cx="5483225"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354D27-B8B2-4A5D-97FF-C5334CF59722}" type="slidenum">
              <a:rPr lang="fr-FR" smtClean="0"/>
              <a:t>‹N°›</a:t>
            </a:fld>
            <a:endParaRPr lang="fr-FR"/>
          </a:p>
        </p:txBody>
      </p:sp>
    </p:spTree>
    <p:extLst>
      <p:ext uri="{BB962C8B-B14F-4D97-AF65-F5344CB8AC3E}">
        <p14:creationId xmlns:p14="http://schemas.microsoft.com/office/powerpoint/2010/main" val="2629002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C354D27-B8B2-4A5D-97FF-C5334CF59722}" type="slidenum">
              <a:rPr lang="fr-FR" smtClean="0"/>
              <a:t>3</a:t>
            </a:fld>
            <a:endParaRPr lang="fr-FR"/>
          </a:p>
        </p:txBody>
      </p:sp>
    </p:spTree>
    <p:extLst>
      <p:ext uri="{BB962C8B-B14F-4D97-AF65-F5344CB8AC3E}">
        <p14:creationId xmlns:p14="http://schemas.microsoft.com/office/powerpoint/2010/main" val="19676606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7E6E01A4-D614-463F-A012-14853491B08D}" type="slidenum">
              <a:rPr lang="fr-FR" smtClean="0"/>
              <a:t>5</a:t>
            </a:fld>
            <a:endParaRPr lang="fr-FR"/>
          </a:p>
        </p:txBody>
      </p:sp>
    </p:spTree>
    <p:extLst>
      <p:ext uri="{BB962C8B-B14F-4D97-AF65-F5344CB8AC3E}">
        <p14:creationId xmlns:p14="http://schemas.microsoft.com/office/powerpoint/2010/main" val="278375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C354D27-B8B2-4A5D-97FF-C5334CF59722}" type="slidenum">
              <a:rPr lang="fr-FR" smtClean="0"/>
              <a:t>16</a:t>
            </a:fld>
            <a:endParaRPr lang="fr-FR"/>
          </a:p>
        </p:txBody>
      </p:sp>
    </p:spTree>
    <p:extLst>
      <p:ext uri="{BB962C8B-B14F-4D97-AF65-F5344CB8AC3E}">
        <p14:creationId xmlns:p14="http://schemas.microsoft.com/office/powerpoint/2010/main" val="30130180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C354D27-B8B2-4A5D-97FF-C5334CF59722}" type="slidenum">
              <a:rPr lang="fr-FR" smtClean="0"/>
              <a:t>19</a:t>
            </a:fld>
            <a:endParaRPr lang="fr-FR"/>
          </a:p>
        </p:txBody>
      </p:sp>
    </p:spTree>
    <p:extLst>
      <p:ext uri="{BB962C8B-B14F-4D97-AF65-F5344CB8AC3E}">
        <p14:creationId xmlns:p14="http://schemas.microsoft.com/office/powerpoint/2010/main" val="38899307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_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406575" y="1341563"/>
            <a:ext cx="6624736" cy="2259722"/>
          </a:xfrm>
        </p:spPr>
        <p:txBody>
          <a:bodyPr>
            <a:normAutofit/>
          </a:bodyPr>
          <a:lstStyle>
            <a:lvl1pPr>
              <a:defRPr sz="3600" baseline="0">
                <a:solidFill>
                  <a:srgbClr val="005CA9"/>
                </a:solidFill>
                <a:latin typeface="+mj-lt"/>
                <a:cs typeface="Arial" panose="020B0604020202020204" pitchFamily="34" charset="0"/>
              </a:defRPr>
            </a:lvl1pPr>
          </a:lstStyle>
          <a:p>
            <a:r>
              <a:rPr lang="fr-FR" dirty="0"/>
              <a:t>Modifiez le style du titre</a:t>
            </a:r>
          </a:p>
        </p:txBody>
      </p:sp>
      <p:sp>
        <p:nvSpPr>
          <p:cNvPr id="8" name="Espace réservé de la date 3"/>
          <p:cNvSpPr>
            <a:spLocks noGrp="1"/>
          </p:cNvSpPr>
          <p:nvPr>
            <p:ph type="dt" sz="half" idx="10"/>
          </p:nvPr>
        </p:nvSpPr>
        <p:spPr>
          <a:xfrm>
            <a:off x="1558702" y="3789834"/>
            <a:ext cx="2844430" cy="365210"/>
          </a:xfrm>
        </p:spPr>
        <p:txBody>
          <a:bodyPr/>
          <a:lstStyle>
            <a:lvl1pPr>
              <a:defRPr sz="2000" b="1">
                <a:solidFill>
                  <a:srgbClr val="005CA9"/>
                </a:solidFill>
                <a:latin typeface="+mj-lt"/>
                <a:cs typeface="Arial" panose="020B0604020202020204" pitchFamily="34" charset="0"/>
              </a:defRPr>
            </a:lvl1pPr>
          </a:lstStyle>
          <a:p>
            <a:fld id="{105ECCFB-9F6F-436B-8CD7-4889916D7FA5}" type="datetimeFigureOut">
              <a:rPr lang="fr-FR" smtClean="0"/>
              <a:pPr/>
              <a:t>16/02/2026</a:t>
            </a:fld>
            <a:endParaRPr lang="fr-FR" dirty="0"/>
          </a:p>
        </p:txBody>
      </p:sp>
    </p:spTree>
    <p:extLst>
      <p:ext uri="{BB962C8B-B14F-4D97-AF65-F5344CB8AC3E}">
        <p14:creationId xmlns:p14="http://schemas.microsoft.com/office/powerpoint/2010/main" val="2399784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_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406575" y="1341563"/>
            <a:ext cx="6624736" cy="2259722"/>
          </a:xfrm>
        </p:spPr>
        <p:txBody>
          <a:bodyPr>
            <a:normAutofit/>
          </a:bodyPr>
          <a:lstStyle>
            <a:lvl1pPr>
              <a:defRPr sz="3600" baseline="0">
                <a:solidFill>
                  <a:srgbClr val="005CA9"/>
                </a:solidFill>
                <a:latin typeface="+mj-lt"/>
                <a:cs typeface="Arial" panose="020B0604020202020204" pitchFamily="34" charset="0"/>
              </a:defRPr>
            </a:lvl1pPr>
          </a:lstStyle>
          <a:p>
            <a:r>
              <a:rPr lang="fr-FR" dirty="0"/>
              <a:t>Modifiez le style du titre</a:t>
            </a:r>
          </a:p>
        </p:txBody>
      </p:sp>
      <p:sp>
        <p:nvSpPr>
          <p:cNvPr id="8" name="Espace réservé de la date 3"/>
          <p:cNvSpPr>
            <a:spLocks noGrp="1"/>
          </p:cNvSpPr>
          <p:nvPr>
            <p:ph type="dt" sz="half" idx="10"/>
          </p:nvPr>
        </p:nvSpPr>
        <p:spPr>
          <a:xfrm>
            <a:off x="1558702" y="3789834"/>
            <a:ext cx="2844430" cy="365210"/>
          </a:xfrm>
        </p:spPr>
        <p:txBody>
          <a:bodyPr/>
          <a:lstStyle>
            <a:lvl1pPr>
              <a:defRPr sz="2000" b="1">
                <a:solidFill>
                  <a:srgbClr val="005CA9"/>
                </a:solidFill>
                <a:latin typeface="+mj-lt"/>
                <a:cs typeface="Arial" panose="020B0604020202020204" pitchFamily="34" charset="0"/>
              </a:defRPr>
            </a:lvl1pPr>
          </a:lstStyle>
          <a:p>
            <a:fld id="{105ECCFB-9F6F-436B-8CD7-4889916D7FA5}" type="datetimeFigureOut">
              <a:rPr lang="fr-FR" smtClean="0"/>
              <a:pPr/>
              <a:t>16/02/2026</a:t>
            </a:fld>
            <a:endParaRPr lang="fr-FR" dirty="0"/>
          </a:p>
        </p:txBody>
      </p:sp>
    </p:spTree>
    <p:extLst>
      <p:ext uri="{BB962C8B-B14F-4D97-AF65-F5344CB8AC3E}">
        <p14:creationId xmlns:p14="http://schemas.microsoft.com/office/powerpoint/2010/main" val="857927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e de titre_3">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406575" y="1341563"/>
            <a:ext cx="6624736" cy="2259722"/>
          </a:xfrm>
        </p:spPr>
        <p:txBody>
          <a:bodyPr>
            <a:normAutofit/>
          </a:bodyPr>
          <a:lstStyle>
            <a:lvl1pPr>
              <a:defRPr sz="3600" baseline="0">
                <a:solidFill>
                  <a:srgbClr val="005CA9"/>
                </a:solidFill>
                <a:latin typeface="+mj-lt"/>
                <a:cs typeface="Arial" panose="020B0604020202020204" pitchFamily="34" charset="0"/>
              </a:defRPr>
            </a:lvl1pPr>
          </a:lstStyle>
          <a:p>
            <a:r>
              <a:rPr lang="fr-FR" dirty="0"/>
              <a:t>Modifiez le style du titre</a:t>
            </a:r>
          </a:p>
        </p:txBody>
      </p:sp>
      <p:sp>
        <p:nvSpPr>
          <p:cNvPr id="8" name="Espace réservé de la date 3"/>
          <p:cNvSpPr>
            <a:spLocks noGrp="1"/>
          </p:cNvSpPr>
          <p:nvPr>
            <p:ph type="dt" sz="half" idx="10"/>
          </p:nvPr>
        </p:nvSpPr>
        <p:spPr>
          <a:xfrm>
            <a:off x="1558702" y="3789834"/>
            <a:ext cx="2844430" cy="365210"/>
          </a:xfrm>
        </p:spPr>
        <p:txBody>
          <a:bodyPr/>
          <a:lstStyle>
            <a:lvl1pPr>
              <a:defRPr sz="2000" b="1">
                <a:solidFill>
                  <a:srgbClr val="005CA9"/>
                </a:solidFill>
                <a:latin typeface="+mj-lt"/>
                <a:cs typeface="Arial" panose="020B0604020202020204" pitchFamily="34" charset="0"/>
              </a:defRPr>
            </a:lvl1pPr>
          </a:lstStyle>
          <a:p>
            <a:fld id="{105ECCFB-9F6F-436B-8CD7-4889916D7FA5}" type="datetimeFigureOut">
              <a:rPr lang="fr-FR" smtClean="0"/>
              <a:pPr/>
              <a:t>16/02/2026</a:t>
            </a:fld>
            <a:endParaRPr lang="fr-FR" dirty="0"/>
          </a:p>
        </p:txBody>
      </p:sp>
    </p:spTree>
    <p:extLst>
      <p:ext uri="{BB962C8B-B14F-4D97-AF65-F5344CB8AC3E}">
        <p14:creationId xmlns:p14="http://schemas.microsoft.com/office/powerpoint/2010/main" val="780065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e de titre_4">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406575" y="1341563"/>
            <a:ext cx="6624736" cy="2259722"/>
          </a:xfrm>
        </p:spPr>
        <p:txBody>
          <a:bodyPr>
            <a:normAutofit/>
          </a:bodyPr>
          <a:lstStyle>
            <a:lvl1pPr>
              <a:defRPr sz="3600" baseline="0">
                <a:solidFill>
                  <a:srgbClr val="005CA9"/>
                </a:solidFill>
                <a:latin typeface="+mj-lt"/>
                <a:cs typeface="Arial" panose="020B0604020202020204" pitchFamily="34" charset="0"/>
              </a:defRPr>
            </a:lvl1pPr>
          </a:lstStyle>
          <a:p>
            <a:r>
              <a:rPr lang="fr-FR" dirty="0"/>
              <a:t>Modifiez le style du titre</a:t>
            </a:r>
          </a:p>
        </p:txBody>
      </p:sp>
      <p:sp>
        <p:nvSpPr>
          <p:cNvPr id="8" name="Espace réservé de la date 3"/>
          <p:cNvSpPr>
            <a:spLocks noGrp="1"/>
          </p:cNvSpPr>
          <p:nvPr>
            <p:ph type="dt" sz="half" idx="10"/>
          </p:nvPr>
        </p:nvSpPr>
        <p:spPr>
          <a:xfrm>
            <a:off x="1558702" y="3789834"/>
            <a:ext cx="2844430" cy="365210"/>
          </a:xfrm>
        </p:spPr>
        <p:txBody>
          <a:bodyPr/>
          <a:lstStyle>
            <a:lvl1pPr>
              <a:defRPr sz="2000" b="1">
                <a:solidFill>
                  <a:srgbClr val="005CA9"/>
                </a:solidFill>
                <a:latin typeface="+mj-lt"/>
                <a:cs typeface="Arial" panose="020B0604020202020204" pitchFamily="34" charset="0"/>
              </a:defRPr>
            </a:lvl1pPr>
          </a:lstStyle>
          <a:p>
            <a:fld id="{105ECCFB-9F6F-436B-8CD7-4889916D7FA5}" type="datetimeFigureOut">
              <a:rPr lang="fr-FR" smtClean="0"/>
              <a:pPr/>
              <a:t>16/02/2026</a:t>
            </a:fld>
            <a:endParaRPr lang="fr-FR" dirty="0"/>
          </a:p>
        </p:txBody>
      </p:sp>
    </p:spTree>
    <p:extLst>
      <p:ext uri="{BB962C8B-B14F-4D97-AF65-F5344CB8AC3E}">
        <p14:creationId xmlns:p14="http://schemas.microsoft.com/office/powerpoint/2010/main" val="4063726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seul_bleu">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78582" y="405458"/>
            <a:ext cx="10971372" cy="648073"/>
          </a:xfrm>
        </p:spPr>
        <p:txBody>
          <a:bodyPr>
            <a:normAutofit/>
          </a:bodyPr>
          <a:lstStyle>
            <a:lvl1pPr algn="l">
              <a:defRPr sz="3600">
                <a:solidFill>
                  <a:srgbClr val="005CA9"/>
                </a:solidFill>
              </a:defRPr>
            </a:lvl1pPr>
          </a:lstStyle>
          <a:p>
            <a:r>
              <a:rPr lang="fr-FR" dirty="0"/>
              <a:t>Modifiez le style du titre</a:t>
            </a:r>
          </a:p>
        </p:txBody>
      </p:sp>
      <p:sp>
        <p:nvSpPr>
          <p:cNvPr id="6" name="Espace réservé du contenu 2">
            <a:extLst>
              <a:ext uri="{FF2B5EF4-FFF2-40B4-BE49-F238E27FC236}">
                <a16:creationId xmlns:a16="http://schemas.microsoft.com/office/drawing/2014/main" id="{6B59D068-C24E-8445-8A62-735CAF86F22A}"/>
              </a:ext>
            </a:extLst>
          </p:cNvPr>
          <p:cNvSpPr>
            <a:spLocks noGrp="1"/>
          </p:cNvSpPr>
          <p:nvPr>
            <p:ph idx="1"/>
          </p:nvPr>
        </p:nvSpPr>
        <p:spPr>
          <a:xfrm>
            <a:off x="515938" y="1548143"/>
            <a:ext cx="10837862" cy="4628820"/>
          </a:xfrm>
        </p:spPr>
        <p:txBody>
          <a:bodyPr>
            <a:normAutofit/>
          </a:bodyPr>
          <a:lstStyle>
            <a:lvl1pPr marL="408188" indent="-408188">
              <a:buFont typeface="Arial" panose="020B0604020202020204" pitchFamily="34" charset="0"/>
              <a:buChar char="•"/>
              <a:defRPr sz="2800">
                <a:solidFill>
                  <a:srgbClr val="005CA9"/>
                </a:solidFill>
              </a:defRPr>
            </a:lvl1pPr>
          </a:lstStyle>
          <a:p>
            <a:endParaRPr lang="fr-FR" dirty="0"/>
          </a:p>
        </p:txBody>
      </p:sp>
    </p:spTree>
    <p:extLst>
      <p:ext uri="{BB962C8B-B14F-4D97-AF65-F5344CB8AC3E}">
        <p14:creationId xmlns:p14="http://schemas.microsoft.com/office/powerpoint/2010/main" val="2051864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eux contenus_bleu">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78582" y="405458"/>
            <a:ext cx="10971372" cy="648073"/>
          </a:xfrm>
        </p:spPr>
        <p:txBody>
          <a:bodyPr>
            <a:normAutofit/>
          </a:bodyPr>
          <a:lstStyle>
            <a:lvl1pPr algn="l">
              <a:defRPr sz="3600">
                <a:solidFill>
                  <a:srgbClr val="005CA9"/>
                </a:solidFill>
              </a:defRPr>
            </a:lvl1pPr>
          </a:lstStyle>
          <a:p>
            <a:r>
              <a:rPr lang="fr-FR" dirty="0"/>
              <a:t>Modifiez le style du titre</a:t>
            </a:r>
          </a:p>
        </p:txBody>
      </p:sp>
      <p:sp>
        <p:nvSpPr>
          <p:cNvPr id="6" name="Espace réservé du contenu 2">
            <a:extLst>
              <a:ext uri="{FF2B5EF4-FFF2-40B4-BE49-F238E27FC236}">
                <a16:creationId xmlns:a16="http://schemas.microsoft.com/office/drawing/2014/main" id="{6B59D068-C24E-8445-8A62-735CAF86F22A}"/>
              </a:ext>
            </a:extLst>
          </p:cNvPr>
          <p:cNvSpPr>
            <a:spLocks noGrp="1"/>
          </p:cNvSpPr>
          <p:nvPr>
            <p:ph idx="1"/>
          </p:nvPr>
        </p:nvSpPr>
        <p:spPr>
          <a:xfrm>
            <a:off x="515938" y="1548143"/>
            <a:ext cx="5075212" cy="4628820"/>
          </a:xfrm>
        </p:spPr>
        <p:txBody>
          <a:bodyPr>
            <a:normAutofit/>
          </a:bodyPr>
          <a:lstStyle>
            <a:lvl1pPr marL="408188" indent="-408188">
              <a:buFont typeface="Arial" panose="020B0604020202020204" pitchFamily="34" charset="0"/>
              <a:buChar char="•"/>
              <a:defRPr sz="2800">
                <a:solidFill>
                  <a:srgbClr val="005CA9"/>
                </a:solidFill>
              </a:defRPr>
            </a:lvl1pPr>
          </a:lstStyle>
          <a:p>
            <a:endParaRPr lang="fr-FR" dirty="0"/>
          </a:p>
        </p:txBody>
      </p:sp>
      <p:sp>
        <p:nvSpPr>
          <p:cNvPr id="4" name="Espace réservé du contenu 2">
            <a:extLst>
              <a:ext uri="{FF2B5EF4-FFF2-40B4-BE49-F238E27FC236}">
                <a16:creationId xmlns:a16="http://schemas.microsoft.com/office/drawing/2014/main" id="{6B59D068-C24E-8445-8A62-735CAF86F22A}"/>
              </a:ext>
            </a:extLst>
          </p:cNvPr>
          <p:cNvSpPr>
            <a:spLocks noGrp="1"/>
          </p:cNvSpPr>
          <p:nvPr>
            <p:ph idx="10"/>
          </p:nvPr>
        </p:nvSpPr>
        <p:spPr>
          <a:xfrm>
            <a:off x="6167214" y="1557586"/>
            <a:ext cx="5291236" cy="4628820"/>
          </a:xfrm>
        </p:spPr>
        <p:txBody>
          <a:bodyPr>
            <a:normAutofit/>
          </a:bodyPr>
          <a:lstStyle>
            <a:lvl1pPr marL="408188" indent="-408188">
              <a:buFont typeface="Arial" panose="020B0604020202020204" pitchFamily="34" charset="0"/>
              <a:buChar char="•"/>
              <a:defRPr sz="2800">
                <a:solidFill>
                  <a:srgbClr val="005CA9"/>
                </a:solidFill>
              </a:defRPr>
            </a:lvl1pPr>
          </a:lstStyle>
          <a:p>
            <a:endParaRPr lang="fr-FR" dirty="0"/>
          </a:p>
        </p:txBody>
      </p:sp>
    </p:spTree>
    <p:extLst>
      <p:ext uri="{BB962C8B-B14F-4D97-AF65-F5344CB8AC3E}">
        <p14:creationId xmlns:p14="http://schemas.microsoft.com/office/powerpoint/2010/main" val="2788654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seul_viole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78582" y="405458"/>
            <a:ext cx="10971372" cy="648073"/>
          </a:xfrm>
        </p:spPr>
        <p:txBody>
          <a:bodyPr>
            <a:normAutofit/>
          </a:bodyPr>
          <a:lstStyle>
            <a:lvl1pPr algn="l">
              <a:defRPr sz="3600">
                <a:solidFill>
                  <a:schemeClr val="accent3"/>
                </a:solidFill>
              </a:defRPr>
            </a:lvl1pPr>
          </a:lstStyle>
          <a:p>
            <a:r>
              <a:rPr lang="fr-FR" dirty="0"/>
              <a:t>Modifiez le style du titre</a:t>
            </a:r>
          </a:p>
        </p:txBody>
      </p:sp>
      <p:sp>
        <p:nvSpPr>
          <p:cNvPr id="6" name="Espace réservé du contenu 2">
            <a:extLst>
              <a:ext uri="{FF2B5EF4-FFF2-40B4-BE49-F238E27FC236}">
                <a16:creationId xmlns:a16="http://schemas.microsoft.com/office/drawing/2014/main" id="{6B59D068-C24E-8445-8A62-735CAF86F22A}"/>
              </a:ext>
            </a:extLst>
          </p:cNvPr>
          <p:cNvSpPr>
            <a:spLocks noGrp="1"/>
          </p:cNvSpPr>
          <p:nvPr>
            <p:ph idx="1"/>
          </p:nvPr>
        </p:nvSpPr>
        <p:spPr>
          <a:xfrm>
            <a:off x="515938" y="1548143"/>
            <a:ext cx="10837862" cy="4628820"/>
          </a:xfrm>
        </p:spPr>
        <p:txBody>
          <a:bodyPr>
            <a:normAutofit/>
          </a:bodyPr>
          <a:lstStyle>
            <a:lvl1pPr marL="408188" indent="-408188">
              <a:buFont typeface="Arial" panose="020B0604020202020204" pitchFamily="34" charset="0"/>
              <a:buChar char="•"/>
              <a:defRPr sz="2800">
                <a:solidFill>
                  <a:srgbClr val="005CA9"/>
                </a:solidFill>
              </a:defRPr>
            </a:lvl1pPr>
          </a:lstStyle>
          <a:p>
            <a:endParaRPr lang="fr-FR" dirty="0"/>
          </a:p>
        </p:txBody>
      </p:sp>
    </p:spTree>
    <p:extLst>
      <p:ext uri="{BB962C8B-B14F-4D97-AF65-F5344CB8AC3E}">
        <p14:creationId xmlns:p14="http://schemas.microsoft.com/office/powerpoint/2010/main" val="2356576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eux contenus_viole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Espace réservé du contenu 2">
            <a:extLst>
              <a:ext uri="{FF2B5EF4-FFF2-40B4-BE49-F238E27FC236}">
                <a16:creationId xmlns:a16="http://schemas.microsoft.com/office/drawing/2014/main" id="{6B59D068-C24E-8445-8A62-735CAF86F22A}"/>
              </a:ext>
            </a:extLst>
          </p:cNvPr>
          <p:cNvSpPr>
            <a:spLocks noGrp="1"/>
          </p:cNvSpPr>
          <p:nvPr>
            <p:ph idx="1"/>
          </p:nvPr>
        </p:nvSpPr>
        <p:spPr>
          <a:xfrm>
            <a:off x="515938" y="1548143"/>
            <a:ext cx="5075212" cy="4628820"/>
          </a:xfrm>
        </p:spPr>
        <p:txBody>
          <a:bodyPr>
            <a:normAutofit/>
          </a:bodyPr>
          <a:lstStyle>
            <a:lvl1pPr marL="408188" indent="-408188">
              <a:buFont typeface="Arial" panose="020B0604020202020204" pitchFamily="34" charset="0"/>
              <a:buChar char="•"/>
              <a:defRPr sz="2800">
                <a:solidFill>
                  <a:srgbClr val="005CA9"/>
                </a:solidFill>
              </a:defRPr>
            </a:lvl1pPr>
          </a:lstStyle>
          <a:p>
            <a:endParaRPr lang="fr-FR" dirty="0"/>
          </a:p>
        </p:txBody>
      </p:sp>
      <p:sp>
        <p:nvSpPr>
          <p:cNvPr id="4" name="Espace réservé du contenu 2">
            <a:extLst>
              <a:ext uri="{FF2B5EF4-FFF2-40B4-BE49-F238E27FC236}">
                <a16:creationId xmlns:a16="http://schemas.microsoft.com/office/drawing/2014/main" id="{6B59D068-C24E-8445-8A62-735CAF86F22A}"/>
              </a:ext>
            </a:extLst>
          </p:cNvPr>
          <p:cNvSpPr>
            <a:spLocks noGrp="1"/>
          </p:cNvSpPr>
          <p:nvPr>
            <p:ph idx="10"/>
          </p:nvPr>
        </p:nvSpPr>
        <p:spPr>
          <a:xfrm>
            <a:off x="6167214" y="1557586"/>
            <a:ext cx="5291236" cy="4628820"/>
          </a:xfrm>
        </p:spPr>
        <p:txBody>
          <a:bodyPr>
            <a:normAutofit/>
          </a:bodyPr>
          <a:lstStyle>
            <a:lvl1pPr marL="408188" indent="-408188">
              <a:buFont typeface="Arial" panose="020B0604020202020204" pitchFamily="34" charset="0"/>
              <a:buChar char="•"/>
              <a:defRPr sz="2800">
                <a:solidFill>
                  <a:srgbClr val="005CA9"/>
                </a:solidFill>
              </a:defRPr>
            </a:lvl1pPr>
          </a:lstStyle>
          <a:p>
            <a:endParaRPr lang="fr-FR" dirty="0"/>
          </a:p>
        </p:txBody>
      </p:sp>
      <p:sp>
        <p:nvSpPr>
          <p:cNvPr id="5" name="Titre 1"/>
          <p:cNvSpPr>
            <a:spLocks noGrp="1"/>
          </p:cNvSpPr>
          <p:nvPr>
            <p:ph type="title"/>
          </p:nvPr>
        </p:nvSpPr>
        <p:spPr>
          <a:xfrm>
            <a:off x="478582" y="405458"/>
            <a:ext cx="10971372" cy="648073"/>
          </a:xfrm>
        </p:spPr>
        <p:txBody>
          <a:bodyPr>
            <a:normAutofit/>
          </a:bodyPr>
          <a:lstStyle>
            <a:lvl1pPr algn="l">
              <a:defRPr sz="3600">
                <a:solidFill>
                  <a:schemeClr val="accent3"/>
                </a:solidFill>
              </a:defRPr>
            </a:lvl1pPr>
          </a:lstStyle>
          <a:p>
            <a:r>
              <a:rPr lang="fr-FR" dirty="0"/>
              <a:t>Modifiez le style du titre</a:t>
            </a:r>
          </a:p>
        </p:txBody>
      </p:sp>
    </p:spTree>
    <p:extLst>
      <p:ext uri="{BB962C8B-B14F-4D97-AF65-F5344CB8AC3E}">
        <p14:creationId xmlns:p14="http://schemas.microsoft.com/office/powerpoint/2010/main" val="3668775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apositive de fi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1342678" y="3789834"/>
            <a:ext cx="2232248" cy="1296144"/>
          </a:xfrm>
        </p:spPr>
        <p:txBody>
          <a:bodyPr anchor="t">
            <a:normAutofit/>
          </a:bodyPr>
          <a:lstStyle>
            <a:lvl1pPr algn="l">
              <a:defRPr sz="2400" baseline="0">
                <a:solidFill>
                  <a:srgbClr val="005CA9"/>
                </a:solidFill>
                <a:latin typeface="+mj-lt"/>
                <a:cs typeface="Arial" panose="020B0604020202020204" pitchFamily="34" charset="0"/>
              </a:defRPr>
            </a:lvl1pPr>
          </a:lstStyle>
          <a:p>
            <a:r>
              <a:rPr lang="fr-FR" dirty="0"/>
              <a:t>Modifiez le style du titre</a:t>
            </a:r>
          </a:p>
        </p:txBody>
      </p:sp>
      <p:sp>
        <p:nvSpPr>
          <p:cNvPr id="4" name="Titre 1">
            <a:extLst>
              <a:ext uri="{FF2B5EF4-FFF2-40B4-BE49-F238E27FC236}">
                <a16:creationId xmlns:a16="http://schemas.microsoft.com/office/drawing/2014/main" id="{4133972B-092B-1943-BE4A-81AE0DA37F9A}"/>
              </a:ext>
            </a:extLst>
          </p:cNvPr>
          <p:cNvSpPr txBox="1">
            <a:spLocks/>
          </p:cNvSpPr>
          <p:nvPr userDrawn="1"/>
        </p:nvSpPr>
        <p:spPr>
          <a:xfrm>
            <a:off x="515938" y="1498072"/>
            <a:ext cx="2639483" cy="1930928"/>
          </a:xfrm>
          <a:prstGeom prst="rect">
            <a:avLst/>
          </a:prstGeom>
        </p:spPr>
        <p:txBody>
          <a:bodyPr vert="horz" lIns="108850" tIns="54425" rIns="108850" bIns="54425" rtlCol="0" anchor="ctr">
            <a:normAutofit/>
          </a:bodyPr>
          <a:lstStyle>
            <a:lvl1pPr algn="ctr" defTabSz="1088502" rtl="0" eaLnBrk="1" latinLnBrk="0" hangingPunct="1">
              <a:spcBef>
                <a:spcPct val="0"/>
              </a:spcBef>
              <a:buNone/>
              <a:defRPr sz="5200" kern="1200">
                <a:solidFill>
                  <a:schemeClr val="tx1"/>
                </a:solidFill>
                <a:latin typeface="+mj-lt"/>
                <a:ea typeface="+mj-ea"/>
                <a:cs typeface="+mj-cs"/>
              </a:defRPr>
            </a:lvl1pPr>
          </a:lstStyle>
          <a:p>
            <a:pPr algn="l"/>
            <a:r>
              <a:rPr lang="fr-FR" sz="3600" dirty="0">
                <a:solidFill>
                  <a:srgbClr val="005CA9"/>
                </a:solidFill>
              </a:rPr>
              <a:t>Merci !</a:t>
            </a:r>
          </a:p>
        </p:txBody>
      </p:sp>
    </p:spTree>
    <p:extLst>
      <p:ext uri="{BB962C8B-B14F-4D97-AF65-F5344CB8AC3E}">
        <p14:creationId xmlns:p14="http://schemas.microsoft.com/office/powerpoint/2010/main" val="3136815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09521" y="274701"/>
            <a:ext cx="10971372" cy="1143265"/>
          </a:xfrm>
          <a:prstGeom prst="rect">
            <a:avLst/>
          </a:prstGeom>
        </p:spPr>
        <p:txBody>
          <a:bodyPr vert="horz" lIns="108850" tIns="54425" rIns="108850" bIns="54425" rtlCol="0" anchor="ctr">
            <a:normAutofit/>
          </a:bodyPr>
          <a:lstStyle/>
          <a:p>
            <a:r>
              <a:rPr lang="fr-FR"/>
              <a:t>Modifiez le style du titre</a:t>
            </a:r>
          </a:p>
        </p:txBody>
      </p:sp>
      <p:sp>
        <p:nvSpPr>
          <p:cNvPr id="3" name="Espace réservé du texte 2"/>
          <p:cNvSpPr>
            <a:spLocks noGrp="1"/>
          </p:cNvSpPr>
          <p:nvPr>
            <p:ph type="body" idx="1"/>
          </p:nvPr>
        </p:nvSpPr>
        <p:spPr>
          <a:xfrm>
            <a:off x="609521" y="1600571"/>
            <a:ext cx="10971372" cy="4527011"/>
          </a:xfrm>
          <a:prstGeom prst="rect">
            <a:avLst/>
          </a:prstGeom>
        </p:spPr>
        <p:txBody>
          <a:bodyPr vert="horz" lIns="108850" tIns="54425" rIns="108850" bIns="54425"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609521" y="6357822"/>
            <a:ext cx="2844430" cy="365210"/>
          </a:xfrm>
          <a:prstGeom prst="rect">
            <a:avLst/>
          </a:prstGeom>
        </p:spPr>
        <p:txBody>
          <a:bodyPr vert="horz" lIns="108850" tIns="54425" rIns="108850" bIns="54425" rtlCol="0" anchor="ctr"/>
          <a:lstStyle>
            <a:lvl1pPr algn="l">
              <a:defRPr sz="1400">
                <a:solidFill>
                  <a:schemeClr val="tx1">
                    <a:tint val="75000"/>
                  </a:schemeClr>
                </a:solidFill>
              </a:defRPr>
            </a:lvl1pPr>
          </a:lstStyle>
          <a:p>
            <a:fld id="{105ECCFB-9F6F-436B-8CD7-4889916D7FA5}" type="datetimeFigureOut">
              <a:rPr lang="fr-FR" smtClean="0"/>
              <a:t>16/02/2026</a:t>
            </a:fld>
            <a:endParaRPr lang="fr-FR"/>
          </a:p>
        </p:txBody>
      </p:sp>
      <p:sp>
        <p:nvSpPr>
          <p:cNvPr id="5" name="Espace réservé du pied de page 4"/>
          <p:cNvSpPr>
            <a:spLocks noGrp="1"/>
          </p:cNvSpPr>
          <p:nvPr>
            <p:ph type="ftr" sz="quarter" idx="3"/>
          </p:nvPr>
        </p:nvSpPr>
        <p:spPr>
          <a:xfrm>
            <a:off x="4165058" y="6357822"/>
            <a:ext cx="3860297" cy="365210"/>
          </a:xfrm>
          <a:prstGeom prst="rect">
            <a:avLst/>
          </a:prstGeom>
        </p:spPr>
        <p:txBody>
          <a:bodyPr vert="horz" lIns="108850" tIns="54425" rIns="108850" bIns="54425" rtlCol="0" anchor="ctr"/>
          <a:lstStyle>
            <a:lvl1pPr algn="ctr">
              <a:defRPr sz="14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736463" y="6357822"/>
            <a:ext cx="2844430" cy="365210"/>
          </a:xfrm>
          <a:prstGeom prst="rect">
            <a:avLst/>
          </a:prstGeom>
        </p:spPr>
        <p:txBody>
          <a:bodyPr vert="horz" lIns="108850" tIns="54425" rIns="108850" bIns="54425" rtlCol="0" anchor="ctr"/>
          <a:lstStyle>
            <a:lvl1pPr algn="r">
              <a:defRPr sz="1400">
                <a:solidFill>
                  <a:schemeClr val="tx1">
                    <a:tint val="75000"/>
                  </a:schemeClr>
                </a:solidFill>
              </a:defRPr>
            </a:lvl1pPr>
          </a:lstStyle>
          <a:p>
            <a:fld id="{C862C5BF-43BE-4BF8-9BBB-3426A632EC08}" type="slidenum">
              <a:rPr lang="fr-FR" smtClean="0"/>
              <a:t>‹N°›</a:t>
            </a:fld>
            <a:endParaRPr lang="fr-FR"/>
          </a:p>
        </p:txBody>
      </p:sp>
    </p:spTree>
    <p:extLst>
      <p:ext uri="{BB962C8B-B14F-4D97-AF65-F5344CB8AC3E}">
        <p14:creationId xmlns:p14="http://schemas.microsoft.com/office/powerpoint/2010/main" val="428805942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2" r:id="rId4"/>
    <p:sldLayoutId id="2147483654" r:id="rId5"/>
    <p:sldLayoutId id="2147483665" r:id="rId6"/>
    <p:sldLayoutId id="2147483664" r:id="rId7"/>
    <p:sldLayoutId id="2147483666" r:id="rId8"/>
    <p:sldLayoutId id="2147483663" r:id="rId9"/>
  </p:sldLayoutIdLst>
  <p:txStyles>
    <p:titleStyle>
      <a:lvl1pPr algn="ctr" defTabSz="1088502" rtl="0" eaLnBrk="1" latinLnBrk="0" hangingPunct="1">
        <a:spcBef>
          <a:spcPct val="0"/>
        </a:spcBef>
        <a:buNone/>
        <a:defRPr sz="5200" kern="1200">
          <a:solidFill>
            <a:schemeClr val="tx1"/>
          </a:solidFill>
          <a:latin typeface="+mj-lt"/>
          <a:ea typeface="+mj-ea"/>
          <a:cs typeface="+mj-cs"/>
        </a:defRPr>
      </a:lvl1pPr>
    </p:titleStyle>
    <p:bodyStyle>
      <a:lvl1pPr marL="408188" indent="-408188" algn="l" defTabSz="1088502"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1pPr>
      <a:lvl2pPr marL="884408" indent="-340157" algn="l" defTabSz="1088502" rtl="0" eaLnBrk="1" latinLnBrk="0" hangingPunct="1">
        <a:spcBef>
          <a:spcPct val="20000"/>
        </a:spcBef>
        <a:buFont typeface="Arial" panose="020B0604020202020204" pitchFamily="34" charset="0"/>
        <a:buChar char="–"/>
        <a:defRPr sz="3300" kern="1200">
          <a:solidFill>
            <a:schemeClr val="tx1"/>
          </a:solidFill>
          <a:latin typeface="+mn-lt"/>
          <a:ea typeface="+mn-ea"/>
          <a:cs typeface="+mn-cs"/>
        </a:defRPr>
      </a:lvl2pPr>
      <a:lvl3pPr marL="1360627" indent="-272125" algn="l" defTabSz="1088502"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3pPr>
      <a:lvl4pPr marL="1904878"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4pPr>
      <a:lvl5pPr marL="2449129"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5pPr>
      <a:lvl6pPr marL="2993380"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6pPr>
      <a:lvl7pPr marL="3537631"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7pPr>
      <a:lvl8pPr marL="4081882"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8pPr>
      <a:lvl9pPr marL="4626132"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9pPr>
    </p:bodyStyle>
    <p:otherStyle>
      <a:defPPr>
        <a:defRPr lang="fr-FR"/>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48CEC6-ED82-0072-F2C8-22FA51630147}"/>
              </a:ext>
            </a:extLst>
          </p:cNvPr>
          <p:cNvSpPr>
            <a:spLocks noGrp="1"/>
          </p:cNvSpPr>
          <p:nvPr>
            <p:ph type="ctrTitle"/>
          </p:nvPr>
        </p:nvSpPr>
        <p:spPr>
          <a:xfrm>
            <a:off x="334566" y="2205658"/>
            <a:ext cx="7056783" cy="2259722"/>
          </a:xfrm>
        </p:spPr>
        <p:txBody>
          <a:bodyPr>
            <a:normAutofit fontScale="90000"/>
          </a:bodyPr>
          <a:lstStyle/>
          <a:p>
            <a:r>
              <a:rPr lang="fr-FR" b="1" dirty="0"/>
              <a:t>REFORME DU STATUT DES DH </a:t>
            </a:r>
            <a:br>
              <a:rPr lang="fr-FR" b="1" dirty="0"/>
            </a:br>
            <a:r>
              <a:rPr lang="fr-FR" b="1" dirty="0"/>
              <a:t>ET</a:t>
            </a:r>
            <a:br>
              <a:rPr lang="fr-FR" b="1" dirty="0"/>
            </a:br>
            <a:r>
              <a:rPr lang="fr-FR" b="1" dirty="0"/>
              <a:t>MODALITES DE PASSAGE </a:t>
            </a:r>
            <a:br>
              <a:rPr lang="fr-FR" b="1" dirty="0"/>
            </a:br>
            <a:r>
              <a:rPr lang="fr-FR" b="1" dirty="0"/>
              <a:t>AU RIFSEEP</a:t>
            </a:r>
            <a:endParaRPr lang="fr-FR" dirty="0"/>
          </a:p>
        </p:txBody>
      </p:sp>
    </p:spTree>
    <p:extLst>
      <p:ext uri="{BB962C8B-B14F-4D97-AF65-F5344CB8AC3E}">
        <p14:creationId xmlns:p14="http://schemas.microsoft.com/office/powerpoint/2010/main" val="1048198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9594E1-C026-741B-3F58-2093BE93FD19}"/>
              </a:ext>
            </a:extLst>
          </p:cNvPr>
          <p:cNvSpPr>
            <a:spLocks noGrp="1"/>
          </p:cNvSpPr>
          <p:nvPr>
            <p:ph type="title"/>
          </p:nvPr>
        </p:nvSpPr>
        <p:spPr>
          <a:xfrm>
            <a:off x="766629" y="261442"/>
            <a:ext cx="10971372" cy="648073"/>
          </a:xfrm>
        </p:spPr>
        <p:txBody>
          <a:bodyPr>
            <a:normAutofit/>
          </a:bodyPr>
          <a:lstStyle/>
          <a:p>
            <a:r>
              <a:rPr lang="fr-FR" sz="2800" dirty="0"/>
              <a:t>Une progression indiciaire plus favorable et continue… </a:t>
            </a:r>
          </a:p>
        </p:txBody>
      </p:sp>
      <p:pic>
        <p:nvPicPr>
          <p:cNvPr id="6" name="Image 5">
            <a:extLst>
              <a:ext uri="{FF2B5EF4-FFF2-40B4-BE49-F238E27FC236}">
                <a16:creationId xmlns:a16="http://schemas.microsoft.com/office/drawing/2014/main" id="{DE562A0D-1581-45BA-1B52-C40CAC720168}"/>
              </a:ext>
            </a:extLst>
          </p:cNvPr>
          <p:cNvPicPr>
            <a:picLocks noChangeAspect="1"/>
          </p:cNvPicPr>
          <p:nvPr/>
        </p:nvPicPr>
        <p:blipFill>
          <a:blip r:embed="rId2"/>
          <a:stretch>
            <a:fillRect/>
          </a:stretch>
        </p:blipFill>
        <p:spPr>
          <a:xfrm>
            <a:off x="766629" y="1269554"/>
            <a:ext cx="10657153" cy="4777784"/>
          </a:xfrm>
          <a:prstGeom prst="rect">
            <a:avLst/>
          </a:prstGeom>
        </p:spPr>
      </p:pic>
    </p:spTree>
    <p:extLst>
      <p:ext uri="{BB962C8B-B14F-4D97-AF65-F5344CB8AC3E}">
        <p14:creationId xmlns:p14="http://schemas.microsoft.com/office/powerpoint/2010/main" val="7980355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26400D-B10B-CEC8-345B-B77384543C01}"/>
              </a:ext>
            </a:extLst>
          </p:cNvPr>
          <p:cNvSpPr>
            <a:spLocks noGrp="1"/>
          </p:cNvSpPr>
          <p:nvPr>
            <p:ph type="title"/>
          </p:nvPr>
        </p:nvSpPr>
        <p:spPr>
          <a:xfrm>
            <a:off x="910630" y="261442"/>
            <a:ext cx="10971372" cy="648073"/>
          </a:xfrm>
        </p:spPr>
        <p:txBody>
          <a:bodyPr>
            <a:noAutofit/>
          </a:bodyPr>
          <a:lstStyle/>
          <a:p>
            <a:r>
              <a:rPr lang="fr-FR" sz="2400" dirty="0"/>
              <a:t>…même en comparant l’ancienne carrière à 3 grades (classe exc.) à la nouvelle carrière sur 2 grades</a:t>
            </a:r>
          </a:p>
        </p:txBody>
      </p:sp>
      <p:pic>
        <p:nvPicPr>
          <p:cNvPr id="4" name="Image 3">
            <a:extLst>
              <a:ext uri="{FF2B5EF4-FFF2-40B4-BE49-F238E27FC236}">
                <a16:creationId xmlns:a16="http://schemas.microsoft.com/office/drawing/2014/main" id="{6070CE98-4341-C106-C8AB-EFF7E8C31FED}"/>
              </a:ext>
            </a:extLst>
          </p:cNvPr>
          <p:cNvPicPr>
            <a:picLocks noChangeAspect="1"/>
          </p:cNvPicPr>
          <p:nvPr/>
        </p:nvPicPr>
        <p:blipFill>
          <a:blip r:embed="rId2"/>
          <a:stretch>
            <a:fillRect/>
          </a:stretch>
        </p:blipFill>
        <p:spPr>
          <a:xfrm>
            <a:off x="838622" y="1269554"/>
            <a:ext cx="10513168" cy="4866327"/>
          </a:xfrm>
          <a:prstGeom prst="rect">
            <a:avLst/>
          </a:prstGeom>
        </p:spPr>
      </p:pic>
    </p:spTree>
    <p:extLst>
      <p:ext uri="{BB962C8B-B14F-4D97-AF65-F5344CB8AC3E}">
        <p14:creationId xmlns:p14="http://schemas.microsoft.com/office/powerpoint/2010/main" val="17408473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EFEC3F-68DE-62FE-625A-3D66366D60F6}"/>
            </a:ext>
          </a:extLst>
        </p:cNvPr>
        <p:cNvGrpSpPr/>
        <p:nvPr/>
      </p:nvGrpSpPr>
      <p:grpSpPr>
        <a:xfrm>
          <a:off x="0" y="0"/>
          <a:ext cx="0" cy="0"/>
          <a:chOff x="0" y="0"/>
          <a:chExt cx="0" cy="0"/>
        </a:xfrm>
      </p:grpSpPr>
      <p:sp>
        <p:nvSpPr>
          <p:cNvPr id="3" name="Titre 2">
            <a:extLst>
              <a:ext uri="{FF2B5EF4-FFF2-40B4-BE49-F238E27FC236}">
                <a16:creationId xmlns:a16="http://schemas.microsoft.com/office/drawing/2014/main" id="{58F88948-B5C6-A2E8-0DC0-BA3FB0A97FE7}"/>
              </a:ext>
            </a:extLst>
          </p:cNvPr>
          <p:cNvSpPr>
            <a:spLocks noGrp="1"/>
          </p:cNvSpPr>
          <p:nvPr>
            <p:ph type="title"/>
          </p:nvPr>
        </p:nvSpPr>
        <p:spPr>
          <a:xfrm>
            <a:off x="1558702" y="2789349"/>
            <a:ext cx="9073008" cy="648073"/>
          </a:xfrm>
        </p:spPr>
        <p:txBody>
          <a:bodyPr>
            <a:noAutofit/>
          </a:bodyPr>
          <a:lstStyle/>
          <a:p>
            <a:pPr algn="ctr"/>
            <a:r>
              <a:rPr lang="fr-FR" sz="4400" dirty="0"/>
              <a:t>II. Revalorisation indemnitaire :</a:t>
            </a:r>
            <a:br>
              <a:rPr lang="fr-FR" sz="4400" dirty="0"/>
            </a:br>
            <a:r>
              <a:rPr lang="fr-FR" sz="4400" dirty="0"/>
              <a:t>La bascule RIFSEEP</a:t>
            </a:r>
          </a:p>
        </p:txBody>
      </p:sp>
      <p:sp>
        <p:nvSpPr>
          <p:cNvPr id="5" name="ZoneTexte 4">
            <a:extLst>
              <a:ext uri="{FF2B5EF4-FFF2-40B4-BE49-F238E27FC236}">
                <a16:creationId xmlns:a16="http://schemas.microsoft.com/office/drawing/2014/main" id="{3C9259A7-C518-AB27-E135-489053A4D19D}"/>
              </a:ext>
            </a:extLst>
          </p:cNvPr>
          <p:cNvSpPr txBox="1"/>
          <p:nvPr/>
        </p:nvSpPr>
        <p:spPr>
          <a:xfrm>
            <a:off x="11711830" y="6310114"/>
            <a:ext cx="333746" cy="415498"/>
          </a:xfrm>
          <a:prstGeom prst="rect">
            <a:avLst/>
          </a:prstGeom>
          <a:noFill/>
        </p:spPr>
        <p:txBody>
          <a:bodyPr wrap="none" rtlCol="0">
            <a:spAutoFit/>
          </a:bodyPr>
          <a:lstStyle/>
          <a:p>
            <a:fld id="{7298823D-FC15-4384-BBF2-F9398D992EC0}" type="slidenum">
              <a:rPr lang="fr-FR" sz="2000" smtClean="0">
                <a:solidFill>
                  <a:schemeClr val="accent1"/>
                </a:solidFill>
              </a:rPr>
              <a:t>12</a:t>
            </a:fld>
            <a:endParaRPr lang="fr-FR" sz="2000" dirty="0">
              <a:solidFill>
                <a:schemeClr val="accent1"/>
              </a:solidFill>
            </a:endParaRPr>
          </a:p>
        </p:txBody>
      </p:sp>
    </p:spTree>
    <p:extLst>
      <p:ext uri="{BB962C8B-B14F-4D97-AF65-F5344CB8AC3E}">
        <p14:creationId xmlns:p14="http://schemas.microsoft.com/office/powerpoint/2010/main" val="37186132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36A73D-2A34-51AB-F1BE-7005EE0C123A}"/>
              </a:ext>
            </a:extLst>
          </p:cNvPr>
          <p:cNvSpPr>
            <a:spLocks noGrp="1"/>
          </p:cNvSpPr>
          <p:nvPr>
            <p:ph type="ctrTitle"/>
          </p:nvPr>
        </p:nvSpPr>
        <p:spPr>
          <a:xfrm>
            <a:off x="-169490" y="2061642"/>
            <a:ext cx="7416823" cy="2259722"/>
          </a:xfrm>
        </p:spPr>
        <p:txBody>
          <a:bodyPr>
            <a:normAutofit/>
          </a:bodyPr>
          <a:lstStyle/>
          <a:p>
            <a:r>
              <a:rPr lang="fr-FR" sz="2800" dirty="0"/>
              <a:t>A) LA STRUCTURE DU RIFSEEP</a:t>
            </a:r>
          </a:p>
        </p:txBody>
      </p:sp>
    </p:spTree>
    <p:extLst>
      <p:ext uri="{BB962C8B-B14F-4D97-AF65-F5344CB8AC3E}">
        <p14:creationId xmlns:p14="http://schemas.microsoft.com/office/powerpoint/2010/main" val="16275567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noAutofit/>
          </a:bodyPr>
          <a:lstStyle/>
          <a:p>
            <a:r>
              <a:rPr lang="fr-FR" sz="2800" b="1" dirty="0">
                <a:solidFill>
                  <a:schemeClr val="accent1"/>
                </a:solidFill>
              </a:rPr>
              <a:t>Nouveau régime indemnitaire des directeurs d’hôpital (DH) </a:t>
            </a:r>
            <a:br>
              <a:rPr lang="fr-FR" sz="2800" b="1" dirty="0">
                <a:solidFill>
                  <a:schemeClr val="accent1"/>
                </a:solidFill>
              </a:rPr>
            </a:br>
            <a:endParaRPr lang="fr-FR" sz="2800" dirty="0"/>
          </a:p>
        </p:txBody>
      </p:sp>
      <p:sp>
        <p:nvSpPr>
          <p:cNvPr id="4" name="Espace réservé du contenu 3"/>
          <p:cNvSpPr>
            <a:spLocks noGrp="1"/>
          </p:cNvSpPr>
          <p:nvPr>
            <p:ph idx="1"/>
          </p:nvPr>
        </p:nvSpPr>
        <p:spPr>
          <a:xfrm>
            <a:off x="154546" y="1548143"/>
            <a:ext cx="11881319" cy="5311445"/>
          </a:xfrm>
        </p:spPr>
        <p:txBody>
          <a:bodyPr>
            <a:noAutofit/>
          </a:bodyPr>
          <a:lstStyle/>
          <a:p>
            <a:pPr lvl="1" algn="just">
              <a:buFont typeface="Wingdings" panose="05000000000000000000" pitchFamily="2" charset="2"/>
              <a:buChar char="q"/>
            </a:pPr>
            <a:r>
              <a:rPr lang="fr-FR" sz="2000" dirty="0">
                <a:solidFill>
                  <a:schemeClr val="accent1"/>
                </a:solidFill>
              </a:rPr>
              <a:t>Mis en place à compter du 1er janvier 2026 sur le modèle du RIFSEEP de la fonction publique de l’Etat (FPE) </a:t>
            </a:r>
          </a:p>
          <a:p>
            <a:pPr lvl="2" algn="just"/>
            <a:r>
              <a:rPr lang="fr-FR" sz="1600" dirty="0">
                <a:solidFill>
                  <a:schemeClr val="accent1"/>
                </a:solidFill>
              </a:rPr>
              <a:t>des modalités d’application similaires à celles des administrateurs de l’Etat et des emplois supérieurs de l’Etat. </a:t>
            </a:r>
          </a:p>
          <a:p>
            <a:pPr lvl="2" algn="just"/>
            <a:r>
              <a:rPr lang="fr-FR" sz="1600" dirty="0">
                <a:solidFill>
                  <a:schemeClr val="accent1"/>
                </a:solidFill>
              </a:rPr>
              <a:t>Objectif : favoriser des parcours de carrière inter versants au sein de la haute fonction publique, </a:t>
            </a:r>
          </a:p>
          <a:p>
            <a:pPr lvl="2" algn="just"/>
            <a:r>
              <a:rPr lang="fr-FR" sz="1600" dirty="0">
                <a:solidFill>
                  <a:schemeClr val="accent1"/>
                </a:solidFill>
              </a:rPr>
              <a:t>Promotion de la mobilité et la diversification des parcours et des expériences. </a:t>
            </a:r>
          </a:p>
          <a:p>
            <a:pPr marL="1088502" lvl="2" indent="0" algn="just">
              <a:buNone/>
            </a:pPr>
            <a:endParaRPr lang="fr-FR" sz="1600" dirty="0">
              <a:solidFill>
                <a:schemeClr val="accent1"/>
              </a:solidFill>
            </a:endParaRPr>
          </a:p>
          <a:p>
            <a:pPr lvl="1" algn="just">
              <a:buFont typeface="Wingdings" panose="05000000000000000000" pitchFamily="2" charset="2"/>
              <a:buChar char="q"/>
            </a:pPr>
            <a:r>
              <a:rPr lang="fr-FR" sz="2000" dirty="0">
                <a:solidFill>
                  <a:schemeClr val="accent1"/>
                </a:solidFill>
              </a:rPr>
              <a:t>Ce régime se substitue à celui de la prime de fonctions et de résultats (PFR) </a:t>
            </a:r>
          </a:p>
          <a:p>
            <a:pPr marL="1088502" lvl="2" indent="0" algn="just">
              <a:buNone/>
            </a:pPr>
            <a:endParaRPr lang="fr-FR" sz="1600" dirty="0">
              <a:solidFill>
                <a:schemeClr val="accent1"/>
              </a:solidFill>
            </a:endParaRPr>
          </a:p>
          <a:p>
            <a:pPr lvl="1" algn="just">
              <a:buFont typeface="Wingdings" panose="05000000000000000000" pitchFamily="2" charset="2"/>
              <a:buChar char="q"/>
            </a:pPr>
            <a:r>
              <a:rPr lang="fr-FR" sz="2000" dirty="0">
                <a:solidFill>
                  <a:schemeClr val="accent1"/>
                </a:solidFill>
              </a:rPr>
              <a:t>Il redonne des marges d’évolution que ne permettait plus la PFR </a:t>
            </a:r>
          </a:p>
          <a:p>
            <a:pPr lvl="1" algn="just"/>
            <a:endParaRPr lang="fr-FR" sz="2000" dirty="0">
              <a:solidFill>
                <a:schemeClr val="accent1"/>
              </a:solidFill>
            </a:endParaRPr>
          </a:p>
          <a:p>
            <a:pPr lvl="1" algn="just">
              <a:buFont typeface="Wingdings" panose="05000000000000000000" pitchFamily="2" charset="2"/>
              <a:buChar char="q"/>
            </a:pPr>
            <a:r>
              <a:rPr lang="fr-FR" sz="2000" dirty="0">
                <a:solidFill>
                  <a:schemeClr val="accent1"/>
                </a:solidFill>
              </a:rPr>
              <a:t>Il individualise la rémunération indemnitaire en fonction des emplois et responsabilités exercées</a:t>
            </a:r>
          </a:p>
          <a:p>
            <a:pPr algn="just"/>
            <a:endParaRPr lang="fr-FR" sz="2000" dirty="0">
              <a:solidFill>
                <a:schemeClr val="accent1"/>
              </a:solidFill>
            </a:endParaRPr>
          </a:p>
          <a:p>
            <a:pPr marL="0" indent="0">
              <a:buNone/>
            </a:pPr>
            <a:endParaRPr lang="fr-FR" sz="2000" dirty="0">
              <a:solidFill>
                <a:schemeClr val="accent1"/>
              </a:solidFill>
            </a:endParaRPr>
          </a:p>
        </p:txBody>
      </p:sp>
    </p:spTree>
    <p:extLst>
      <p:ext uri="{BB962C8B-B14F-4D97-AF65-F5344CB8AC3E}">
        <p14:creationId xmlns:p14="http://schemas.microsoft.com/office/powerpoint/2010/main" val="1742715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9F7269-F40F-D9A9-1A19-0F26B2C4FD43}"/>
              </a:ext>
            </a:extLst>
          </p:cNvPr>
          <p:cNvSpPr>
            <a:spLocks noGrp="1"/>
          </p:cNvSpPr>
          <p:nvPr>
            <p:ph type="title"/>
          </p:nvPr>
        </p:nvSpPr>
        <p:spPr>
          <a:xfrm>
            <a:off x="609520" y="297445"/>
            <a:ext cx="10971372" cy="648073"/>
          </a:xfrm>
        </p:spPr>
        <p:txBody>
          <a:bodyPr>
            <a:normAutofit/>
          </a:bodyPr>
          <a:lstStyle/>
          <a:p>
            <a:r>
              <a:rPr lang="fr-FR" sz="2800" dirty="0"/>
              <a:t>PERIMETRE D’ELIGIBILITE</a:t>
            </a:r>
          </a:p>
        </p:txBody>
      </p:sp>
      <p:sp>
        <p:nvSpPr>
          <p:cNvPr id="3" name="Espace réservé du contenu 2">
            <a:extLst>
              <a:ext uri="{FF2B5EF4-FFF2-40B4-BE49-F238E27FC236}">
                <a16:creationId xmlns:a16="http://schemas.microsoft.com/office/drawing/2014/main" id="{D508F525-7FB2-F222-E4B3-B25ABB9DC363}"/>
              </a:ext>
            </a:extLst>
          </p:cNvPr>
          <p:cNvSpPr>
            <a:spLocks noGrp="1"/>
          </p:cNvSpPr>
          <p:nvPr>
            <p:ph idx="1"/>
          </p:nvPr>
        </p:nvSpPr>
        <p:spPr>
          <a:xfrm>
            <a:off x="501824" y="945518"/>
            <a:ext cx="10837862" cy="5292588"/>
          </a:xfrm>
        </p:spPr>
        <p:txBody>
          <a:bodyPr>
            <a:normAutofit fontScale="92500" lnSpcReduction="10000"/>
          </a:bodyPr>
          <a:lstStyle/>
          <a:p>
            <a:pPr marL="0" lvl="0" indent="0" algn="just">
              <a:buNone/>
            </a:pPr>
            <a:r>
              <a:rPr lang="fr-FR" sz="2000" b="1" u="sng" dirty="0">
                <a:solidFill>
                  <a:schemeClr val="accent1"/>
                </a:solidFill>
              </a:rPr>
              <a:t>Les bénéficiaires </a:t>
            </a:r>
          </a:p>
          <a:p>
            <a:pPr marL="0" lvl="0" indent="0" algn="just">
              <a:buNone/>
            </a:pPr>
            <a:endParaRPr lang="fr-FR" sz="2000" b="1" u="sng" dirty="0">
              <a:solidFill>
                <a:schemeClr val="accent1"/>
              </a:solidFill>
            </a:endParaRPr>
          </a:p>
          <a:p>
            <a:pPr algn="just"/>
            <a:r>
              <a:rPr lang="fr-FR" sz="2000" dirty="0">
                <a:solidFill>
                  <a:schemeClr val="accent1"/>
                </a:solidFill>
              </a:rPr>
              <a:t>Le décret n° 2025-1145 du 27 novembre 2025 est applicable aux:</a:t>
            </a:r>
          </a:p>
          <a:p>
            <a:pPr lvl="1" algn="just"/>
            <a:r>
              <a:rPr lang="fr-FR" sz="2000" dirty="0">
                <a:solidFill>
                  <a:schemeClr val="accent1"/>
                </a:solidFill>
              </a:rPr>
              <a:t>DH, lorsqu’ils </a:t>
            </a:r>
            <a:r>
              <a:rPr lang="fr-FR" sz="2000" b="1" dirty="0">
                <a:solidFill>
                  <a:schemeClr val="accent1"/>
                </a:solidFill>
              </a:rPr>
              <a:t>occupent les emplois du corps </a:t>
            </a:r>
            <a:r>
              <a:rPr lang="fr-FR" sz="2000" dirty="0">
                <a:solidFill>
                  <a:schemeClr val="accent1"/>
                </a:solidFill>
              </a:rPr>
              <a:t>;</a:t>
            </a:r>
          </a:p>
          <a:p>
            <a:pPr lvl="1" algn="just"/>
            <a:r>
              <a:rPr lang="fr-FR" sz="2000" dirty="0">
                <a:solidFill>
                  <a:schemeClr val="accent1"/>
                </a:solidFill>
              </a:rPr>
              <a:t>DH, lorsqu’ils sont</a:t>
            </a:r>
            <a:r>
              <a:rPr lang="fr-FR" sz="2000" b="1" dirty="0">
                <a:solidFill>
                  <a:schemeClr val="accent1"/>
                </a:solidFill>
              </a:rPr>
              <a:t> détachés sur les emplois supérieurs </a:t>
            </a:r>
            <a:r>
              <a:rPr lang="fr-FR" sz="2000" dirty="0">
                <a:solidFill>
                  <a:schemeClr val="accent1"/>
                </a:solidFill>
              </a:rPr>
              <a:t>des établissements publics de santé,</a:t>
            </a:r>
          </a:p>
          <a:p>
            <a:pPr lvl="1" algn="just"/>
            <a:r>
              <a:rPr lang="fr-FR" sz="2000" dirty="0">
                <a:solidFill>
                  <a:schemeClr val="accent1"/>
                </a:solidFill>
              </a:rPr>
              <a:t>agents publics </a:t>
            </a:r>
            <a:r>
              <a:rPr lang="fr-FR" sz="2000" b="1" dirty="0">
                <a:solidFill>
                  <a:schemeClr val="accent1"/>
                </a:solidFill>
              </a:rPr>
              <a:t>détachés dans les emplois de DH </a:t>
            </a:r>
            <a:r>
              <a:rPr lang="fr-FR" sz="2000" dirty="0">
                <a:solidFill>
                  <a:schemeClr val="accent1"/>
                </a:solidFill>
              </a:rPr>
              <a:t>ou sur </a:t>
            </a:r>
            <a:r>
              <a:rPr lang="fr-FR" sz="2000" b="1" dirty="0">
                <a:solidFill>
                  <a:schemeClr val="accent1"/>
                </a:solidFill>
              </a:rPr>
              <a:t>les emplois supérieurs des établissements publics de santé.</a:t>
            </a:r>
          </a:p>
          <a:p>
            <a:pPr marL="544251" lvl="1" indent="0" algn="just">
              <a:buNone/>
            </a:pPr>
            <a:endParaRPr lang="fr-FR" sz="2000" dirty="0">
              <a:solidFill>
                <a:schemeClr val="accent1"/>
              </a:solidFill>
            </a:endParaRPr>
          </a:p>
          <a:p>
            <a:pPr algn="just"/>
            <a:r>
              <a:rPr lang="fr-FR" sz="2000" dirty="0">
                <a:solidFill>
                  <a:schemeClr val="accent1"/>
                </a:solidFill>
              </a:rPr>
              <a:t>Cela </a:t>
            </a:r>
            <a:r>
              <a:rPr lang="fr-FR" sz="2000" b="1" dirty="0">
                <a:solidFill>
                  <a:schemeClr val="accent1"/>
                </a:solidFill>
              </a:rPr>
              <a:t>inclut les directeurs généraux (DG) de centres hospitaliers régionaux (CHR), </a:t>
            </a:r>
          </a:p>
          <a:p>
            <a:pPr lvl="1" algn="just"/>
            <a:r>
              <a:rPr lang="fr-FR" sz="2000" dirty="0">
                <a:solidFill>
                  <a:schemeClr val="accent1"/>
                </a:solidFill>
              </a:rPr>
              <a:t>qui ne seront plus recrutés sur la base d’un contrat. </a:t>
            </a:r>
          </a:p>
          <a:p>
            <a:pPr lvl="1" algn="just"/>
            <a:endParaRPr lang="fr-FR" sz="2000" dirty="0">
              <a:solidFill>
                <a:schemeClr val="accent1"/>
              </a:solidFill>
            </a:endParaRPr>
          </a:p>
          <a:p>
            <a:pPr algn="just"/>
            <a:r>
              <a:rPr lang="fr-FR" sz="2000" dirty="0">
                <a:solidFill>
                  <a:schemeClr val="accent1"/>
                </a:solidFill>
              </a:rPr>
              <a:t>Les DH en détachement à l’extérieur du corps bénéficient du </a:t>
            </a:r>
            <a:r>
              <a:rPr lang="fr-FR" sz="2000" b="1" dirty="0">
                <a:solidFill>
                  <a:schemeClr val="accent1"/>
                </a:solidFill>
              </a:rPr>
              <a:t>régime indemnitaire de la structure d’accueil</a:t>
            </a:r>
            <a:r>
              <a:rPr lang="fr-FR" sz="2000" dirty="0">
                <a:solidFill>
                  <a:schemeClr val="accent1"/>
                </a:solidFill>
              </a:rPr>
              <a:t>, qui peut également être le RIFSEEP mais dans ce cas les conditions applicables au corps ou à l’emploi d’accueil s’appliqueront. </a:t>
            </a:r>
          </a:p>
          <a:p>
            <a:pPr algn="just"/>
            <a:endParaRPr lang="fr-FR" sz="2000" dirty="0">
              <a:solidFill>
                <a:schemeClr val="accent1"/>
              </a:solidFill>
            </a:endParaRPr>
          </a:p>
          <a:p>
            <a:pPr algn="just"/>
            <a:r>
              <a:rPr lang="fr-FR" sz="2000" dirty="0">
                <a:solidFill>
                  <a:schemeClr val="accent1"/>
                </a:solidFill>
              </a:rPr>
              <a:t>Les DH </a:t>
            </a:r>
            <a:r>
              <a:rPr lang="fr-FR" sz="2000" b="1" dirty="0">
                <a:solidFill>
                  <a:schemeClr val="accent1"/>
                </a:solidFill>
              </a:rPr>
              <a:t>en disponibilité ne sont pas concernés</a:t>
            </a:r>
            <a:r>
              <a:rPr lang="fr-FR" sz="2000" dirty="0">
                <a:solidFill>
                  <a:schemeClr val="accent1"/>
                </a:solidFill>
              </a:rPr>
              <a:t>. </a:t>
            </a:r>
          </a:p>
          <a:p>
            <a:pPr algn="just"/>
            <a:endParaRPr lang="fr-FR" sz="2000" dirty="0">
              <a:solidFill>
                <a:schemeClr val="accent1"/>
              </a:solidFill>
            </a:endParaRPr>
          </a:p>
        </p:txBody>
      </p:sp>
    </p:spTree>
    <p:extLst>
      <p:ext uri="{BB962C8B-B14F-4D97-AF65-F5344CB8AC3E}">
        <p14:creationId xmlns:p14="http://schemas.microsoft.com/office/powerpoint/2010/main" val="133202299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7ED7B2-0558-F0B0-EB55-D08D2AE68D44}"/>
              </a:ext>
            </a:extLst>
          </p:cNvPr>
          <p:cNvSpPr>
            <a:spLocks noGrp="1"/>
          </p:cNvSpPr>
          <p:nvPr>
            <p:ph type="title"/>
          </p:nvPr>
        </p:nvSpPr>
        <p:spPr>
          <a:xfrm>
            <a:off x="1219041" y="110929"/>
            <a:ext cx="10971372" cy="648073"/>
          </a:xfrm>
        </p:spPr>
        <p:txBody>
          <a:bodyPr>
            <a:normAutofit/>
          </a:bodyPr>
          <a:lstStyle/>
          <a:p>
            <a:r>
              <a:rPr lang="fr-FR" sz="2800" dirty="0"/>
              <a:t>LES DEUX COMPOSANTES DU RIFSEEP</a:t>
            </a:r>
          </a:p>
        </p:txBody>
      </p:sp>
      <p:graphicFrame>
        <p:nvGraphicFramePr>
          <p:cNvPr id="8" name="Diagramme 7">
            <a:extLst>
              <a:ext uri="{FF2B5EF4-FFF2-40B4-BE49-F238E27FC236}">
                <a16:creationId xmlns:a16="http://schemas.microsoft.com/office/drawing/2014/main" id="{96D1E6EF-7D4E-6949-99A4-E89E9C0AED3D}"/>
              </a:ext>
            </a:extLst>
          </p:cNvPr>
          <p:cNvGraphicFramePr/>
          <p:nvPr>
            <p:extLst>
              <p:ext uri="{D42A27DB-BD31-4B8C-83A1-F6EECF244321}">
                <p14:modId xmlns:p14="http://schemas.microsoft.com/office/powerpoint/2010/main" val="3915450094"/>
              </p:ext>
            </p:extLst>
          </p:nvPr>
        </p:nvGraphicFramePr>
        <p:xfrm>
          <a:off x="118542" y="621482"/>
          <a:ext cx="11953328" cy="541796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97094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graphicEl>
                                              <a:dgm id="{DE74D400-DD06-41A4-A82F-3153B79DD693}"/>
                                            </p:graphicEl>
                                          </p:spTgt>
                                        </p:tgtEl>
                                        <p:attrNameLst>
                                          <p:attrName>style.visibility</p:attrName>
                                        </p:attrNameLst>
                                      </p:cBhvr>
                                      <p:to>
                                        <p:strVal val="visible"/>
                                      </p:to>
                                    </p:set>
                                    <p:animEffect transition="in" filter="fade">
                                      <p:cBhvr>
                                        <p:cTn id="7" dur="2000"/>
                                        <p:tgtEl>
                                          <p:spTgt spid="8">
                                            <p:graphicEl>
                                              <a:dgm id="{DE74D400-DD06-41A4-A82F-3153B79DD693}"/>
                                            </p:graphic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graphicEl>
                                              <a:dgm id="{B0C8254B-067A-4CC8-B48F-968A3C5CC674}"/>
                                            </p:graphicEl>
                                          </p:spTgt>
                                        </p:tgtEl>
                                        <p:attrNameLst>
                                          <p:attrName>style.visibility</p:attrName>
                                        </p:attrNameLst>
                                      </p:cBhvr>
                                      <p:to>
                                        <p:strVal val="visible"/>
                                      </p:to>
                                    </p:set>
                                    <p:animEffect transition="in" filter="fade">
                                      <p:cBhvr>
                                        <p:cTn id="10" dur="2000"/>
                                        <p:tgtEl>
                                          <p:spTgt spid="8">
                                            <p:graphicEl>
                                              <a:dgm id="{B0C8254B-067A-4CC8-B48F-968A3C5CC674}"/>
                                            </p:graphic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8">
                                            <p:graphicEl>
                                              <a:dgm id="{3F22E433-0106-460D-8E38-CA49A07FFFAE}"/>
                                            </p:graphicEl>
                                          </p:spTgt>
                                        </p:tgtEl>
                                        <p:attrNameLst>
                                          <p:attrName>style.visibility</p:attrName>
                                        </p:attrNameLst>
                                      </p:cBhvr>
                                      <p:to>
                                        <p:strVal val="visible"/>
                                      </p:to>
                                    </p:set>
                                    <p:animEffect transition="in" filter="fade">
                                      <p:cBhvr>
                                        <p:cTn id="13" dur="2000"/>
                                        <p:tgtEl>
                                          <p:spTgt spid="8">
                                            <p:graphicEl>
                                              <a:dgm id="{3F22E433-0106-460D-8E38-CA49A07FFFAE}"/>
                                            </p:graphic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8">
                                            <p:graphicEl>
                                              <a:dgm id="{15A51A61-5604-49DD-8C42-1FD6DE7EC321}"/>
                                            </p:graphicEl>
                                          </p:spTgt>
                                        </p:tgtEl>
                                        <p:attrNameLst>
                                          <p:attrName>style.visibility</p:attrName>
                                        </p:attrNameLst>
                                      </p:cBhvr>
                                      <p:to>
                                        <p:strVal val="visible"/>
                                      </p:to>
                                    </p:set>
                                    <p:animEffect transition="in" filter="fade">
                                      <p:cBhvr>
                                        <p:cTn id="18" dur="2000"/>
                                        <p:tgtEl>
                                          <p:spTgt spid="8">
                                            <p:graphicEl>
                                              <a:dgm id="{15A51A61-5604-49DD-8C42-1FD6DE7EC321}"/>
                                            </p:graphic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8">
                                            <p:graphicEl>
                                              <a:dgm id="{CD2DCAA2-E35D-4EFF-8F01-0FFEEF195BF3}"/>
                                            </p:graphicEl>
                                          </p:spTgt>
                                        </p:tgtEl>
                                        <p:attrNameLst>
                                          <p:attrName>style.visibility</p:attrName>
                                        </p:attrNameLst>
                                      </p:cBhvr>
                                      <p:to>
                                        <p:strVal val="visible"/>
                                      </p:to>
                                    </p:set>
                                    <p:animEffect transition="in" filter="fade">
                                      <p:cBhvr>
                                        <p:cTn id="21" dur="2000"/>
                                        <p:tgtEl>
                                          <p:spTgt spid="8">
                                            <p:graphicEl>
                                              <a:dgm id="{CD2DCAA2-E35D-4EFF-8F01-0FFEEF195BF3}"/>
                                            </p:graphic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8">
                                            <p:graphicEl>
                                              <a:dgm id="{140F4DD2-3904-457E-894A-BDF09E9510F3}"/>
                                            </p:graphicEl>
                                          </p:spTgt>
                                        </p:tgtEl>
                                        <p:attrNameLst>
                                          <p:attrName>style.visibility</p:attrName>
                                        </p:attrNameLst>
                                      </p:cBhvr>
                                      <p:to>
                                        <p:strVal val="visible"/>
                                      </p:to>
                                    </p:set>
                                    <p:animEffect transition="in" filter="fade">
                                      <p:cBhvr>
                                        <p:cTn id="26" dur="2000"/>
                                        <p:tgtEl>
                                          <p:spTgt spid="8">
                                            <p:graphicEl>
                                              <a:dgm id="{140F4DD2-3904-457E-894A-BDF09E9510F3}"/>
                                            </p:graphic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8">
                                            <p:graphicEl>
                                              <a:dgm id="{AC1D6130-A25E-48A9-B6A1-1B0D4F2008A2}"/>
                                            </p:graphicEl>
                                          </p:spTgt>
                                        </p:tgtEl>
                                        <p:attrNameLst>
                                          <p:attrName>style.visibility</p:attrName>
                                        </p:attrNameLst>
                                      </p:cBhvr>
                                      <p:to>
                                        <p:strVal val="visible"/>
                                      </p:to>
                                    </p:set>
                                    <p:animEffect transition="in" filter="fade">
                                      <p:cBhvr>
                                        <p:cTn id="29" dur="2000"/>
                                        <p:tgtEl>
                                          <p:spTgt spid="8">
                                            <p:graphicEl>
                                              <a:dgm id="{AC1D6130-A25E-48A9-B6A1-1B0D4F2008A2}"/>
                                            </p:graphic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8">
                                            <p:graphicEl>
                                              <a:dgm id="{9FFC9E6C-BAC2-4F81-8ED0-3CBA44570B65}"/>
                                            </p:graphicEl>
                                          </p:spTgt>
                                        </p:tgtEl>
                                        <p:attrNameLst>
                                          <p:attrName>style.visibility</p:attrName>
                                        </p:attrNameLst>
                                      </p:cBhvr>
                                      <p:to>
                                        <p:strVal val="visible"/>
                                      </p:to>
                                    </p:set>
                                    <p:animEffect transition="in" filter="fade">
                                      <p:cBhvr>
                                        <p:cTn id="34" dur="2000"/>
                                        <p:tgtEl>
                                          <p:spTgt spid="8">
                                            <p:graphicEl>
                                              <a:dgm id="{9FFC9E6C-BAC2-4F81-8ED0-3CBA44570B65}"/>
                                            </p:graphicEl>
                                          </p:spTgt>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8">
                                            <p:graphicEl>
                                              <a:dgm id="{FDBFEA23-DE14-4C20-ACCF-5D8A4957175F}"/>
                                            </p:graphicEl>
                                          </p:spTgt>
                                        </p:tgtEl>
                                        <p:attrNameLst>
                                          <p:attrName>style.visibility</p:attrName>
                                        </p:attrNameLst>
                                      </p:cBhvr>
                                      <p:to>
                                        <p:strVal val="visible"/>
                                      </p:to>
                                    </p:set>
                                    <p:animEffect transition="in" filter="fade">
                                      <p:cBhvr>
                                        <p:cTn id="37" dur="2000"/>
                                        <p:tgtEl>
                                          <p:spTgt spid="8">
                                            <p:graphicEl>
                                              <a:dgm id="{FDBFEA23-DE14-4C20-ACCF-5D8A4957175F}"/>
                                            </p:graphic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8">
                                            <p:graphicEl>
                                              <a:dgm id="{149D8706-867C-4C44-ACBD-5944FE30AD49}"/>
                                            </p:graphicEl>
                                          </p:spTgt>
                                        </p:tgtEl>
                                        <p:attrNameLst>
                                          <p:attrName>style.visibility</p:attrName>
                                        </p:attrNameLst>
                                      </p:cBhvr>
                                      <p:to>
                                        <p:strVal val="visible"/>
                                      </p:to>
                                    </p:set>
                                    <p:animEffect transition="in" filter="fade">
                                      <p:cBhvr>
                                        <p:cTn id="42" dur="2000"/>
                                        <p:tgtEl>
                                          <p:spTgt spid="8">
                                            <p:graphicEl>
                                              <a:dgm id="{149D8706-867C-4C44-ACBD-5944FE30AD49}"/>
                                            </p:graphicEl>
                                          </p:spTgt>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8">
                                            <p:graphicEl>
                                              <a:dgm id="{203FB855-9B9A-4F0C-81A9-D210958227D0}"/>
                                            </p:graphicEl>
                                          </p:spTgt>
                                        </p:tgtEl>
                                        <p:attrNameLst>
                                          <p:attrName>style.visibility</p:attrName>
                                        </p:attrNameLst>
                                      </p:cBhvr>
                                      <p:to>
                                        <p:strVal val="visible"/>
                                      </p:to>
                                    </p:set>
                                    <p:animEffect transition="in" filter="fade">
                                      <p:cBhvr>
                                        <p:cTn id="45" dur="2000"/>
                                        <p:tgtEl>
                                          <p:spTgt spid="8">
                                            <p:graphicEl>
                                              <a:dgm id="{203FB855-9B9A-4F0C-81A9-D210958227D0}"/>
                                            </p:graphic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8">
                                            <p:graphicEl>
                                              <a:dgm id="{3FFFB280-D096-4062-A1B9-7723E01FCDE5}"/>
                                            </p:graphicEl>
                                          </p:spTgt>
                                        </p:tgtEl>
                                        <p:attrNameLst>
                                          <p:attrName>style.visibility</p:attrName>
                                        </p:attrNameLst>
                                      </p:cBhvr>
                                      <p:to>
                                        <p:strVal val="visible"/>
                                      </p:to>
                                    </p:set>
                                    <p:animEffect transition="in" filter="fade">
                                      <p:cBhvr>
                                        <p:cTn id="50" dur="2000"/>
                                        <p:tgtEl>
                                          <p:spTgt spid="8">
                                            <p:graphicEl>
                                              <a:dgm id="{3FFFB280-D096-4062-A1B9-7723E01FCDE5}"/>
                                            </p:graphicEl>
                                          </p:spTgt>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8">
                                            <p:graphicEl>
                                              <a:dgm id="{55CC678F-BBA7-4CCD-94AA-B7202F499075}"/>
                                            </p:graphicEl>
                                          </p:spTgt>
                                        </p:tgtEl>
                                        <p:attrNameLst>
                                          <p:attrName>style.visibility</p:attrName>
                                        </p:attrNameLst>
                                      </p:cBhvr>
                                      <p:to>
                                        <p:strVal val="visible"/>
                                      </p:to>
                                    </p:set>
                                    <p:animEffect transition="in" filter="fade">
                                      <p:cBhvr>
                                        <p:cTn id="53" dur="2000"/>
                                        <p:tgtEl>
                                          <p:spTgt spid="8">
                                            <p:graphicEl>
                                              <a:dgm id="{55CC678F-BBA7-4CCD-94AA-B7202F499075}"/>
                                            </p:graphicEl>
                                          </p:spTgt>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8">
                                            <p:graphicEl>
                                              <a:dgm id="{369B728D-4CF6-4D5D-94CE-47C47D6764DC}"/>
                                            </p:graphicEl>
                                          </p:spTgt>
                                        </p:tgtEl>
                                        <p:attrNameLst>
                                          <p:attrName>style.visibility</p:attrName>
                                        </p:attrNameLst>
                                      </p:cBhvr>
                                      <p:to>
                                        <p:strVal val="visible"/>
                                      </p:to>
                                    </p:set>
                                    <p:animEffect transition="in" filter="fade">
                                      <p:cBhvr>
                                        <p:cTn id="58" dur="2000"/>
                                        <p:tgtEl>
                                          <p:spTgt spid="8">
                                            <p:graphicEl>
                                              <a:dgm id="{369B728D-4CF6-4D5D-94CE-47C47D6764DC}"/>
                                            </p:graphicEl>
                                          </p:spTgt>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8">
                                            <p:graphicEl>
                                              <a:dgm id="{F7A2D468-3055-4F01-8100-2BE64E797053}"/>
                                            </p:graphicEl>
                                          </p:spTgt>
                                        </p:tgtEl>
                                        <p:attrNameLst>
                                          <p:attrName>style.visibility</p:attrName>
                                        </p:attrNameLst>
                                      </p:cBhvr>
                                      <p:to>
                                        <p:strVal val="visible"/>
                                      </p:to>
                                    </p:set>
                                    <p:animEffect transition="in" filter="fade">
                                      <p:cBhvr>
                                        <p:cTn id="61" dur="2000"/>
                                        <p:tgtEl>
                                          <p:spTgt spid="8">
                                            <p:graphicEl>
                                              <a:dgm id="{F7A2D468-3055-4F01-8100-2BE64E797053}"/>
                                            </p:graphicEl>
                                          </p:spTgt>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8">
                                            <p:graphicEl>
                                              <a:dgm id="{3D34B026-CBE2-473A-9E14-50B38AA6DC9B}"/>
                                            </p:graphicEl>
                                          </p:spTgt>
                                        </p:tgtEl>
                                        <p:attrNameLst>
                                          <p:attrName>style.visibility</p:attrName>
                                        </p:attrNameLst>
                                      </p:cBhvr>
                                      <p:to>
                                        <p:strVal val="visible"/>
                                      </p:to>
                                    </p:set>
                                    <p:animEffect transition="in" filter="fade">
                                      <p:cBhvr>
                                        <p:cTn id="66" dur="2000"/>
                                        <p:tgtEl>
                                          <p:spTgt spid="8">
                                            <p:graphicEl>
                                              <a:dgm id="{3D34B026-CBE2-473A-9E14-50B38AA6DC9B}"/>
                                            </p:graphicEl>
                                          </p:spTgt>
                                        </p:tgtEl>
                                      </p:cBhvr>
                                    </p:animEffect>
                                  </p:childTnLst>
                                </p:cTn>
                              </p:par>
                              <p:par>
                                <p:cTn id="67" presetID="10" presetClass="entr" presetSubtype="0" fill="hold" grpId="0" nodeType="withEffect">
                                  <p:stCondLst>
                                    <p:cond delay="0"/>
                                  </p:stCondLst>
                                  <p:childTnLst>
                                    <p:set>
                                      <p:cBhvr>
                                        <p:cTn id="68" dur="1" fill="hold">
                                          <p:stCondLst>
                                            <p:cond delay="0"/>
                                          </p:stCondLst>
                                        </p:cTn>
                                        <p:tgtEl>
                                          <p:spTgt spid="8">
                                            <p:graphicEl>
                                              <a:dgm id="{9932D3CB-655D-4433-8AA3-DFC55BC711D9}"/>
                                            </p:graphicEl>
                                          </p:spTgt>
                                        </p:tgtEl>
                                        <p:attrNameLst>
                                          <p:attrName>style.visibility</p:attrName>
                                        </p:attrNameLst>
                                      </p:cBhvr>
                                      <p:to>
                                        <p:strVal val="visible"/>
                                      </p:to>
                                    </p:set>
                                    <p:animEffect transition="in" filter="fade">
                                      <p:cBhvr>
                                        <p:cTn id="69" dur="2000"/>
                                        <p:tgtEl>
                                          <p:spTgt spid="8">
                                            <p:graphicEl>
                                              <a:dgm id="{9932D3CB-655D-4433-8AA3-DFC55BC711D9}"/>
                                            </p:graphicEl>
                                          </p:spTgt>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ntr" presetSubtype="0" fill="hold" grpId="0" nodeType="clickEffect">
                                  <p:stCondLst>
                                    <p:cond delay="0"/>
                                  </p:stCondLst>
                                  <p:childTnLst>
                                    <p:set>
                                      <p:cBhvr>
                                        <p:cTn id="73" dur="1" fill="hold">
                                          <p:stCondLst>
                                            <p:cond delay="0"/>
                                          </p:stCondLst>
                                        </p:cTn>
                                        <p:tgtEl>
                                          <p:spTgt spid="8">
                                            <p:graphicEl>
                                              <a:dgm id="{DA66D640-0E74-4176-A5AC-4ED0C0BB83FC}"/>
                                            </p:graphicEl>
                                          </p:spTgt>
                                        </p:tgtEl>
                                        <p:attrNameLst>
                                          <p:attrName>style.visibility</p:attrName>
                                        </p:attrNameLst>
                                      </p:cBhvr>
                                      <p:to>
                                        <p:strVal val="visible"/>
                                      </p:to>
                                    </p:set>
                                    <p:animEffect transition="in" filter="fade">
                                      <p:cBhvr>
                                        <p:cTn id="74" dur="2000"/>
                                        <p:tgtEl>
                                          <p:spTgt spid="8">
                                            <p:graphicEl>
                                              <a:dgm id="{DA66D640-0E74-4176-A5AC-4ED0C0BB83FC}"/>
                                            </p:graphicEl>
                                          </p:spTgt>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8">
                                            <p:graphicEl>
                                              <a:dgm id="{832A6406-AAF6-48B8-9B3A-FEF50A8884A6}"/>
                                            </p:graphicEl>
                                          </p:spTgt>
                                        </p:tgtEl>
                                        <p:attrNameLst>
                                          <p:attrName>style.visibility</p:attrName>
                                        </p:attrNameLst>
                                      </p:cBhvr>
                                      <p:to>
                                        <p:strVal val="visible"/>
                                      </p:to>
                                    </p:set>
                                    <p:animEffect transition="in" filter="fade">
                                      <p:cBhvr>
                                        <p:cTn id="77" dur="2000"/>
                                        <p:tgtEl>
                                          <p:spTgt spid="8">
                                            <p:graphicEl>
                                              <a:dgm id="{832A6406-AAF6-48B8-9B3A-FEF50A8884A6}"/>
                                            </p:graphicEl>
                                          </p:spTgt>
                                        </p:tgtEl>
                                      </p:cBhvr>
                                    </p:animEffect>
                                  </p:childTnLst>
                                </p:cTn>
                              </p:par>
                              <p:par>
                                <p:cTn id="78" presetID="10" presetClass="entr" presetSubtype="0" fill="hold" grpId="0" nodeType="withEffect">
                                  <p:stCondLst>
                                    <p:cond delay="0"/>
                                  </p:stCondLst>
                                  <p:childTnLst>
                                    <p:set>
                                      <p:cBhvr>
                                        <p:cTn id="79" dur="1" fill="hold">
                                          <p:stCondLst>
                                            <p:cond delay="0"/>
                                          </p:stCondLst>
                                        </p:cTn>
                                        <p:tgtEl>
                                          <p:spTgt spid="8">
                                            <p:graphicEl>
                                              <a:dgm id="{ADBA88FD-63F8-491E-BF3E-3D5A5643B90B}"/>
                                            </p:graphicEl>
                                          </p:spTgt>
                                        </p:tgtEl>
                                        <p:attrNameLst>
                                          <p:attrName>style.visibility</p:attrName>
                                        </p:attrNameLst>
                                      </p:cBhvr>
                                      <p:to>
                                        <p:strVal val="visible"/>
                                      </p:to>
                                    </p:set>
                                    <p:animEffect transition="in" filter="fade">
                                      <p:cBhvr>
                                        <p:cTn id="80" dur="2000"/>
                                        <p:tgtEl>
                                          <p:spTgt spid="8">
                                            <p:graphicEl>
                                              <a:dgm id="{ADBA88FD-63F8-491E-BF3E-3D5A5643B90B}"/>
                                            </p:graphicEl>
                                          </p:spTgt>
                                        </p:tgtEl>
                                      </p:cBhvr>
                                    </p:animEffect>
                                  </p:childTnLst>
                                </p:cTn>
                              </p:par>
                            </p:childTnLst>
                          </p:cTn>
                        </p:par>
                      </p:childTnLst>
                    </p:cTn>
                  </p:par>
                  <p:par>
                    <p:cTn id="81" fill="hold">
                      <p:stCondLst>
                        <p:cond delay="indefinite"/>
                      </p:stCondLst>
                      <p:childTnLst>
                        <p:par>
                          <p:cTn id="82" fill="hold">
                            <p:stCondLst>
                              <p:cond delay="0"/>
                            </p:stCondLst>
                            <p:childTnLst>
                              <p:par>
                                <p:cTn id="83" presetID="10" presetClass="entr" presetSubtype="0" fill="hold" grpId="0" nodeType="clickEffect">
                                  <p:stCondLst>
                                    <p:cond delay="0"/>
                                  </p:stCondLst>
                                  <p:childTnLst>
                                    <p:set>
                                      <p:cBhvr>
                                        <p:cTn id="84" dur="1" fill="hold">
                                          <p:stCondLst>
                                            <p:cond delay="0"/>
                                          </p:stCondLst>
                                        </p:cTn>
                                        <p:tgtEl>
                                          <p:spTgt spid="8">
                                            <p:graphicEl>
                                              <a:dgm id="{2652D5CD-EB42-45A5-B6D6-299212F31C2E}"/>
                                            </p:graphicEl>
                                          </p:spTgt>
                                        </p:tgtEl>
                                        <p:attrNameLst>
                                          <p:attrName>style.visibility</p:attrName>
                                        </p:attrNameLst>
                                      </p:cBhvr>
                                      <p:to>
                                        <p:strVal val="visible"/>
                                      </p:to>
                                    </p:set>
                                    <p:animEffect transition="in" filter="fade">
                                      <p:cBhvr>
                                        <p:cTn id="85" dur="2000"/>
                                        <p:tgtEl>
                                          <p:spTgt spid="8">
                                            <p:graphicEl>
                                              <a:dgm id="{2652D5CD-EB42-45A5-B6D6-299212F31C2E}"/>
                                            </p:graphicEl>
                                          </p:spTgt>
                                        </p:tgtEl>
                                      </p:cBhvr>
                                    </p:animEffect>
                                  </p:childTnLst>
                                </p:cTn>
                              </p:par>
                              <p:par>
                                <p:cTn id="86" presetID="10" presetClass="entr" presetSubtype="0" fill="hold" grpId="0" nodeType="withEffect">
                                  <p:stCondLst>
                                    <p:cond delay="0"/>
                                  </p:stCondLst>
                                  <p:childTnLst>
                                    <p:set>
                                      <p:cBhvr>
                                        <p:cTn id="87" dur="1" fill="hold">
                                          <p:stCondLst>
                                            <p:cond delay="0"/>
                                          </p:stCondLst>
                                        </p:cTn>
                                        <p:tgtEl>
                                          <p:spTgt spid="8">
                                            <p:graphicEl>
                                              <a:dgm id="{8A94B6E4-F273-4B2F-B005-70BD0BC54E14}"/>
                                            </p:graphicEl>
                                          </p:spTgt>
                                        </p:tgtEl>
                                        <p:attrNameLst>
                                          <p:attrName>style.visibility</p:attrName>
                                        </p:attrNameLst>
                                      </p:cBhvr>
                                      <p:to>
                                        <p:strVal val="visible"/>
                                      </p:to>
                                    </p:set>
                                    <p:animEffect transition="in" filter="fade">
                                      <p:cBhvr>
                                        <p:cTn id="88" dur="2000"/>
                                        <p:tgtEl>
                                          <p:spTgt spid="8">
                                            <p:graphicEl>
                                              <a:dgm id="{8A94B6E4-F273-4B2F-B005-70BD0BC54E14}"/>
                                            </p:graphicEl>
                                          </p:spTgt>
                                        </p:tgtEl>
                                      </p:cBhvr>
                                    </p:animEffect>
                                  </p:childTnLst>
                                </p:cTn>
                              </p:par>
                            </p:childTnLst>
                          </p:cTn>
                        </p:par>
                      </p:childTnLst>
                    </p:cTn>
                  </p:par>
                  <p:par>
                    <p:cTn id="89" fill="hold">
                      <p:stCondLst>
                        <p:cond delay="indefinite"/>
                      </p:stCondLst>
                      <p:childTnLst>
                        <p:par>
                          <p:cTn id="90" fill="hold">
                            <p:stCondLst>
                              <p:cond delay="0"/>
                            </p:stCondLst>
                            <p:childTnLst>
                              <p:par>
                                <p:cTn id="91" presetID="10" presetClass="entr" presetSubtype="0" fill="hold" grpId="0" nodeType="clickEffect">
                                  <p:stCondLst>
                                    <p:cond delay="0"/>
                                  </p:stCondLst>
                                  <p:childTnLst>
                                    <p:set>
                                      <p:cBhvr>
                                        <p:cTn id="92" dur="1" fill="hold">
                                          <p:stCondLst>
                                            <p:cond delay="0"/>
                                          </p:stCondLst>
                                        </p:cTn>
                                        <p:tgtEl>
                                          <p:spTgt spid="8">
                                            <p:graphicEl>
                                              <a:dgm id="{1E0D4699-E5E2-41AB-9379-A35CEDB64424}"/>
                                            </p:graphicEl>
                                          </p:spTgt>
                                        </p:tgtEl>
                                        <p:attrNameLst>
                                          <p:attrName>style.visibility</p:attrName>
                                        </p:attrNameLst>
                                      </p:cBhvr>
                                      <p:to>
                                        <p:strVal val="visible"/>
                                      </p:to>
                                    </p:set>
                                    <p:animEffect transition="in" filter="fade">
                                      <p:cBhvr>
                                        <p:cTn id="93" dur="2000"/>
                                        <p:tgtEl>
                                          <p:spTgt spid="8">
                                            <p:graphicEl>
                                              <a:dgm id="{1E0D4699-E5E2-41AB-9379-A35CEDB64424}"/>
                                            </p:graphicEl>
                                          </p:spTgt>
                                        </p:tgtEl>
                                      </p:cBhvr>
                                    </p:animEffect>
                                  </p:childTnLst>
                                </p:cTn>
                              </p:par>
                              <p:par>
                                <p:cTn id="94" presetID="10" presetClass="entr" presetSubtype="0" fill="hold" grpId="0" nodeType="withEffect">
                                  <p:stCondLst>
                                    <p:cond delay="0"/>
                                  </p:stCondLst>
                                  <p:childTnLst>
                                    <p:set>
                                      <p:cBhvr>
                                        <p:cTn id="95" dur="1" fill="hold">
                                          <p:stCondLst>
                                            <p:cond delay="0"/>
                                          </p:stCondLst>
                                        </p:cTn>
                                        <p:tgtEl>
                                          <p:spTgt spid="8">
                                            <p:graphicEl>
                                              <a:dgm id="{4288E92C-C863-4B5B-9E3E-C782DB2193F5}"/>
                                            </p:graphicEl>
                                          </p:spTgt>
                                        </p:tgtEl>
                                        <p:attrNameLst>
                                          <p:attrName>style.visibility</p:attrName>
                                        </p:attrNameLst>
                                      </p:cBhvr>
                                      <p:to>
                                        <p:strVal val="visible"/>
                                      </p:to>
                                    </p:set>
                                    <p:animEffect transition="in" filter="fade">
                                      <p:cBhvr>
                                        <p:cTn id="96" dur="2000"/>
                                        <p:tgtEl>
                                          <p:spTgt spid="8">
                                            <p:graphicEl>
                                              <a:dgm id="{4288E92C-C863-4B5B-9E3E-C782DB2193F5}"/>
                                            </p:graphicEl>
                                          </p:spTgt>
                                        </p:tgtEl>
                                      </p:cBhvr>
                                    </p:animEffect>
                                  </p:childTnLst>
                                </p:cTn>
                              </p:par>
                            </p:childTnLst>
                          </p:cTn>
                        </p:par>
                      </p:childTnLst>
                    </p:cTn>
                  </p:par>
                  <p:par>
                    <p:cTn id="97" fill="hold">
                      <p:stCondLst>
                        <p:cond delay="indefinite"/>
                      </p:stCondLst>
                      <p:childTnLst>
                        <p:par>
                          <p:cTn id="98" fill="hold">
                            <p:stCondLst>
                              <p:cond delay="0"/>
                            </p:stCondLst>
                            <p:childTnLst>
                              <p:par>
                                <p:cTn id="99" presetID="10" presetClass="entr" presetSubtype="0" fill="hold" grpId="0" nodeType="clickEffect">
                                  <p:stCondLst>
                                    <p:cond delay="0"/>
                                  </p:stCondLst>
                                  <p:childTnLst>
                                    <p:set>
                                      <p:cBhvr>
                                        <p:cTn id="100" dur="1" fill="hold">
                                          <p:stCondLst>
                                            <p:cond delay="0"/>
                                          </p:stCondLst>
                                        </p:cTn>
                                        <p:tgtEl>
                                          <p:spTgt spid="8">
                                            <p:graphicEl>
                                              <a:dgm id="{F4EB607B-048B-4831-95F0-DB978E3DE6CF}"/>
                                            </p:graphicEl>
                                          </p:spTgt>
                                        </p:tgtEl>
                                        <p:attrNameLst>
                                          <p:attrName>style.visibility</p:attrName>
                                        </p:attrNameLst>
                                      </p:cBhvr>
                                      <p:to>
                                        <p:strVal val="visible"/>
                                      </p:to>
                                    </p:set>
                                    <p:animEffect transition="in" filter="fade">
                                      <p:cBhvr>
                                        <p:cTn id="101" dur="2000"/>
                                        <p:tgtEl>
                                          <p:spTgt spid="8">
                                            <p:graphicEl>
                                              <a:dgm id="{F4EB607B-048B-4831-95F0-DB978E3DE6CF}"/>
                                            </p:graphicEl>
                                          </p:spTgt>
                                        </p:tgtEl>
                                      </p:cBhvr>
                                    </p:animEffect>
                                  </p:childTnLst>
                                </p:cTn>
                              </p:par>
                              <p:par>
                                <p:cTn id="102" presetID="10" presetClass="entr" presetSubtype="0" fill="hold" grpId="0" nodeType="withEffect">
                                  <p:stCondLst>
                                    <p:cond delay="0"/>
                                  </p:stCondLst>
                                  <p:childTnLst>
                                    <p:set>
                                      <p:cBhvr>
                                        <p:cTn id="103" dur="1" fill="hold">
                                          <p:stCondLst>
                                            <p:cond delay="0"/>
                                          </p:stCondLst>
                                        </p:cTn>
                                        <p:tgtEl>
                                          <p:spTgt spid="8">
                                            <p:graphicEl>
                                              <a:dgm id="{B9D694CA-B236-4466-AAA0-29850EF83CCC}"/>
                                            </p:graphicEl>
                                          </p:spTgt>
                                        </p:tgtEl>
                                        <p:attrNameLst>
                                          <p:attrName>style.visibility</p:attrName>
                                        </p:attrNameLst>
                                      </p:cBhvr>
                                      <p:to>
                                        <p:strVal val="visible"/>
                                      </p:to>
                                    </p:set>
                                    <p:animEffect transition="in" filter="fade">
                                      <p:cBhvr>
                                        <p:cTn id="104" dur="2000"/>
                                        <p:tgtEl>
                                          <p:spTgt spid="8">
                                            <p:graphicEl>
                                              <a:dgm id="{B9D694CA-B236-4466-AAA0-29850EF83CCC}"/>
                                            </p:graphicEl>
                                          </p:spTgt>
                                        </p:tgtEl>
                                      </p:cBhvr>
                                    </p:animEffect>
                                  </p:childTnLst>
                                </p:cTn>
                              </p:par>
                            </p:childTnLst>
                          </p:cTn>
                        </p:par>
                      </p:childTnLst>
                    </p:cTn>
                  </p:par>
                  <p:par>
                    <p:cTn id="105" fill="hold">
                      <p:stCondLst>
                        <p:cond delay="indefinite"/>
                      </p:stCondLst>
                      <p:childTnLst>
                        <p:par>
                          <p:cTn id="106" fill="hold">
                            <p:stCondLst>
                              <p:cond delay="0"/>
                            </p:stCondLst>
                            <p:childTnLst>
                              <p:par>
                                <p:cTn id="107" presetID="10" presetClass="entr" presetSubtype="0" fill="hold" grpId="0" nodeType="clickEffect">
                                  <p:stCondLst>
                                    <p:cond delay="0"/>
                                  </p:stCondLst>
                                  <p:childTnLst>
                                    <p:set>
                                      <p:cBhvr>
                                        <p:cTn id="108" dur="1" fill="hold">
                                          <p:stCondLst>
                                            <p:cond delay="0"/>
                                          </p:stCondLst>
                                        </p:cTn>
                                        <p:tgtEl>
                                          <p:spTgt spid="8">
                                            <p:graphicEl>
                                              <a:dgm id="{39F498DF-AB97-452E-97F5-B96B2A2E8DE2}"/>
                                            </p:graphicEl>
                                          </p:spTgt>
                                        </p:tgtEl>
                                        <p:attrNameLst>
                                          <p:attrName>style.visibility</p:attrName>
                                        </p:attrNameLst>
                                      </p:cBhvr>
                                      <p:to>
                                        <p:strVal val="visible"/>
                                      </p:to>
                                    </p:set>
                                    <p:animEffect transition="in" filter="fade">
                                      <p:cBhvr>
                                        <p:cTn id="109" dur="2000"/>
                                        <p:tgtEl>
                                          <p:spTgt spid="8">
                                            <p:graphicEl>
                                              <a:dgm id="{39F498DF-AB97-452E-97F5-B96B2A2E8DE2}"/>
                                            </p:graphicEl>
                                          </p:spTgt>
                                        </p:tgtEl>
                                      </p:cBhvr>
                                    </p:animEffect>
                                  </p:childTnLst>
                                </p:cTn>
                              </p:par>
                              <p:par>
                                <p:cTn id="110" presetID="10" presetClass="entr" presetSubtype="0" fill="hold" grpId="0" nodeType="withEffect">
                                  <p:stCondLst>
                                    <p:cond delay="0"/>
                                  </p:stCondLst>
                                  <p:childTnLst>
                                    <p:set>
                                      <p:cBhvr>
                                        <p:cTn id="111" dur="1" fill="hold">
                                          <p:stCondLst>
                                            <p:cond delay="0"/>
                                          </p:stCondLst>
                                        </p:cTn>
                                        <p:tgtEl>
                                          <p:spTgt spid="8">
                                            <p:graphicEl>
                                              <a:dgm id="{81C122EE-A08B-4366-94A1-A9A05DFDEB77}"/>
                                            </p:graphicEl>
                                          </p:spTgt>
                                        </p:tgtEl>
                                        <p:attrNameLst>
                                          <p:attrName>style.visibility</p:attrName>
                                        </p:attrNameLst>
                                      </p:cBhvr>
                                      <p:to>
                                        <p:strVal val="visible"/>
                                      </p:to>
                                    </p:set>
                                    <p:animEffect transition="in" filter="fade">
                                      <p:cBhvr>
                                        <p:cTn id="112" dur="2000"/>
                                        <p:tgtEl>
                                          <p:spTgt spid="8">
                                            <p:graphicEl>
                                              <a:dgm id="{81C122EE-A08B-4366-94A1-A9A05DFDEB77}"/>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Sub>
          <a:bldDgm bld="one"/>
        </p:bldSub>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B79DD7-0ECB-0171-0641-7E512CC250B7}"/>
              </a:ext>
            </a:extLst>
          </p:cNvPr>
          <p:cNvSpPr>
            <a:spLocks noGrp="1"/>
          </p:cNvSpPr>
          <p:nvPr>
            <p:ph type="title"/>
          </p:nvPr>
        </p:nvSpPr>
        <p:spPr>
          <a:xfrm>
            <a:off x="694606" y="189434"/>
            <a:ext cx="10971372" cy="648073"/>
          </a:xfrm>
        </p:spPr>
        <p:txBody>
          <a:bodyPr>
            <a:normAutofit/>
          </a:bodyPr>
          <a:lstStyle/>
          <a:p>
            <a:r>
              <a:rPr lang="fr-FR" sz="2400" b="1" dirty="0"/>
              <a:t>EVOLUTION DE L’IFSE : </a:t>
            </a:r>
            <a:r>
              <a:rPr lang="fr-FR" sz="2800" dirty="0"/>
              <a:t>L’encadrement du réexamen</a:t>
            </a:r>
          </a:p>
        </p:txBody>
      </p:sp>
      <p:sp>
        <p:nvSpPr>
          <p:cNvPr id="3" name="Espace réservé du contenu 2">
            <a:extLst>
              <a:ext uri="{FF2B5EF4-FFF2-40B4-BE49-F238E27FC236}">
                <a16:creationId xmlns:a16="http://schemas.microsoft.com/office/drawing/2014/main" id="{D02F2E68-55D0-9395-B168-D5F967DDF79D}"/>
              </a:ext>
            </a:extLst>
          </p:cNvPr>
          <p:cNvSpPr>
            <a:spLocks noGrp="1"/>
          </p:cNvSpPr>
          <p:nvPr>
            <p:ph idx="1"/>
          </p:nvPr>
        </p:nvSpPr>
        <p:spPr>
          <a:xfrm>
            <a:off x="334566" y="981522"/>
            <a:ext cx="12025336" cy="5400599"/>
          </a:xfrm>
        </p:spPr>
        <p:txBody>
          <a:bodyPr>
            <a:noAutofit/>
          </a:bodyPr>
          <a:lstStyle/>
          <a:p>
            <a:pPr>
              <a:buFont typeface="Wingdings" panose="05000000000000000000" pitchFamily="2" charset="2"/>
              <a:buChar char="q"/>
            </a:pPr>
            <a:r>
              <a:rPr lang="fr-FR" sz="2000" u="sng" dirty="0"/>
              <a:t>Réexamen obligatoire dans certains cas </a:t>
            </a:r>
            <a:r>
              <a:rPr lang="fr-FR" sz="2000" dirty="0"/>
              <a:t>:   </a:t>
            </a:r>
          </a:p>
          <a:p>
            <a:pPr lvl="1">
              <a:buFont typeface="Wingdings" panose="05000000000000000000" pitchFamily="2" charset="2"/>
              <a:buChar char="Ø"/>
            </a:pPr>
            <a:r>
              <a:rPr lang="fr-FR" sz="2000" dirty="0">
                <a:solidFill>
                  <a:schemeClr val="accent1"/>
                </a:solidFill>
              </a:rPr>
              <a:t>En cas de changement de fonctions, </a:t>
            </a:r>
          </a:p>
          <a:p>
            <a:pPr lvl="1">
              <a:buFont typeface="Wingdings" panose="05000000000000000000" pitchFamily="2" charset="2"/>
              <a:buChar char="Ø"/>
            </a:pPr>
            <a:r>
              <a:rPr lang="fr-FR" sz="2000" dirty="0">
                <a:solidFill>
                  <a:schemeClr val="accent1"/>
                </a:solidFill>
              </a:rPr>
              <a:t>A la fin de la quatrième année sans mobilité (au plus tard)    </a:t>
            </a:r>
          </a:p>
          <a:p>
            <a:pPr lvl="1">
              <a:buFont typeface="Wingdings" panose="05000000000000000000" pitchFamily="2" charset="2"/>
              <a:buChar char="Ø"/>
            </a:pPr>
            <a:r>
              <a:rPr lang="fr-FR" sz="2000" dirty="0">
                <a:solidFill>
                  <a:schemeClr val="accent1"/>
                </a:solidFill>
              </a:rPr>
              <a:t>Lors d’un changement de grade. </a:t>
            </a:r>
          </a:p>
          <a:p>
            <a:pPr>
              <a:spcBef>
                <a:spcPts val="1200"/>
              </a:spcBef>
              <a:buFont typeface="Wingdings" panose="05000000000000000000" pitchFamily="2" charset="2"/>
              <a:buChar char="q"/>
            </a:pPr>
            <a:r>
              <a:rPr lang="fr-FR" sz="2000" u="sng" dirty="0">
                <a:solidFill>
                  <a:schemeClr val="accent1"/>
                </a:solidFill>
              </a:rPr>
              <a:t>A l’occasion de ce réexamen, le montant de l’IFSE est : </a:t>
            </a:r>
          </a:p>
          <a:p>
            <a:pPr lvl="1">
              <a:buFont typeface="Wingdings" panose="05000000000000000000" pitchFamily="2" charset="2"/>
              <a:buChar char="Ø"/>
            </a:pPr>
            <a:r>
              <a:rPr lang="fr-FR" sz="2000" dirty="0">
                <a:solidFill>
                  <a:schemeClr val="accent1"/>
                </a:solidFill>
              </a:rPr>
              <a:t>Soit maintenu,</a:t>
            </a:r>
          </a:p>
          <a:p>
            <a:pPr lvl="1">
              <a:buFont typeface="Wingdings" panose="05000000000000000000" pitchFamily="2" charset="2"/>
              <a:buChar char="Ø"/>
            </a:pPr>
            <a:r>
              <a:rPr lang="fr-FR" sz="2000" dirty="0">
                <a:solidFill>
                  <a:schemeClr val="accent1"/>
                </a:solidFill>
              </a:rPr>
              <a:t>Soit augmenté, </a:t>
            </a:r>
            <a:r>
              <a:rPr lang="fr-FR" sz="2000" b="1" dirty="0">
                <a:solidFill>
                  <a:schemeClr val="accent1"/>
                </a:solidFill>
              </a:rPr>
              <a:t>dans la limite d’un pourcentage maximum :</a:t>
            </a:r>
          </a:p>
          <a:p>
            <a:pPr lvl="2">
              <a:buFont typeface="Wingdings" panose="05000000000000000000" pitchFamily="2" charset="2"/>
              <a:buChar char="§"/>
            </a:pPr>
            <a:r>
              <a:rPr lang="fr-FR" sz="1600" dirty="0">
                <a:solidFill>
                  <a:schemeClr val="accent1"/>
                </a:solidFill>
              </a:rPr>
              <a:t>10 % en cas de changement de fonctions</a:t>
            </a:r>
          </a:p>
          <a:p>
            <a:pPr lvl="2">
              <a:buFont typeface="Wingdings" panose="05000000000000000000" pitchFamily="2" charset="2"/>
              <a:buChar char="§"/>
            </a:pPr>
            <a:r>
              <a:rPr lang="fr-FR" sz="1600" dirty="0">
                <a:solidFill>
                  <a:schemeClr val="accent1"/>
                </a:solidFill>
              </a:rPr>
              <a:t>5% en cas d’absence de changement de fonctions</a:t>
            </a:r>
          </a:p>
          <a:p>
            <a:pPr lvl="2">
              <a:buFont typeface="Wingdings" panose="05000000000000000000" pitchFamily="2" charset="2"/>
              <a:buChar char="§"/>
            </a:pPr>
            <a:r>
              <a:rPr lang="fr-FR" sz="1600" dirty="0">
                <a:solidFill>
                  <a:schemeClr val="accent1"/>
                </a:solidFill>
              </a:rPr>
              <a:t>20% sur une période de 9 ans dans la limite des plafonds</a:t>
            </a:r>
            <a:endParaRPr lang="fr-FR" sz="2000" b="1" dirty="0">
              <a:solidFill>
                <a:schemeClr val="accent1"/>
              </a:solidFill>
            </a:endParaRPr>
          </a:p>
          <a:p>
            <a:pPr>
              <a:spcBef>
                <a:spcPts val="1200"/>
              </a:spcBef>
              <a:buFont typeface="Wingdings" panose="05000000000000000000" pitchFamily="2" charset="2"/>
              <a:buChar char="q"/>
            </a:pPr>
            <a:r>
              <a:rPr lang="fr-FR" sz="2000" u="sng" dirty="0">
                <a:solidFill>
                  <a:schemeClr val="accent1"/>
                </a:solidFill>
              </a:rPr>
              <a:t>Il peut être diminué dans une seule situation </a:t>
            </a:r>
            <a:r>
              <a:rPr lang="fr-FR" sz="2000" dirty="0">
                <a:solidFill>
                  <a:schemeClr val="accent1"/>
                </a:solidFill>
              </a:rPr>
              <a:t>: </a:t>
            </a:r>
          </a:p>
          <a:p>
            <a:pPr lvl="1">
              <a:buFont typeface="Wingdings" panose="05000000000000000000" pitchFamily="2" charset="2"/>
              <a:buChar char="Ø"/>
            </a:pPr>
            <a:r>
              <a:rPr lang="fr-FR" sz="2000" dirty="0">
                <a:solidFill>
                  <a:schemeClr val="accent1"/>
                </a:solidFill>
              </a:rPr>
              <a:t>Mobilité vers groupe ou niveau d’emploi inférieur, si le </a:t>
            </a:r>
            <a:r>
              <a:rPr lang="fr-FR" sz="2000" b="1" dirty="0">
                <a:solidFill>
                  <a:schemeClr val="accent1"/>
                </a:solidFill>
              </a:rPr>
              <a:t>montant </a:t>
            </a:r>
            <a:r>
              <a:rPr lang="fr-FR" sz="2000" dirty="0">
                <a:solidFill>
                  <a:schemeClr val="accent1"/>
                </a:solidFill>
              </a:rPr>
              <a:t>qu’il avait atteint </a:t>
            </a:r>
            <a:r>
              <a:rPr lang="fr-FR" sz="2000" b="1" dirty="0">
                <a:solidFill>
                  <a:schemeClr val="accent1"/>
                </a:solidFill>
              </a:rPr>
              <a:t>excède le plafond </a:t>
            </a:r>
            <a:r>
              <a:rPr lang="fr-FR" sz="2000" dirty="0">
                <a:solidFill>
                  <a:schemeClr val="accent1"/>
                </a:solidFill>
              </a:rPr>
              <a:t>de ce groupe ou niveau =&gt;</a:t>
            </a:r>
            <a:r>
              <a:rPr lang="fr-FR" sz="2000" b="1" dirty="0">
                <a:solidFill>
                  <a:schemeClr val="accent1"/>
                </a:solidFill>
              </a:rPr>
              <a:t> IFSE ramenée au plafond. </a:t>
            </a:r>
          </a:p>
          <a:p>
            <a:pPr marL="544251" lvl="1" indent="0">
              <a:buNone/>
            </a:pPr>
            <a:endParaRPr lang="fr-FR" sz="2000" b="1" dirty="0">
              <a:solidFill>
                <a:schemeClr val="accent1"/>
              </a:solidFill>
            </a:endParaRPr>
          </a:p>
          <a:p>
            <a:pPr marL="0" indent="0">
              <a:buNone/>
            </a:pPr>
            <a:r>
              <a:rPr lang="fr-FR" sz="2000" dirty="0"/>
              <a:t>Hormis cette situation, les </a:t>
            </a:r>
            <a:r>
              <a:rPr lang="fr-FR" sz="2000" b="1" dirty="0"/>
              <a:t>textes assurent le maintien de l’IFSE </a:t>
            </a:r>
            <a:r>
              <a:rPr lang="fr-FR" sz="2000" dirty="0"/>
              <a:t>au cours de la carrière.  </a:t>
            </a:r>
          </a:p>
          <a:p>
            <a:endParaRPr lang="fr-FR" sz="2000" dirty="0"/>
          </a:p>
        </p:txBody>
      </p:sp>
    </p:spTree>
    <p:extLst>
      <p:ext uri="{BB962C8B-B14F-4D97-AF65-F5344CB8AC3E}">
        <p14:creationId xmlns:p14="http://schemas.microsoft.com/office/powerpoint/2010/main" val="107513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8F80CB-4388-BD0B-FEC1-A81AA69346AD}"/>
              </a:ext>
            </a:extLst>
          </p:cNvPr>
          <p:cNvSpPr>
            <a:spLocks noGrp="1"/>
          </p:cNvSpPr>
          <p:nvPr>
            <p:ph type="title"/>
          </p:nvPr>
        </p:nvSpPr>
        <p:spPr>
          <a:xfrm>
            <a:off x="550590" y="56932"/>
            <a:ext cx="11711828" cy="648073"/>
          </a:xfrm>
        </p:spPr>
        <p:txBody>
          <a:bodyPr>
            <a:normAutofit fontScale="90000"/>
          </a:bodyPr>
          <a:lstStyle/>
          <a:p>
            <a:r>
              <a:rPr lang="fr-FR" sz="2700" b="1" dirty="0"/>
              <a:t>FIXATION DE l’ IFSE </a:t>
            </a:r>
            <a:r>
              <a:rPr lang="fr-FR" sz="2700" dirty="0"/>
              <a:t>:</a:t>
            </a:r>
            <a:r>
              <a:rPr lang="fr-FR" sz="3100" dirty="0"/>
              <a:t> </a:t>
            </a:r>
            <a:r>
              <a:rPr lang="fr-FR" sz="3000" dirty="0"/>
              <a:t>une nouvelle classification indemnitaire des emplois</a:t>
            </a:r>
          </a:p>
        </p:txBody>
      </p:sp>
      <p:pic>
        <p:nvPicPr>
          <p:cNvPr id="5" name="Image 4">
            <a:extLst>
              <a:ext uri="{FF2B5EF4-FFF2-40B4-BE49-F238E27FC236}">
                <a16:creationId xmlns:a16="http://schemas.microsoft.com/office/drawing/2014/main" id="{D3887F48-E952-AF8F-7532-903E50A1C92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0022" y="4509914"/>
            <a:ext cx="7848872" cy="2182318"/>
          </a:xfrm>
          <a:prstGeom prst="rect">
            <a:avLst/>
          </a:prstGeom>
        </p:spPr>
      </p:pic>
      <p:pic>
        <p:nvPicPr>
          <p:cNvPr id="7" name="Image 6">
            <a:extLst>
              <a:ext uri="{FF2B5EF4-FFF2-40B4-BE49-F238E27FC236}">
                <a16:creationId xmlns:a16="http://schemas.microsoft.com/office/drawing/2014/main" id="{B85B3763-0EA0-ECD5-5266-D63010F4996B}"/>
              </a:ext>
            </a:extLst>
          </p:cNvPr>
          <p:cNvPicPr>
            <a:picLocks noChangeAspect="1"/>
          </p:cNvPicPr>
          <p:nvPr/>
        </p:nvPicPr>
        <p:blipFill>
          <a:blip r:embed="rId3"/>
          <a:stretch>
            <a:fillRect/>
          </a:stretch>
        </p:blipFill>
        <p:spPr>
          <a:xfrm>
            <a:off x="8617775" y="4019887"/>
            <a:ext cx="3136140" cy="2672345"/>
          </a:xfrm>
          <a:prstGeom prst="rect">
            <a:avLst/>
          </a:prstGeom>
        </p:spPr>
      </p:pic>
      <p:cxnSp>
        <p:nvCxnSpPr>
          <p:cNvPr id="9" name="Connecteur droit 8">
            <a:extLst>
              <a:ext uri="{FF2B5EF4-FFF2-40B4-BE49-F238E27FC236}">
                <a16:creationId xmlns:a16="http://schemas.microsoft.com/office/drawing/2014/main" id="{D2EE50B5-B756-8DCC-D0F6-79EEF84094EE}"/>
              </a:ext>
            </a:extLst>
          </p:cNvPr>
          <p:cNvCxnSpPr/>
          <p:nvPr/>
        </p:nvCxnSpPr>
        <p:spPr>
          <a:xfrm flipH="1">
            <a:off x="8255446" y="838122"/>
            <a:ext cx="0" cy="5544000"/>
          </a:xfrm>
          <a:prstGeom prst="line">
            <a:avLst/>
          </a:prstGeom>
          <a:ln w="19050"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0" name="Rectangle 9">
            <a:extLst>
              <a:ext uri="{FF2B5EF4-FFF2-40B4-BE49-F238E27FC236}">
                <a16:creationId xmlns:a16="http://schemas.microsoft.com/office/drawing/2014/main" id="{9771BCE9-D8ED-A5F9-C0B0-EF6EB29045C9}"/>
              </a:ext>
            </a:extLst>
          </p:cNvPr>
          <p:cNvSpPr/>
          <p:nvPr/>
        </p:nvSpPr>
        <p:spPr>
          <a:xfrm>
            <a:off x="118542" y="765498"/>
            <a:ext cx="7848872" cy="395528"/>
          </a:xfrm>
          <a:prstGeom prst="rect">
            <a:avLst/>
          </a:prstGeom>
          <a:solidFill>
            <a:srgbClr val="005CA9"/>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fr-FR" dirty="0"/>
              <a:t>Emplois du corps</a:t>
            </a:r>
          </a:p>
        </p:txBody>
      </p:sp>
      <p:sp>
        <p:nvSpPr>
          <p:cNvPr id="11" name="Rectangle 10">
            <a:extLst>
              <a:ext uri="{FF2B5EF4-FFF2-40B4-BE49-F238E27FC236}">
                <a16:creationId xmlns:a16="http://schemas.microsoft.com/office/drawing/2014/main" id="{0DD0C1A9-0C23-85D5-0B44-CDC33B5A1F75}"/>
              </a:ext>
            </a:extLst>
          </p:cNvPr>
          <p:cNvSpPr/>
          <p:nvPr/>
        </p:nvSpPr>
        <p:spPr>
          <a:xfrm>
            <a:off x="8492493" y="765498"/>
            <a:ext cx="3386703" cy="395528"/>
          </a:xfrm>
          <a:prstGeom prst="rect">
            <a:avLst/>
          </a:prstGeom>
          <a:solidFill>
            <a:srgbClr val="005CA9"/>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fr-FR" dirty="0"/>
              <a:t>Emplois supérieurs</a:t>
            </a:r>
          </a:p>
        </p:txBody>
      </p:sp>
      <p:sp>
        <p:nvSpPr>
          <p:cNvPr id="13" name="ZoneTexte 12">
            <a:extLst>
              <a:ext uri="{FF2B5EF4-FFF2-40B4-BE49-F238E27FC236}">
                <a16:creationId xmlns:a16="http://schemas.microsoft.com/office/drawing/2014/main" id="{AF372409-88DF-F305-6002-F4CC64FDC155}"/>
              </a:ext>
            </a:extLst>
          </p:cNvPr>
          <p:cNvSpPr txBox="1"/>
          <p:nvPr/>
        </p:nvSpPr>
        <p:spPr>
          <a:xfrm>
            <a:off x="297595" y="1197546"/>
            <a:ext cx="7885843" cy="4278094"/>
          </a:xfrm>
          <a:prstGeom prst="rect">
            <a:avLst/>
          </a:prstGeom>
          <a:noFill/>
        </p:spPr>
        <p:txBody>
          <a:bodyPr wrap="square">
            <a:spAutoFit/>
          </a:bodyPr>
          <a:lstStyle/>
          <a:p>
            <a:r>
              <a:rPr lang="fr-FR" sz="1600" b="1" u="sng" dirty="0">
                <a:solidFill>
                  <a:schemeClr val="accent1"/>
                </a:solidFill>
              </a:rPr>
              <a:t>Classification des emplois du corps en 4 groupes </a:t>
            </a:r>
            <a:r>
              <a:rPr lang="fr-FR" sz="1600" u="sng" dirty="0">
                <a:solidFill>
                  <a:schemeClr val="accent1"/>
                </a:solidFill>
              </a:rPr>
              <a:t>selon </a:t>
            </a:r>
            <a:r>
              <a:rPr lang="fr-FR" sz="1600" dirty="0">
                <a:solidFill>
                  <a:schemeClr val="accent1"/>
                </a:solidFill>
              </a:rPr>
              <a:t>:</a:t>
            </a:r>
          </a:p>
          <a:p>
            <a:pPr marL="285750" indent="-285750">
              <a:buFont typeface="Arial" panose="020B0604020202020204" pitchFamily="34" charset="0"/>
              <a:buChar char="•"/>
            </a:pPr>
            <a:r>
              <a:rPr lang="fr-FR" sz="1600" dirty="0">
                <a:solidFill>
                  <a:schemeClr val="accent1"/>
                </a:solidFill>
              </a:rPr>
              <a:t>niveau d’expertise</a:t>
            </a:r>
          </a:p>
          <a:p>
            <a:pPr marL="285750" indent="-285750">
              <a:buFont typeface="Arial" panose="020B0604020202020204" pitchFamily="34" charset="0"/>
              <a:buChar char="•"/>
            </a:pPr>
            <a:r>
              <a:rPr lang="fr-FR" sz="1600" dirty="0">
                <a:solidFill>
                  <a:schemeClr val="accent1"/>
                </a:solidFill>
              </a:rPr>
              <a:t>niveau de responsabilité.</a:t>
            </a:r>
          </a:p>
          <a:p>
            <a:endParaRPr lang="fr-FR" sz="1600" dirty="0">
              <a:solidFill>
                <a:schemeClr val="accent1"/>
              </a:solidFill>
            </a:endParaRPr>
          </a:p>
          <a:p>
            <a:r>
              <a:rPr lang="fr-FR" sz="1600" u="sng" dirty="0">
                <a:solidFill>
                  <a:schemeClr val="accent1"/>
                </a:solidFill>
              </a:rPr>
              <a:t>Détermination des bornes indemnitaires </a:t>
            </a:r>
            <a:r>
              <a:rPr lang="fr-FR" sz="1600" dirty="0">
                <a:solidFill>
                  <a:schemeClr val="accent1"/>
                </a:solidFill>
              </a:rPr>
              <a:t>:</a:t>
            </a:r>
          </a:p>
          <a:p>
            <a:pPr marL="285750" indent="-285750">
              <a:buFont typeface="Arial" panose="020B0604020202020204" pitchFamily="34" charset="0"/>
              <a:buChar char="•"/>
            </a:pPr>
            <a:r>
              <a:rPr lang="fr-FR" sz="1600" b="1" dirty="0">
                <a:solidFill>
                  <a:schemeClr val="accent1"/>
                </a:solidFill>
              </a:rPr>
              <a:t>Socle</a:t>
            </a:r>
            <a:r>
              <a:rPr lang="fr-FR" sz="1600" dirty="0">
                <a:solidFill>
                  <a:schemeClr val="accent1"/>
                </a:solidFill>
              </a:rPr>
              <a:t> fonction du </a:t>
            </a:r>
            <a:r>
              <a:rPr lang="fr-FR" sz="1600" b="1" dirty="0">
                <a:solidFill>
                  <a:schemeClr val="accent1"/>
                </a:solidFill>
              </a:rPr>
              <a:t>grade</a:t>
            </a:r>
            <a:r>
              <a:rPr lang="fr-FR" sz="1600" dirty="0">
                <a:solidFill>
                  <a:schemeClr val="accent1"/>
                </a:solidFill>
              </a:rPr>
              <a:t> de l’agent, 		</a:t>
            </a:r>
          </a:p>
          <a:p>
            <a:pPr marL="285750" indent="-285750">
              <a:buFont typeface="Arial" panose="020B0604020202020204" pitchFamily="34" charset="0"/>
              <a:buChar char="•"/>
            </a:pPr>
            <a:r>
              <a:rPr lang="fr-FR" sz="1600" b="1" dirty="0">
                <a:solidFill>
                  <a:schemeClr val="accent1"/>
                </a:solidFill>
              </a:rPr>
              <a:t>Plafond </a:t>
            </a:r>
            <a:r>
              <a:rPr lang="fr-FR" sz="1600" dirty="0">
                <a:solidFill>
                  <a:schemeClr val="accent1"/>
                </a:solidFill>
              </a:rPr>
              <a:t>fonction du </a:t>
            </a:r>
            <a:r>
              <a:rPr lang="fr-FR" sz="1600" b="1" dirty="0">
                <a:solidFill>
                  <a:schemeClr val="accent1"/>
                </a:solidFill>
              </a:rPr>
              <a:t>groupe </a:t>
            </a:r>
            <a:r>
              <a:rPr lang="fr-FR" sz="1600" dirty="0">
                <a:solidFill>
                  <a:schemeClr val="accent1"/>
                </a:solidFill>
              </a:rPr>
              <a:t>d’emploi</a:t>
            </a:r>
            <a:r>
              <a:rPr lang="fr-FR" sz="1600" b="1" dirty="0">
                <a:solidFill>
                  <a:schemeClr val="accent1"/>
                </a:solidFill>
              </a:rPr>
              <a:t> : </a:t>
            </a:r>
          </a:p>
          <a:p>
            <a:endParaRPr lang="fr-FR" sz="1600" b="1" dirty="0">
              <a:solidFill>
                <a:schemeClr val="accent1"/>
              </a:solidFill>
            </a:endParaRPr>
          </a:p>
          <a:p>
            <a:r>
              <a:rPr lang="fr-FR" sz="1600" u="sng" dirty="0">
                <a:solidFill>
                  <a:schemeClr val="accent1"/>
                </a:solidFill>
              </a:rPr>
              <a:t>Remarques </a:t>
            </a:r>
            <a:r>
              <a:rPr lang="fr-FR" sz="1600" b="1" dirty="0">
                <a:solidFill>
                  <a:schemeClr val="accent1"/>
                </a:solidFill>
              </a:rPr>
              <a:t>: </a:t>
            </a:r>
          </a:p>
          <a:p>
            <a:pPr marL="285750" indent="-285750">
              <a:buFont typeface="Arial" panose="020B0604020202020204" pitchFamily="34" charset="0"/>
              <a:buChar char="•"/>
            </a:pPr>
            <a:r>
              <a:rPr lang="fr-FR" sz="1600" dirty="0">
                <a:solidFill>
                  <a:schemeClr val="accent1"/>
                </a:solidFill>
              </a:rPr>
              <a:t>Classement fonction des caractéristiques du poste indépendamment du grade de l’agent qui l’occupe</a:t>
            </a:r>
          </a:p>
          <a:p>
            <a:pPr marL="285750" indent="-285750">
              <a:buFont typeface="Arial" panose="020B0604020202020204" pitchFamily="34" charset="0"/>
              <a:buChar char="•"/>
            </a:pPr>
            <a:r>
              <a:rPr lang="fr-FR" sz="1600" b="1" dirty="0">
                <a:solidFill>
                  <a:schemeClr val="accent1"/>
                </a:solidFill>
              </a:rPr>
              <a:t>L'ensemble des postes doivent être classés</a:t>
            </a:r>
            <a:r>
              <a:rPr lang="fr-FR" sz="1600" dirty="0">
                <a:solidFill>
                  <a:schemeClr val="accent1"/>
                </a:solidFill>
              </a:rPr>
              <a:t>, même s’ils sont vacants ou occupés par un contractuel. </a:t>
            </a:r>
          </a:p>
          <a:p>
            <a:endParaRPr lang="fr-FR" sz="1600" b="1" dirty="0">
              <a:solidFill>
                <a:schemeClr val="accent1"/>
              </a:solidFill>
            </a:endParaRPr>
          </a:p>
          <a:p>
            <a:pPr marL="285750" indent="-285750">
              <a:buFont typeface="Arial" panose="020B0604020202020204" pitchFamily="34" charset="0"/>
              <a:buChar char="•"/>
            </a:pPr>
            <a:endParaRPr lang="fr-FR" sz="1600" b="1" dirty="0">
              <a:solidFill>
                <a:schemeClr val="accent1"/>
              </a:solidFill>
            </a:endParaRPr>
          </a:p>
          <a:p>
            <a:pPr marL="285750" indent="-285750">
              <a:buFont typeface="Arial" panose="020B0604020202020204" pitchFamily="34" charset="0"/>
              <a:buChar char="•"/>
            </a:pPr>
            <a:endParaRPr lang="fr-FR" sz="1600" b="1" dirty="0">
              <a:solidFill>
                <a:schemeClr val="accent1"/>
              </a:solidFill>
            </a:endParaRPr>
          </a:p>
          <a:p>
            <a:endParaRPr lang="fr-FR" sz="1600" dirty="0">
              <a:solidFill>
                <a:schemeClr val="accent1"/>
              </a:solidFill>
            </a:endParaRPr>
          </a:p>
        </p:txBody>
      </p:sp>
      <p:sp>
        <p:nvSpPr>
          <p:cNvPr id="14" name="ZoneTexte 13">
            <a:extLst>
              <a:ext uri="{FF2B5EF4-FFF2-40B4-BE49-F238E27FC236}">
                <a16:creationId xmlns:a16="http://schemas.microsoft.com/office/drawing/2014/main" id="{2792FE62-84D8-3FBB-799D-76205C4271A6}"/>
              </a:ext>
            </a:extLst>
          </p:cNvPr>
          <p:cNvSpPr txBox="1"/>
          <p:nvPr/>
        </p:nvSpPr>
        <p:spPr>
          <a:xfrm>
            <a:off x="8352930" y="1197546"/>
            <a:ext cx="4006972" cy="1815882"/>
          </a:xfrm>
          <a:prstGeom prst="rect">
            <a:avLst/>
          </a:prstGeom>
          <a:noFill/>
        </p:spPr>
        <p:txBody>
          <a:bodyPr wrap="square">
            <a:spAutoFit/>
          </a:bodyPr>
          <a:lstStyle/>
          <a:p>
            <a:r>
              <a:rPr lang="fr-FR" sz="1600" b="1" u="sng" dirty="0">
                <a:solidFill>
                  <a:schemeClr val="accent1"/>
                </a:solidFill>
              </a:rPr>
              <a:t>Classification des emplois supérieurs</a:t>
            </a:r>
            <a:r>
              <a:rPr lang="fr-FR" sz="1600" u="sng" dirty="0">
                <a:solidFill>
                  <a:schemeClr val="accent1"/>
                </a:solidFill>
              </a:rPr>
              <a:t>:</a:t>
            </a:r>
          </a:p>
          <a:p>
            <a:pPr marL="285750" indent="-285750">
              <a:buFont typeface="Arial" panose="020B0604020202020204" pitchFamily="34" charset="0"/>
              <a:buChar char="•"/>
            </a:pPr>
            <a:r>
              <a:rPr lang="fr-FR" sz="1600" dirty="0">
                <a:solidFill>
                  <a:schemeClr val="accent1"/>
                </a:solidFill>
              </a:rPr>
              <a:t>10 Lettres regroupées en..</a:t>
            </a:r>
          </a:p>
          <a:p>
            <a:pPr marL="285750" indent="-285750">
              <a:buFont typeface="Arial" panose="020B0604020202020204" pitchFamily="34" charset="0"/>
              <a:buChar char="•"/>
            </a:pPr>
            <a:r>
              <a:rPr lang="fr-FR" sz="1600" dirty="0">
                <a:solidFill>
                  <a:schemeClr val="accent1"/>
                </a:solidFill>
              </a:rPr>
              <a:t>4 niveaux dont 1 non fonctionnel</a:t>
            </a:r>
          </a:p>
          <a:p>
            <a:endParaRPr lang="fr-FR" sz="1600" dirty="0">
              <a:solidFill>
                <a:schemeClr val="accent1"/>
              </a:solidFill>
            </a:endParaRPr>
          </a:p>
          <a:p>
            <a:r>
              <a:rPr lang="fr-FR" sz="1600" u="sng" dirty="0">
                <a:solidFill>
                  <a:schemeClr val="accent1"/>
                </a:solidFill>
              </a:rPr>
              <a:t>Détermination des bornes indemnitaires </a:t>
            </a:r>
            <a:r>
              <a:rPr lang="fr-FR" sz="1600" dirty="0">
                <a:solidFill>
                  <a:schemeClr val="accent1"/>
                </a:solidFill>
              </a:rPr>
              <a:t>:</a:t>
            </a:r>
          </a:p>
          <a:p>
            <a:pPr marL="285750" indent="-285750">
              <a:buFont typeface="Arial" panose="020B0604020202020204" pitchFamily="34" charset="0"/>
              <a:buChar char="•"/>
            </a:pPr>
            <a:r>
              <a:rPr lang="fr-FR" sz="1600" b="1" dirty="0">
                <a:solidFill>
                  <a:schemeClr val="accent1"/>
                </a:solidFill>
              </a:rPr>
              <a:t>Socle</a:t>
            </a:r>
            <a:r>
              <a:rPr lang="fr-FR" sz="1600" dirty="0">
                <a:solidFill>
                  <a:schemeClr val="accent1"/>
                </a:solidFill>
              </a:rPr>
              <a:t> dépend de la </a:t>
            </a:r>
            <a:r>
              <a:rPr lang="fr-FR" sz="1600" b="1" dirty="0">
                <a:solidFill>
                  <a:schemeClr val="accent1"/>
                </a:solidFill>
              </a:rPr>
              <a:t>lettre</a:t>
            </a:r>
            <a:r>
              <a:rPr lang="fr-FR" sz="1600" dirty="0">
                <a:solidFill>
                  <a:schemeClr val="accent1"/>
                </a:solidFill>
              </a:rPr>
              <a:t>	</a:t>
            </a:r>
          </a:p>
          <a:p>
            <a:pPr marL="285750" indent="-285750">
              <a:buFont typeface="Arial" panose="020B0604020202020204" pitchFamily="34" charset="0"/>
              <a:buChar char="•"/>
            </a:pPr>
            <a:r>
              <a:rPr lang="fr-FR" sz="1600" b="1" dirty="0">
                <a:solidFill>
                  <a:schemeClr val="accent1"/>
                </a:solidFill>
              </a:rPr>
              <a:t>Plafond</a:t>
            </a:r>
            <a:r>
              <a:rPr lang="fr-FR" sz="1600" dirty="0">
                <a:solidFill>
                  <a:schemeClr val="accent1"/>
                </a:solidFill>
              </a:rPr>
              <a:t> dépend du </a:t>
            </a:r>
            <a:r>
              <a:rPr lang="fr-FR" sz="1600" b="1" dirty="0">
                <a:solidFill>
                  <a:schemeClr val="accent1"/>
                </a:solidFill>
              </a:rPr>
              <a:t>niveau </a:t>
            </a:r>
            <a:endParaRPr lang="fr-FR" sz="1600" dirty="0">
              <a:solidFill>
                <a:schemeClr val="accent1"/>
              </a:solidFill>
            </a:endParaRPr>
          </a:p>
        </p:txBody>
      </p:sp>
    </p:spTree>
    <p:extLst>
      <p:ext uri="{BB962C8B-B14F-4D97-AF65-F5344CB8AC3E}">
        <p14:creationId xmlns:p14="http://schemas.microsoft.com/office/powerpoint/2010/main" val="742415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par>
                                <p:cTn id="8" presetID="22" presetClass="entr" presetSubtype="8"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left)">
                                      <p:cBhvr>
                                        <p:cTn id="10" dur="500"/>
                                        <p:tgtEl>
                                          <p:spTgt spid="9"/>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wipe(left)">
                                      <p:cBhvr>
                                        <p:cTn id="13" dur="500"/>
                                        <p:tgtEl>
                                          <p:spTgt spid="11"/>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wipe(left)">
                                      <p:cBhvr>
                                        <p:cTn id="1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C692CEA-3B85-F165-0D58-64A11EBE569C}"/>
              </a:ext>
            </a:extLst>
          </p:cNvPr>
          <p:cNvSpPr>
            <a:spLocks noGrp="1"/>
          </p:cNvSpPr>
          <p:nvPr>
            <p:ph type="title"/>
          </p:nvPr>
        </p:nvSpPr>
        <p:spPr>
          <a:xfrm>
            <a:off x="788893" y="297444"/>
            <a:ext cx="10971372" cy="648073"/>
          </a:xfrm>
        </p:spPr>
        <p:txBody>
          <a:bodyPr>
            <a:normAutofit fontScale="90000"/>
          </a:bodyPr>
          <a:lstStyle/>
          <a:p>
            <a:r>
              <a:rPr lang="fr-FR" dirty="0"/>
              <a:t>Deux instructions de mise en œuvre du RIFSEEP</a:t>
            </a:r>
          </a:p>
        </p:txBody>
      </p:sp>
      <p:sp>
        <p:nvSpPr>
          <p:cNvPr id="4" name="Flèche : droite 3">
            <a:extLst>
              <a:ext uri="{FF2B5EF4-FFF2-40B4-BE49-F238E27FC236}">
                <a16:creationId xmlns:a16="http://schemas.microsoft.com/office/drawing/2014/main" id="{E044D754-1AE7-8590-1512-66499BAD91A2}"/>
              </a:ext>
            </a:extLst>
          </p:cNvPr>
          <p:cNvSpPr/>
          <p:nvPr/>
        </p:nvSpPr>
        <p:spPr>
          <a:xfrm>
            <a:off x="3286894" y="1503581"/>
            <a:ext cx="8487219" cy="2016224"/>
          </a:xfrm>
          <a:prstGeom prst="rightArrow">
            <a:avLst>
              <a:gd name="adj1" fmla="val 58981"/>
              <a:gd name="adj2" fmla="val 50000"/>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r>
              <a:rPr lang="fr-FR" sz="2800" dirty="0"/>
              <a:t>	RIFSEEP</a:t>
            </a:r>
          </a:p>
        </p:txBody>
      </p:sp>
      <p:sp>
        <p:nvSpPr>
          <p:cNvPr id="5" name="Rectangle 4">
            <a:extLst>
              <a:ext uri="{FF2B5EF4-FFF2-40B4-BE49-F238E27FC236}">
                <a16:creationId xmlns:a16="http://schemas.microsoft.com/office/drawing/2014/main" id="{848A6DC0-1B4A-D2A9-35BC-61870C8A9E87}"/>
              </a:ext>
            </a:extLst>
          </p:cNvPr>
          <p:cNvSpPr/>
          <p:nvPr/>
        </p:nvSpPr>
        <p:spPr>
          <a:xfrm>
            <a:off x="838622" y="1917627"/>
            <a:ext cx="2304256" cy="1188132"/>
          </a:xfrm>
          <a:prstGeom prst="rect">
            <a:avLst/>
          </a:prstGeom>
          <a:ln/>
        </p:spPr>
        <p:style>
          <a:lnRef idx="1">
            <a:schemeClr val="accent2"/>
          </a:lnRef>
          <a:fillRef idx="3">
            <a:schemeClr val="accent2"/>
          </a:fillRef>
          <a:effectRef idx="2">
            <a:schemeClr val="accent2"/>
          </a:effectRef>
          <a:fontRef idx="minor">
            <a:schemeClr val="lt1"/>
          </a:fontRef>
        </p:style>
        <p:txBody>
          <a:bodyPr rtlCol="0" anchor="ctr"/>
          <a:lstStyle/>
          <a:p>
            <a:pPr algn="ctr"/>
            <a:r>
              <a:rPr lang="fr-FR" sz="2800" dirty="0">
                <a:solidFill>
                  <a:schemeClr val="bg1"/>
                </a:solidFill>
              </a:rPr>
              <a:t>PFR</a:t>
            </a:r>
          </a:p>
        </p:txBody>
      </p:sp>
      <p:sp>
        <p:nvSpPr>
          <p:cNvPr id="6" name="Flèche : courbe vers le bas 5">
            <a:extLst>
              <a:ext uri="{FF2B5EF4-FFF2-40B4-BE49-F238E27FC236}">
                <a16:creationId xmlns:a16="http://schemas.microsoft.com/office/drawing/2014/main" id="{C62FE5A0-8C0B-25C2-36BE-79B8318F694D}"/>
              </a:ext>
            </a:extLst>
          </p:cNvPr>
          <p:cNvSpPr/>
          <p:nvPr/>
        </p:nvSpPr>
        <p:spPr>
          <a:xfrm>
            <a:off x="2210198" y="1269554"/>
            <a:ext cx="2016224" cy="648073"/>
          </a:xfrm>
          <a:prstGeom prst="curved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7" name="Parchemin : vertical 6">
            <a:extLst>
              <a:ext uri="{FF2B5EF4-FFF2-40B4-BE49-F238E27FC236}">
                <a16:creationId xmlns:a16="http://schemas.microsoft.com/office/drawing/2014/main" id="{A94CEEFB-15E4-1C88-CE24-93EC524650B8}"/>
              </a:ext>
            </a:extLst>
          </p:cNvPr>
          <p:cNvSpPr/>
          <p:nvPr/>
        </p:nvSpPr>
        <p:spPr>
          <a:xfrm>
            <a:off x="2566814" y="2079645"/>
            <a:ext cx="1296144" cy="1296145"/>
          </a:xfrm>
          <a:prstGeom prst="verticalScroll">
            <a:avLst/>
          </a:prstGeom>
          <a:solidFill>
            <a:srgbClr val="005CA9"/>
          </a:solidFill>
          <a:ln w="12700"/>
        </p:spPr>
        <p:style>
          <a:lnRef idx="1">
            <a:schemeClr val="accent2"/>
          </a:lnRef>
          <a:fillRef idx="2">
            <a:schemeClr val="accent2"/>
          </a:fillRef>
          <a:effectRef idx="1">
            <a:schemeClr val="accent2"/>
          </a:effectRef>
          <a:fontRef idx="minor">
            <a:schemeClr val="dk1"/>
          </a:fontRef>
        </p:style>
        <p:txBody>
          <a:bodyPr lIns="36000" tIns="36000" rIns="36000" bIns="36000" rtlCol="0" anchor="ctr"/>
          <a:lstStyle/>
          <a:p>
            <a:pPr algn="ctr"/>
            <a:r>
              <a:rPr lang="fr-FR" sz="1300" b="1" dirty="0">
                <a:solidFill>
                  <a:schemeClr val="bg1"/>
                </a:solidFill>
              </a:rPr>
              <a:t>DGOS</a:t>
            </a:r>
          </a:p>
          <a:p>
            <a:pPr algn="ctr"/>
            <a:endParaRPr lang="fr-FR" sz="1300" b="1" dirty="0">
              <a:solidFill>
                <a:schemeClr val="bg1"/>
              </a:solidFill>
            </a:endParaRPr>
          </a:p>
          <a:p>
            <a:pPr algn="ctr"/>
            <a:r>
              <a:rPr lang="fr-FR" sz="1300" b="1" dirty="0">
                <a:solidFill>
                  <a:schemeClr val="bg1"/>
                </a:solidFill>
              </a:rPr>
              <a:t>Instruction bascule</a:t>
            </a:r>
          </a:p>
        </p:txBody>
      </p:sp>
      <p:sp>
        <p:nvSpPr>
          <p:cNvPr id="8" name="Parchemin : vertical 7">
            <a:extLst>
              <a:ext uri="{FF2B5EF4-FFF2-40B4-BE49-F238E27FC236}">
                <a16:creationId xmlns:a16="http://schemas.microsoft.com/office/drawing/2014/main" id="{7BE39D21-1F9E-E486-873F-6AF5CE022C35}"/>
              </a:ext>
            </a:extLst>
          </p:cNvPr>
          <p:cNvSpPr/>
          <p:nvPr/>
        </p:nvSpPr>
        <p:spPr>
          <a:xfrm>
            <a:off x="6124164" y="2079644"/>
            <a:ext cx="1296144" cy="1296145"/>
          </a:xfrm>
          <a:prstGeom prst="verticalScroll">
            <a:avLst/>
          </a:prstGeom>
          <a:solidFill>
            <a:srgbClr val="005CA9"/>
          </a:solidFill>
          <a:ln w="12700"/>
        </p:spPr>
        <p:style>
          <a:lnRef idx="1">
            <a:schemeClr val="accent2"/>
          </a:lnRef>
          <a:fillRef idx="2">
            <a:schemeClr val="accent2"/>
          </a:fillRef>
          <a:effectRef idx="1">
            <a:schemeClr val="accent2"/>
          </a:effectRef>
          <a:fontRef idx="minor">
            <a:schemeClr val="dk1"/>
          </a:fontRef>
        </p:style>
        <p:txBody>
          <a:bodyPr lIns="36000" tIns="36000" rIns="36000" bIns="36000" rtlCol="0" anchor="ctr"/>
          <a:lstStyle/>
          <a:p>
            <a:pPr algn="ctr"/>
            <a:r>
              <a:rPr lang="fr-FR" sz="1300" b="1" dirty="0">
                <a:solidFill>
                  <a:schemeClr val="bg1"/>
                </a:solidFill>
              </a:rPr>
              <a:t>DGOS</a:t>
            </a:r>
          </a:p>
          <a:p>
            <a:pPr algn="ctr"/>
            <a:endParaRPr lang="fr-FR" sz="1300" b="1" dirty="0">
              <a:solidFill>
                <a:schemeClr val="bg1"/>
              </a:solidFill>
            </a:endParaRPr>
          </a:p>
          <a:p>
            <a:pPr algn="ctr"/>
            <a:r>
              <a:rPr lang="fr-FR" sz="1300" b="1" dirty="0">
                <a:solidFill>
                  <a:schemeClr val="bg1"/>
                </a:solidFill>
              </a:rPr>
              <a:t>Instruction pérenne</a:t>
            </a:r>
          </a:p>
        </p:txBody>
      </p:sp>
      <p:graphicFrame>
        <p:nvGraphicFramePr>
          <p:cNvPr id="9" name="Diagramme 8">
            <a:extLst>
              <a:ext uri="{FF2B5EF4-FFF2-40B4-BE49-F238E27FC236}">
                <a16:creationId xmlns:a16="http://schemas.microsoft.com/office/drawing/2014/main" id="{B8D482B9-FF9F-1053-7C86-6205E2709BA2}"/>
              </a:ext>
            </a:extLst>
          </p:cNvPr>
          <p:cNvGraphicFramePr/>
          <p:nvPr>
            <p:extLst>
              <p:ext uri="{D42A27DB-BD31-4B8C-83A1-F6EECF244321}">
                <p14:modId xmlns:p14="http://schemas.microsoft.com/office/powerpoint/2010/main" val="913930577"/>
              </p:ext>
            </p:extLst>
          </p:nvPr>
        </p:nvGraphicFramePr>
        <p:xfrm>
          <a:off x="2479294" y="3365582"/>
          <a:ext cx="2895832" cy="29250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0" name="Diagramme 9">
            <a:extLst>
              <a:ext uri="{FF2B5EF4-FFF2-40B4-BE49-F238E27FC236}">
                <a16:creationId xmlns:a16="http://schemas.microsoft.com/office/drawing/2014/main" id="{A3164F3F-5924-F8F4-614B-BE6953E684B7}"/>
              </a:ext>
            </a:extLst>
          </p:cNvPr>
          <p:cNvGraphicFramePr/>
          <p:nvPr>
            <p:extLst>
              <p:ext uri="{D42A27DB-BD31-4B8C-83A1-F6EECF244321}">
                <p14:modId xmlns:p14="http://schemas.microsoft.com/office/powerpoint/2010/main" val="2697497565"/>
              </p:ext>
            </p:extLst>
          </p:nvPr>
        </p:nvGraphicFramePr>
        <p:xfrm>
          <a:off x="5988145" y="3365582"/>
          <a:ext cx="2895832" cy="292500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50893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Graphic spid="9" grpId="0">
        <p:bldAsOne/>
      </p:bldGraphic>
      <p:bldGraphic spid="10" grpId="0">
        <p:bldAsOne/>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a:extLst>
              <a:ext uri="{FF2B5EF4-FFF2-40B4-BE49-F238E27FC236}">
                <a16:creationId xmlns:a16="http://schemas.microsoft.com/office/drawing/2014/main" id="{FDF6171D-C7D5-DC4E-854D-AB836644A157}"/>
              </a:ext>
            </a:extLst>
          </p:cNvPr>
          <p:cNvSpPr txBox="1">
            <a:spLocks/>
          </p:cNvSpPr>
          <p:nvPr/>
        </p:nvSpPr>
        <p:spPr>
          <a:xfrm>
            <a:off x="1606508" y="3763402"/>
            <a:ext cx="5640630" cy="428946"/>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800" kern="1200">
                <a:solidFill>
                  <a:schemeClr val="accent1"/>
                </a:solidFill>
                <a:latin typeface="+mj-lt"/>
                <a:ea typeface="+mj-ea"/>
                <a:cs typeface="+mj-cs"/>
              </a:defRPr>
            </a:lvl1pPr>
          </a:lstStyle>
          <a:p>
            <a:endParaRPr lang="fr-FR" sz="2000" b="1" dirty="0">
              <a:solidFill>
                <a:srgbClr val="005CA9"/>
              </a:solidFill>
            </a:endParaRPr>
          </a:p>
        </p:txBody>
      </p:sp>
      <p:sp>
        <p:nvSpPr>
          <p:cNvPr id="2" name="Titre 1"/>
          <p:cNvSpPr>
            <a:spLocks noGrp="1"/>
          </p:cNvSpPr>
          <p:nvPr>
            <p:ph type="ctrTitle"/>
          </p:nvPr>
        </p:nvSpPr>
        <p:spPr>
          <a:xfrm>
            <a:off x="190550" y="189434"/>
            <a:ext cx="5760640" cy="4536504"/>
          </a:xfrm>
        </p:spPr>
        <p:txBody>
          <a:bodyPr anchor="t" anchorCtr="0">
            <a:noAutofit/>
          </a:bodyPr>
          <a:lstStyle/>
          <a:p>
            <a:pPr algn="l"/>
            <a:r>
              <a:rPr lang="fr-FR" sz="2800" b="1" dirty="0"/>
              <a:t>ORDRE DU JOUR :</a:t>
            </a:r>
            <a:br>
              <a:rPr lang="fr-FR" sz="2800" b="1" dirty="0"/>
            </a:br>
            <a:br>
              <a:rPr lang="fr-FR" sz="2800" b="1" dirty="0"/>
            </a:br>
            <a:r>
              <a:rPr lang="fr-FR" sz="2000" dirty="0"/>
              <a:t>I. Rappels sur la revalorisation indiciaire</a:t>
            </a:r>
            <a:br>
              <a:rPr lang="fr-FR" sz="2000" dirty="0"/>
            </a:br>
            <a:br>
              <a:rPr lang="fr-FR" sz="2000" dirty="0"/>
            </a:br>
            <a:r>
              <a:rPr lang="fr-FR" sz="2000" dirty="0"/>
              <a:t>II. Actualités de la réforme indemnitaire</a:t>
            </a:r>
            <a:br>
              <a:rPr lang="fr-FR" sz="2000" dirty="0"/>
            </a:br>
            <a:br>
              <a:rPr lang="fr-FR" sz="2000" dirty="0"/>
            </a:br>
            <a:r>
              <a:rPr lang="fr-FR" sz="2000" dirty="0"/>
              <a:t>A) La structure du RIFSEEP</a:t>
            </a:r>
            <a:br>
              <a:rPr lang="fr-FR" sz="2000" dirty="0"/>
            </a:br>
            <a:r>
              <a:rPr lang="fr-FR" sz="2000" dirty="0"/>
              <a:t>B) La bascule RIFSEEP</a:t>
            </a:r>
            <a:br>
              <a:rPr lang="fr-FR" sz="2000" dirty="0"/>
            </a:br>
            <a:r>
              <a:rPr lang="fr-FR" sz="2000" dirty="0"/>
              <a:t>C) Comparaison PFR/RIFSEEP</a:t>
            </a:r>
            <a:br>
              <a:rPr lang="fr-FR" sz="2000" dirty="0"/>
            </a:br>
            <a:r>
              <a:rPr lang="fr-FR" sz="2000" dirty="0"/>
              <a:t>D) La future instruction pérenne</a:t>
            </a:r>
            <a:br>
              <a:rPr lang="fr-FR" sz="2400" dirty="0"/>
            </a:br>
            <a:br>
              <a:rPr lang="fr-FR" sz="2800" b="1" dirty="0"/>
            </a:br>
            <a:endParaRPr lang="fr-FR" sz="2800" b="1" dirty="0"/>
          </a:p>
        </p:txBody>
      </p:sp>
    </p:spTree>
    <p:extLst>
      <p:ext uri="{BB962C8B-B14F-4D97-AF65-F5344CB8AC3E}">
        <p14:creationId xmlns:p14="http://schemas.microsoft.com/office/powerpoint/2010/main" val="154279651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4DF050-3E4D-8D25-2E34-2529CBB4AEA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E2D3072-6B76-1227-FECC-EB392B87B1B3}"/>
              </a:ext>
            </a:extLst>
          </p:cNvPr>
          <p:cNvSpPr>
            <a:spLocks noGrp="1"/>
          </p:cNvSpPr>
          <p:nvPr>
            <p:ph type="ctrTitle"/>
          </p:nvPr>
        </p:nvSpPr>
        <p:spPr>
          <a:xfrm>
            <a:off x="0" y="2061642"/>
            <a:ext cx="7416823" cy="2259722"/>
          </a:xfrm>
        </p:spPr>
        <p:txBody>
          <a:bodyPr>
            <a:normAutofit/>
          </a:bodyPr>
          <a:lstStyle/>
          <a:p>
            <a:r>
              <a:rPr lang="fr-FR" sz="2800" dirty="0"/>
              <a:t>B) LA BASCULE RIFSEEP</a:t>
            </a:r>
          </a:p>
        </p:txBody>
      </p:sp>
    </p:spTree>
    <p:extLst>
      <p:ext uri="{BB962C8B-B14F-4D97-AF65-F5344CB8AC3E}">
        <p14:creationId xmlns:p14="http://schemas.microsoft.com/office/powerpoint/2010/main" val="37983122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792BC10-7664-E489-0FC7-4B338FB35A87}"/>
              </a:ext>
            </a:extLst>
          </p:cNvPr>
          <p:cNvSpPr>
            <a:spLocks noGrp="1"/>
          </p:cNvSpPr>
          <p:nvPr>
            <p:ph idx="1"/>
          </p:nvPr>
        </p:nvSpPr>
        <p:spPr>
          <a:xfrm>
            <a:off x="574632" y="1044764"/>
            <a:ext cx="11209206" cy="4628820"/>
          </a:xfrm>
        </p:spPr>
        <p:txBody>
          <a:bodyPr>
            <a:noAutofit/>
          </a:bodyPr>
          <a:lstStyle/>
          <a:p>
            <a:pPr>
              <a:lnSpc>
                <a:spcPct val="150000"/>
              </a:lnSpc>
              <a:buFont typeface="Wingdings" panose="05000000000000000000" pitchFamily="2" charset="2"/>
              <a:buChar char="q"/>
            </a:pPr>
            <a:r>
              <a:rPr lang="fr-FR" sz="2000" u="sng" dirty="0"/>
              <a:t>Autorité arrêtant le montant initial d’IFSE </a:t>
            </a:r>
            <a:r>
              <a:rPr lang="fr-FR" sz="2000" dirty="0"/>
              <a:t>:</a:t>
            </a:r>
          </a:p>
          <a:p>
            <a:pPr marL="884407" lvl="2" indent="-408188">
              <a:lnSpc>
                <a:spcPct val="150000"/>
              </a:lnSpc>
              <a:buFont typeface="Wingdings" panose="05000000000000000000" pitchFamily="2" charset="2"/>
              <a:buChar char="Ø"/>
            </a:pPr>
            <a:r>
              <a:rPr lang="fr-FR" sz="1800" b="1" dirty="0">
                <a:solidFill>
                  <a:srgbClr val="005CA9"/>
                </a:solidFill>
              </a:rPr>
              <a:t>Ministre</a:t>
            </a:r>
            <a:r>
              <a:rPr lang="fr-FR" sz="1800" dirty="0">
                <a:solidFill>
                  <a:srgbClr val="005CA9"/>
                </a:solidFill>
              </a:rPr>
              <a:t> chargé de la santé sur proposition du DG d’ARS pour les DG de CHR,</a:t>
            </a:r>
          </a:p>
          <a:p>
            <a:pPr marL="884407" lvl="2" indent="-408188">
              <a:lnSpc>
                <a:spcPct val="150000"/>
              </a:lnSpc>
              <a:buFont typeface="Wingdings" panose="05000000000000000000" pitchFamily="2" charset="2"/>
              <a:buChar char="Ø"/>
            </a:pPr>
            <a:r>
              <a:rPr lang="fr-FR" sz="1800" b="1" dirty="0">
                <a:solidFill>
                  <a:srgbClr val="005CA9"/>
                </a:solidFill>
              </a:rPr>
              <a:t>DG ARS </a:t>
            </a:r>
            <a:r>
              <a:rPr lang="fr-FR" sz="1800" dirty="0">
                <a:solidFill>
                  <a:srgbClr val="005CA9"/>
                </a:solidFill>
              </a:rPr>
              <a:t>pour les autres chefs d’établissement,</a:t>
            </a:r>
          </a:p>
          <a:p>
            <a:pPr marL="884407" lvl="2" indent="-408188">
              <a:lnSpc>
                <a:spcPct val="150000"/>
              </a:lnSpc>
              <a:buFont typeface="Wingdings" panose="05000000000000000000" pitchFamily="2" charset="2"/>
              <a:buChar char="Ø"/>
            </a:pPr>
            <a:r>
              <a:rPr lang="fr-FR" sz="1800" b="1" dirty="0">
                <a:solidFill>
                  <a:srgbClr val="005CA9"/>
                </a:solidFill>
              </a:rPr>
              <a:t>Chef d’établissement </a:t>
            </a:r>
            <a:r>
              <a:rPr lang="fr-FR" sz="1800" dirty="0">
                <a:solidFill>
                  <a:srgbClr val="005CA9"/>
                </a:solidFill>
              </a:rPr>
              <a:t>pour les directeurs adjoints, qu’ils soient sur emploi fonctionnel ou non,</a:t>
            </a:r>
          </a:p>
          <a:p>
            <a:pPr marL="884407" lvl="2" indent="-408188">
              <a:lnSpc>
                <a:spcPct val="150000"/>
              </a:lnSpc>
              <a:buFont typeface="Wingdings" panose="05000000000000000000" pitchFamily="2" charset="2"/>
              <a:buChar char="Ø"/>
            </a:pPr>
            <a:r>
              <a:rPr lang="fr-FR" sz="1800" b="1" dirty="0">
                <a:solidFill>
                  <a:srgbClr val="005CA9"/>
                </a:solidFill>
              </a:rPr>
              <a:t>DG du CNG </a:t>
            </a:r>
            <a:r>
              <a:rPr lang="fr-FR" sz="1800" dirty="0">
                <a:solidFill>
                  <a:srgbClr val="005CA9"/>
                </a:solidFill>
              </a:rPr>
              <a:t>pour les directeurs en recherche d’affectation.</a:t>
            </a:r>
          </a:p>
          <a:p>
            <a:pPr lvl="0"/>
            <a:endParaRPr lang="fr-FR" sz="2000" dirty="0"/>
          </a:p>
          <a:p>
            <a:pPr>
              <a:buFont typeface="Wingdings" panose="05000000000000000000" pitchFamily="2" charset="2"/>
              <a:buChar char="q"/>
            </a:pPr>
            <a:r>
              <a:rPr lang="fr-FR" sz="2000" u="sng" dirty="0"/>
              <a:t>La décision d’attribution </a:t>
            </a:r>
            <a:r>
              <a:rPr lang="fr-FR" sz="2000" dirty="0"/>
              <a:t>:</a:t>
            </a:r>
          </a:p>
          <a:p>
            <a:pPr marL="884407" lvl="2" indent="-408188">
              <a:lnSpc>
                <a:spcPct val="150000"/>
              </a:lnSpc>
              <a:buFont typeface="Wingdings" panose="05000000000000000000" pitchFamily="2" charset="2"/>
              <a:buChar char="Ø"/>
            </a:pPr>
            <a:r>
              <a:rPr lang="fr-FR" sz="1800" dirty="0">
                <a:solidFill>
                  <a:srgbClr val="005CA9"/>
                </a:solidFill>
              </a:rPr>
              <a:t>Peut donner lieu à entretien avec le DH.</a:t>
            </a:r>
          </a:p>
          <a:p>
            <a:pPr marL="884407" lvl="2" indent="-408188">
              <a:lnSpc>
                <a:spcPct val="150000"/>
              </a:lnSpc>
              <a:buFont typeface="Wingdings" panose="05000000000000000000" pitchFamily="2" charset="2"/>
              <a:buChar char="Ø"/>
            </a:pPr>
            <a:r>
              <a:rPr lang="fr-FR" sz="1800" dirty="0">
                <a:solidFill>
                  <a:srgbClr val="005CA9"/>
                </a:solidFill>
              </a:rPr>
              <a:t>Est transmise au CNG et versée au dossier administratif de l’agent.</a:t>
            </a:r>
          </a:p>
          <a:p>
            <a:pPr marL="0" indent="0">
              <a:buNone/>
            </a:pPr>
            <a:endParaRPr lang="fr-FR" sz="2000" dirty="0"/>
          </a:p>
          <a:p>
            <a:pPr marL="0" indent="0">
              <a:buNone/>
            </a:pPr>
            <a:r>
              <a:rPr lang="fr-FR" sz="2000" dirty="0">
                <a:solidFill>
                  <a:srgbClr val="C00000"/>
                </a:solidFill>
              </a:rPr>
              <a:t>           : un modèle de décision d’IFSE sera diffusé dans les prochains jours </a:t>
            </a:r>
          </a:p>
        </p:txBody>
      </p:sp>
      <p:pic>
        <p:nvPicPr>
          <p:cNvPr id="4" name="Image 3">
            <a:extLst>
              <a:ext uri="{FF2B5EF4-FFF2-40B4-BE49-F238E27FC236}">
                <a16:creationId xmlns:a16="http://schemas.microsoft.com/office/drawing/2014/main" id="{25037394-5465-8259-0D14-DBC9C8395518}"/>
              </a:ext>
            </a:extLst>
          </p:cNvPr>
          <p:cNvPicPr>
            <a:picLocks noChangeAspect="1"/>
          </p:cNvPicPr>
          <p:nvPr/>
        </p:nvPicPr>
        <p:blipFill>
          <a:blip r:embed="rId2"/>
          <a:stretch>
            <a:fillRect/>
          </a:stretch>
        </p:blipFill>
        <p:spPr>
          <a:xfrm>
            <a:off x="574632" y="5252940"/>
            <a:ext cx="829603" cy="841287"/>
          </a:xfrm>
          <a:prstGeom prst="rect">
            <a:avLst/>
          </a:prstGeom>
        </p:spPr>
      </p:pic>
      <p:sp>
        <p:nvSpPr>
          <p:cNvPr id="7" name="Titre 4">
            <a:extLst>
              <a:ext uri="{FF2B5EF4-FFF2-40B4-BE49-F238E27FC236}">
                <a16:creationId xmlns:a16="http://schemas.microsoft.com/office/drawing/2014/main" id="{C5CD0FFB-9A59-97D3-40C2-BDCA8621562D}"/>
              </a:ext>
            </a:extLst>
          </p:cNvPr>
          <p:cNvSpPr>
            <a:spLocks noGrp="1"/>
          </p:cNvSpPr>
          <p:nvPr>
            <p:ph type="title"/>
          </p:nvPr>
        </p:nvSpPr>
        <p:spPr>
          <a:xfrm>
            <a:off x="574632" y="189434"/>
            <a:ext cx="10971372" cy="648073"/>
          </a:xfrm>
        </p:spPr>
        <p:txBody>
          <a:bodyPr>
            <a:normAutofit/>
          </a:bodyPr>
          <a:lstStyle/>
          <a:p>
            <a:r>
              <a:rPr lang="fr-FR" sz="2800" b="1" dirty="0"/>
              <a:t>DECISION INITIALE DE L’IFSE </a:t>
            </a:r>
          </a:p>
        </p:txBody>
      </p:sp>
    </p:spTree>
    <p:extLst>
      <p:ext uri="{BB962C8B-B14F-4D97-AF65-F5344CB8AC3E}">
        <p14:creationId xmlns:p14="http://schemas.microsoft.com/office/powerpoint/2010/main" val="200943441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37">
            <a:extLst>
              <a:ext uri="{FF2B5EF4-FFF2-40B4-BE49-F238E27FC236}">
                <a16:creationId xmlns:a16="http://schemas.microsoft.com/office/drawing/2014/main" id="{C515D706-4A5E-1F78-94FF-F4943015C776}"/>
              </a:ext>
            </a:extLst>
          </p:cNvPr>
          <p:cNvSpPr/>
          <p:nvPr/>
        </p:nvSpPr>
        <p:spPr>
          <a:xfrm>
            <a:off x="8405647" y="4325907"/>
            <a:ext cx="2196000" cy="856499"/>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dirty="0"/>
          </a:p>
        </p:txBody>
      </p:sp>
      <p:sp>
        <p:nvSpPr>
          <p:cNvPr id="37" name="Rectangle 36">
            <a:extLst>
              <a:ext uri="{FF2B5EF4-FFF2-40B4-BE49-F238E27FC236}">
                <a16:creationId xmlns:a16="http://schemas.microsoft.com/office/drawing/2014/main" id="{A32AD5FC-AD87-DEAE-5C8A-F37BBE4F1350}"/>
              </a:ext>
            </a:extLst>
          </p:cNvPr>
          <p:cNvSpPr/>
          <p:nvPr/>
        </p:nvSpPr>
        <p:spPr>
          <a:xfrm>
            <a:off x="5982069" y="4986772"/>
            <a:ext cx="2196000" cy="26470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dirty="0"/>
          </a:p>
        </p:txBody>
      </p:sp>
      <p:sp>
        <p:nvSpPr>
          <p:cNvPr id="3" name="Espace réservé du contenu 2">
            <a:extLst>
              <a:ext uri="{FF2B5EF4-FFF2-40B4-BE49-F238E27FC236}">
                <a16:creationId xmlns:a16="http://schemas.microsoft.com/office/drawing/2014/main" id="{7435C8FA-B4C8-AD8A-307A-D4A8D485A934}"/>
              </a:ext>
            </a:extLst>
          </p:cNvPr>
          <p:cNvSpPr>
            <a:spLocks noGrp="1"/>
          </p:cNvSpPr>
          <p:nvPr>
            <p:ph idx="1"/>
          </p:nvPr>
        </p:nvSpPr>
        <p:spPr>
          <a:xfrm>
            <a:off x="305699" y="1095140"/>
            <a:ext cx="11173122" cy="4968552"/>
          </a:xfrm>
        </p:spPr>
        <p:txBody>
          <a:bodyPr>
            <a:normAutofit/>
          </a:bodyPr>
          <a:lstStyle/>
          <a:p>
            <a:pPr>
              <a:buFont typeface="Wingdings" panose="05000000000000000000" pitchFamily="2" charset="2"/>
              <a:buChar char="q"/>
            </a:pPr>
            <a:r>
              <a:rPr lang="fr-FR" sz="2200" u="sng" dirty="0">
                <a:solidFill>
                  <a:schemeClr val="accent1"/>
                </a:solidFill>
              </a:rPr>
              <a:t>Principe : maintien du niveau de PFR antérieur si l’agent y a avantage :</a:t>
            </a:r>
          </a:p>
          <a:p>
            <a:pPr>
              <a:buFont typeface="Wingdings" panose="05000000000000000000" pitchFamily="2" charset="2"/>
              <a:buChar char="Ø"/>
            </a:pPr>
            <a:r>
              <a:rPr lang="fr-FR" sz="2200" dirty="0">
                <a:solidFill>
                  <a:schemeClr val="accent1"/>
                </a:solidFill>
              </a:rPr>
              <a:t>Article 8 du décret RIFSEEP, même si dépassement du plafond du groupe d’emploi</a:t>
            </a:r>
          </a:p>
          <a:p>
            <a:pPr marL="0" indent="0">
              <a:buNone/>
            </a:pPr>
            <a:endParaRPr lang="fr-FR" sz="2400" dirty="0"/>
          </a:p>
          <a:p>
            <a:pPr>
              <a:buFont typeface="Wingdings" panose="05000000000000000000" pitchFamily="2" charset="2"/>
              <a:buChar char="q"/>
            </a:pPr>
            <a:r>
              <a:rPr lang="fr-FR" sz="2200" u="sng" dirty="0"/>
              <a:t>IFSE initiale = PF 12/2025 + NBI éventuelle de ce mois + 1/12e du montant de la PR</a:t>
            </a:r>
            <a:r>
              <a:rPr lang="fr-FR" sz="2200" dirty="0"/>
              <a:t> (hors versement exceptionnel) telle que notifiée à l’agent à la suite de son entretien d’évaluation.  </a:t>
            </a:r>
          </a:p>
          <a:p>
            <a:pPr marL="0" indent="0">
              <a:buNone/>
            </a:pPr>
            <a:endParaRPr lang="fr-FR" sz="2200" dirty="0"/>
          </a:p>
          <a:p>
            <a:pPr>
              <a:buFont typeface="Wingdings" panose="05000000000000000000" pitchFamily="2" charset="2"/>
              <a:buChar char="q"/>
            </a:pPr>
            <a:r>
              <a:rPr lang="fr-FR" sz="2200" u="sng" dirty="0"/>
              <a:t>Trois possibilités </a:t>
            </a:r>
            <a:r>
              <a:rPr lang="fr-FR" sz="2200" dirty="0"/>
              <a:t>: </a:t>
            </a:r>
          </a:p>
          <a:p>
            <a:pPr marL="0" indent="0">
              <a:buNone/>
            </a:pPr>
            <a:endParaRPr lang="fr-FR" sz="2400" dirty="0"/>
          </a:p>
        </p:txBody>
      </p:sp>
      <p:cxnSp>
        <p:nvCxnSpPr>
          <p:cNvPr id="15" name="Connecteur droit 14">
            <a:extLst>
              <a:ext uri="{FF2B5EF4-FFF2-40B4-BE49-F238E27FC236}">
                <a16:creationId xmlns:a16="http://schemas.microsoft.com/office/drawing/2014/main" id="{7D5178AC-FD72-6848-6D1B-A13718CF3DF3}"/>
              </a:ext>
            </a:extLst>
          </p:cNvPr>
          <p:cNvCxnSpPr>
            <a:cxnSpLocks/>
          </p:cNvCxnSpPr>
          <p:nvPr/>
        </p:nvCxnSpPr>
        <p:spPr>
          <a:xfrm>
            <a:off x="3559469" y="4658998"/>
            <a:ext cx="2196000" cy="0"/>
          </a:xfrm>
          <a:prstGeom prst="line">
            <a:avLst/>
          </a:prstGeom>
          <a:ln w="76200"/>
        </p:spPr>
        <p:style>
          <a:lnRef idx="1">
            <a:schemeClr val="accent6"/>
          </a:lnRef>
          <a:fillRef idx="0">
            <a:schemeClr val="accent6"/>
          </a:fillRef>
          <a:effectRef idx="0">
            <a:schemeClr val="accent6"/>
          </a:effectRef>
          <a:fontRef idx="minor">
            <a:schemeClr val="tx1"/>
          </a:fontRef>
        </p:style>
      </p:cxnSp>
      <p:sp>
        <p:nvSpPr>
          <p:cNvPr id="19" name="Rectangle 18">
            <a:extLst>
              <a:ext uri="{FF2B5EF4-FFF2-40B4-BE49-F238E27FC236}">
                <a16:creationId xmlns:a16="http://schemas.microsoft.com/office/drawing/2014/main" id="{4CD0F000-823B-0928-6FAB-2CF921266799}"/>
              </a:ext>
            </a:extLst>
          </p:cNvPr>
          <p:cNvSpPr/>
          <p:nvPr/>
        </p:nvSpPr>
        <p:spPr>
          <a:xfrm>
            <a:off x="3559470" y="5258255"/>
            <a:ext cx="2195999" cy="597421"/>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dirty="0"/>
          </a:p>
        </p:txBody>
      </p:sp>
      <p:cxnSp>
        <p:nvCxnSpPr>
          <p:cNvPr id="13" name="Connecteur droit 12">
            <a:extLst>
              <a:ext uri="{FF2B5EF4-FFF2-40B4-BE49-F238E27FC236}">
                <a16:creationId xmlns:a16="http://schemas.microsoft.com/office/drawing/2014/main" id="{A162AAF3-A16C-C733-FD0D-3F3E790E0873}"/>
              </a:ext>
            </a:extLst>
          </p:cNvPr>
          <p:cNvCxnSpPr>
            <a:cxnSpLocks/>
          </p:cNvCxnSpPr>
          <p:nvPr/>
        </p:nvCxnSpPr>
        <p:spPr>
          <a:xfrm>
            <a:off x="3559469" y="5258255"/>
            <a:ext cx="2196000" cy="0"/>
          </a:xfrm>
          <a:prstGeom prst="line">
            <a:avLst/>
          </a:prstGeom>
          <a:ln w="76200">
            <a:solidFill>
              <a:schemeClr val="tx1"/>
            </a:solidFill>
          </a:ln>
        </p:spPr>
        <p:style>
          <a:lnRef idx="1">
            <a:schemeClr val="accent3"/>
          </a:lnRef>
          <a:fillRef idx="2">
            <a:schemeClr val="accent3"/>
          </a:fillRef>
          <a:effectRef idx="1">
            <a:schemeClr val="accent3"/>
          </a:effectRef>
          <a:fontRef idx="minor">
            <a:schemeClr val="dk1"/>
          </a:fontRef>
        </p:style>
      </p:cxnSp>
      <p:cxnSp>
        <p:nvCxnSpPr>
          <p:cNvPr id="12" name="Connecteur droit 11">
            <a:extLst>
              <a:ext uri="{FF2B5EF4-FFF2-40B4-BE49-F238E27FC236}">
                <a16:creationId xmlns:a16="http://schemas.microsoft.com/office/drawing/2014/main" id="{3EE79189-B64F-10DC-BC84-7A96998ADB0D}"/>
              </a:ext>
            </a:extLst>
          </p:cNvPr>
          <p:cNvCxnSpPr>
            <a:cxnSpLocks/>
          </p:cNvCxnSpPr>
          <p:nvPr/>
        </p:nvCxnSpPr>
        <p:spPr>
          <a:xfrm>
            <a:off x="3559469" y="5899011"/>
            <a:ext cx="2196000" cy="0"/>
          </a:xfrm>
          <a:prstGeom prst="line">
            <a:avLst/>
          </a:prstGeom>
          <a:ln w="76200"/>
        </p:spPr>
        <p:style>
          <a:lnRef idx="1">
            <a:schemeClr val="accent2"/>
          </a:lnRef>
          <a:fillRef idx="3">
            <a:schemeClr val="accent2"/>
          </a:fillRef>
          <a:effectRef idx="2">
            <a:schemeClr val="accent2"/>
          </a:effectRef>
          <a:fontRef idx="minor">
            <a:schemeClr val="lt1"/>
          </a:fontRef>
        </p:style>
      </p:cxnSp>
      <p:sp>
        <p:nvSpPr>
          <p:cNvPr id="20" name="ZoneTexte 19">
            <a:extLst>
              <a:ext uri="{FF2B5EF4-FFF2-40B4-BE49-F238E27FC236}">
                <a16:creationId xmlns:a16="http://schemas.microsoft.com/office/drawing/2014/main" id="{EE8EF381-53F7-C3FD-0B1F-2706C6D90B51}"/>
              </a:ext>
            </a:extLst>
          </p:cNvPr>
          <p:cNvSpPr txBox="1"/>
          <p:nvPr/>
        </p:nvSpPr>
        <p:spPr>
          <a:xfrm>
            <a:off x="3499905" y="5592617"/>
            <a:ext cx="1106393" cy="338554"/>
          </a:xfrm>
          <a:prstGeom prst="rect">
            <a:avLst/>
          </a:prstGeom>
          <a:noFill/>
        </p:spPr>
        <p:txBody>
          <a:bodyPr wrap="none" rtlCol="0">
            <a:spAutoFit/>
          </a:bodyPr>
          <a:lstStyle/>
          <a:p>
            <a:r>
              <a:rPr lang="fr-FR" sz="1600" dirty="0"/>
              <a:t>PFR 2025</a:t>
            </a:r>
          </a:p>
        </p:txBody>
      </p:sp>
      <p:sp>
        <p:nvSpPr>
          <p:cNvPr id="21" name="ZoneTexte 20">
            <a:extLst>
              <a:ext uri="{FF2B5EF4-FFF2-40B4-BE49-F238E27FC236}">
                <a16:creationId xmlns:a16="http://schemas.microsoft.com/office/drawing/2014/main" id="{37915501-2E2D-91DD-45BA-8D9B65E96392}"/>
              </a:ext>
            </a:extLst>
          </p:cNvPr>
          <p:cNvSpPr txBox="1"/>
          <p:nvPr/>
        </p:nvSpPr>
        <p:spPr>
          <a:xfrm>
            <a:off x="3487461" y="4970224"/>
            <a:ext cx="1208985" cy="338554"/>
          </a:xfrm>
          <a:prstGeom prst="rect">
            <a:avLst/>
          </a:prstGeom>
          <a:noFill/>
        </p:spPr>
        <p:txBody>
          <a:bodyPr wrap="none" rtlCol="0">
            <a:spAutoFit/>
          </a:bodyPr>
          <a:lstStyle/>
          <a:p>
            <a:r>
              <a:rPr lang="fr-FR" sz="1600" dirty="0"/>
              <a:t>Socle IFSE</a:t>
            </a:r>
          </a:p>
        </p:txBody>
      </p:sp>
      <p:sp>
        <p:nvSpPr>
          <p:cNvPr id="22" name="ZoneTexte 21">
            <a:extLst>
              <a:ext uri="{FF2B5EF4-FFF2-40B4-BE49-F238E27FC236}">
                <a16:creationId xmlns:a16="http://schemas.microsoft.com/office/drawing/2014/main" id="{4296D841-0C30-8E4B-625E-9D7364A17387}"/>
              </a:ext>
            </a:extLst>
          </p:cNvPr>
          <p:cNvSpPr txBox="1"/>
          <p:nvPr/>
        </p:nvSpPr>
        <p:spPr>
          <a:xfrm>
            <a:off x="3509434" y="4325907"/>
            <a:ext cx="1391728" cy="338554"/>
          </a:xfrm>
          <a:prstGeom prst="rect">
            <a:avLst/>
          </a:prstGeom>
          <a:noFill/>
        </p:spPr>
        <p:txBody>
          <a:bodyPr wrap="none" rtlCol="0">
            <a:spAutoFit/>
          </a:bodyPr>
          <a:lstStyle/>
          <a:p>
            <a:r>
              <a:rPr lang="fr-FR" sz="1600" dirty="0"/>
              <a:t>Plafond IFSE</a:t>
            </a:r>
          </a:p>
        </p:txBody>
      </p:sp>
      <p:sp>
        <p:nvSpPr>
          <p:cNvPr id="23" name="Flèche : haut 22">
            <a:extLst>
              <a:ext uri="{FF2B5EF4-FFF2-40B4-BE49-F238E27FC236}">
                <a16:creationId xmlns:a16="http://schemas.microsoft.com/office/drawing/2014/main" id="{73793A7B-A021-4C73-359F-E4E09A025826}"/>
              </a:ext>
            </a:extLst>
          </p:cNvPr>
          <p:cNvSpPr/>
          <p:nvPr/>
        </p:nvSpPr>
        <p:spPr>
          <a:xfrm>
            <a:off x="4473588" y="5321943"/>
            <a:ext cx="308199" cy="541348"/>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ZoneTexte 23">
            <a:extLst>
              <a:ext uri="{FF2B5EF4-FFF2-40B4-BE49-F238E27FC236}">
                <a16:creationId xmlns:a16="http://schemas.microsoft.com/office/drawing/2014/main" id="{3D419BA9-DC1E-FB7D-91CD-0F86BF6FBEB1}"/>
              </a:ext>
            </a:extLst>
          </p:cNvPr>
          <p:cNvSpPr txBox="1"/>
          <p:nvPr/>
        </p:nvSpPr>
        <p:spPr>
          <a:xfrm>
            <a:off x="4689433" y="5433437"/>
            <a:ext cx="1189749" cy="523220"/>
          </a:xfrm>
          <a:prstGeom prst="rect">
            <a:avLst/>
          </a:prstGeom>
          <a:noFill/>
        </p:spPr>
        <p:txBody>
          <a:bodyPr wrap="none" rtlCol="0">
            <a:spAutoFit/>
          </a:bodyPr>
          <a:lstStyle/>
          <a:p>
            <a:r>
              <a:rPr lang="fr-FR" sz="1400" dirty="0"/>
              <a:t>Relèvement </a:t>
            </a:r>
          </a:p>
          <a:p>
            <a:r>
              <a:rPr lang="fr-FR" sz="1400" dirty="0"/>
              <a:t>au socle</a:t>
            </a:r>
          </a:p>
        </p:txBody>
      </p:sp>
      <p:cxnSp>
        <p:nvCxnSpPr>
          <p:cNvPr id="25" name="Connecteur droit 24">
            <a:extLst>
              <a:ext uri="{FF2B5EF4-FFF2-40B4-BE49-F238E27FC236}">
                <a16:creationId xmlns:a16="http://schemas.microsoft.com/office/drawing/2014/main" id="{07317DC4-9B12-5867-8717-155F4CDFAA0E}"/>
              </a:ext>
            </a:extLst>
          </p:cNvPr>
          <p:cNvCxnSpPr>
            <a:cxnSpLocks/>
          </p:cNvCxnSpPr>
          <p:nvPr/>
        </p:nvCxnSpPr>
        <p:spPr>
          <a:xfrm>
            <a:off x="5987438" y="4658998"/>
            <a:ext cx="2196000" cy="0"/>
          </a:xfrm>
          <a:prstGeom prst="line">
            <a:avLst/>
          </a:prstGeom>
          <a:ln w="76200"/>
        </p:spPr>
        <p:style>
          <a:lnRef idx="1">
            <a:schemeClr val="accent6"/>
          </a:lnRef>
          <a:fillRef idx="0">
            <a:schemeClr val="accent6"/>
          </a:fillRef>
          <a:effectRef idx="0">
            <a:schemeClr val="accent6"/>
          </a:effectRef>
          <a:fontRef idx="minor">
            <a:schemeClr val="tx1"/>
          </a:fontRef>
        </p:style>
      </p:cxnSp>
      <p:cxnSp>
        <p:nvCxnSpPr>
          <p:cNvPr id="26" name="Connecteur droit 25">
            <a:extLst>
              <a:ext uri="{FF2B5EF4-FFF2-40B4-BE49-F238E27FC236}">
                <a16:creationId xmlns:a16="http://schemas.microsoft.com/office/drawing/2014/main" id="{F10841D1-0FD4-3F6A-D439-43D7A7983F46}"/>
              </a:ext>
            </a:extLst>
          </p:cNvPr>
          <p:cNvCxnSpPr>
            <a:cxnSpLocks/>
          </p:cNvCxnSpPr>
          <p:nvPr/>
        </p:nvCxnSpPr>
        <p:spPr>
          <a:xfrm>
            <a:off x="5987438" y="5251479"/>
            <a:ext cx="2196000" cy="0"/>
          </a:xfrm>
          <a:prstGeom prst="line">
            <a:avLst/>
          </a:prstGeom>
          <a:ln w="76200">
            <a:solidFill>
              <a:schemeClr val="tx1"/>
            </a:solidFill>
          </a:ln>
        </p:spPr>
        <p:style>
          <a:lnRef idx="1">
            <a:schemeClr val="accent3"/>
          </a:lnRef>
          <a:fillRef idx="2">
            <a:schemeClr val="accent3"/>
          </a:fillRef>
          <a:effectRef idx="1">
            <a:schemeClr val="accent3"/>
          </a:effectRef>
          <a:fontRef idx="minor">
            <a:schemeClr val="dk1"/>
          </a:fontRef>
        </p:style>
      </p:cxnSp>
      <p:cxnSp>
        <p:nvCxnSpPr>
          <p:cNvPr id="27" name="Connecteur droit 26">
            <a:extLst>
              <a:ext uri="{FF2B5EF4-FFF2-40B4-BE49-F238E27FC236}">
                <a16:creationId xmlns:a16="http://schemas.microsoft.com/office/drawing/2014/main" id="{28A9265F-BC69-A398-3714-568B5756090E}"/>
              </a:ext>
            </a:extLst>
          </p:cNvPr>
          <p:cNvCxnSpPr>
            <a:cxnSpLocks/>
          </p:cNvCxnSpPr>
          <p:nvPr/>
        </p:nvCxnSpPr>
        <p:spPr>
          <a:xfrm>
            <a:off x="5987438" y="4962907"/>
            <a:ext cx="2196000" cy="0"/>
          </a:xfrm>
          <a:prstGeom prst="line">
            <a:avLst/>
          </a:prstGeom>
          <a:ln w="76200"/>
        </p:spPr>
        <p:style>
          <a:lnRef idx="1">
            <a:schemeClr val="accent2"/>
          </a:lnRef>
          <a:fillRef idx="3">
            <a:schemeClr val="accent2"/>
          </a:fillRef>
          <a:effectRef idx="2">
            <a:schemeClr val="accent2"/>
          </a:effectRef>
          <a:fontRef idx="minor">
            <a:schemeClr val="lt1"/>
          </a:fontRef>
        </p:style>
      </p:cxnSp>
      <p:sp>
        <p:nvSpPr>
          <p:cNvPr id="28" name="ZoneTexte 27">
            <a:extLst>
              <a:ext uri="{FF2B5EF4-FFF2-40B4-BE49-F238E27FC236}">
                <a16:creationId xmlns:a16="http://schemas.microsoft.com/office/drawing/2014/main" id="{6F90472F-8AE9-8D6D-33D8-5F0786E768F9}"/>
              </a:ext>
            </a:extLst>
          </p:cNvPr>
          <p:cNvSpPr txBox="1"/>
          <p:nvPr/>
        </p:nvSpPr>
        <p:spPr>
          <a:xfrm>
            <a:off x="8373143" y="3976629"/>
            <a:ext cx="2109873" cy="338554"/>
          </a:xfrm>
          <a:prstGeom prst="rect">
            <a:avLst/>
          </a:prstGeom>
          <a:noFill/>
        </p:spPr>
        <p:txBody>
          <a:bodyPr wrap="none" rtlCol="0">
            <a:spAutoFit/>
          </a:bodyPr>
          <a:lstStyle/>
          <a:p>
            <a:r>
              <a:rPr lang="fr-FR" sz="1600" dirty="0"/>
              <a:t>PFR 2025 conservée</a:t>
            </a:r>
          </a:p>
        </p:txBody>
      </p:sp>
      <p:sp>
        <p:nvSpPr>
          <p:cNvPr id="29" name="ZoneTexte 28">
            <a:extLst>
              <a:ext uri="{FF2B5EF4-FFF2-40B4-BE49-F238E27FC236}">
                <a16:creationId xmlns:a16="http://schemas.microsoft.com/office/drawing/2014/main" id="{B06CD6A6-6FDE-0BF6-04A1-D05C0DDAF94D}"/>
              </a:ext>
            </a:extLst>
          </p:cNvPr>
          <p:cNvSpPr txBox="1"/>
          <p:nvPr/>
        </p:nvSpPr>
        <p:spPr>
          <a:xfrm>
            <a:off x="5915430" y="4963448"/>
            <a:ext cx="1208985" cy="338554"/>
          </a:xfrm>
          <a:prstGeom prst="rect">
            <a:avLst/>
          </a:prstGeom>
          <a:noFill/>
        </p:spPr>
        <p:txBody>
          <a:bodyPr wrap="none" rtlCol="0">
            <a:spAutoFit/>
          </a:bodyPr>
          <a:lstStyle/>
          <a:p>
            <a:r>
              <a:rPr lang="fr-FR" sz="1600" dirty="0"/>
              <a:t>Socle IFSE</a:t>
            </a:r>
          </a:p>
        </p:txBody>
      </p:sp>
      <p:sp>
        <p:nvSpPr>
          <p:cNvPr id="30" name="ZoneTexte 29">
            <a:extLst>
              <a:ext uri="{FF2B5EF4-FFF2-40B4-BE49-F238E27FC236}">
                <a16:creationId xmlns:a16="http://schemas.microsoft.com/office/drawing/2014/main" id="{584FCF34-420B-71E7-0BFD-335549511CE9}"/>
              </a:ext>
            </a:extLst>
          </p:cNvPr>
          <p:cNvSpPr txBox="1"/>
          <p:nvPr/>
        </p:nvSpPr>
        <p:spPr>
          <a:xfrm>
            <a:off x="5948152" y="4362669"/>
            <a:ext cx="1391728" cy="338554"/>
          </a:xfrm>
          <a:prstGeom prst="rect">
            <a:avLst/>
          </a:prstGeom>
          <a:noFill/>
        </p:spPr>
        <p:txBody>
          <a:bodyPr wrap="none" rtlCol="0">
            <a:spAutoFit/>
          </a:bodyPr>
          <a:lstStyle/>
          <a:p>
            <a:r>
              <a:rPr lang="fr-FR" sz="1600" dirty="0"/>
              <a:t>Plafond IFSE</a:t>
            </a:r>
          </a:p>
        </p:txBody>
      </p:sp>
      <p:cxnSp>
        <p:nvCxnSpPr>
          <p:cNvPr id="31" name="Connecteur droit 30">
            <a:extLst>
              <a:ext uri="{FF2B5EF4-FFF2-40B4-BE49-F238E27FC236}">
                <a16:creationId xmlns:a16="http://schemas.microsoft.com/office/drawing/2014/main" id="{F7EA3900-3431-515A-7E9C-0C49B0B7FAA6}"/>
              </a:ext>
            </a:extLst>
          </p:cNvPr>
          <p:cNvCxnSpPr>
            <a:cxnSpLocks/>
          </p:cNvCxnSpPr>
          <p:nvPr/>
        </p:nvCxnSpPr>
        <p:spPr>
          <a:xfrm>
            <a:off x="8399950" y="4637512"/>
            <a:ext cx="2196000" cy="0"/>
          </a:xfrm>
          <a:prstGeom prst="line">
            <a:avLst/>
          </a:prstGeom>
          <a:ln w="76200"/>
        </p:spPr>
        <p:style>
          <a:lnRef idx="1">
            <a:schemeClr val="accent6"/>
          </a:lnRef>
          <a:fillRef idx="0">
            <a:schemeClr val="accent6"/>
          </a:fillRef>
          <a:effectRef idx="0">
            <a:schemeClr val="accent6"/>
          </a:effectRef>
          <a:fontRef idx="minor">
            <a:schemeClr val="tx1"/>
          </a:fontRef>
        </p:style>
      </p:cxnSp>
      <p:cxnSp>
        <p:nvCxnSpPr>
          <p:cNvPr id="32" name="Connecteur droit 31">
            <a:extLst>
              <a:ext uri="{FF2B5EF4-FFF2-40B4-BE49-F238E27FC236}">
                <a16:creationId xmlns:a16="http://schemas.microsoft.com/office/drawing/2014/main" id="{EC56D603-0E91-01CE-D5FD-369FF6753585}"/>
              </a:ext>
            </a:extLst>
          </p:cNvPr>
          <p:cNvCxnSpPr>
            <a:cxnSpLocks/>
          </p:cNvCxnSpPr>
          <p:nvPr/>
        </p:nvCxnSpPr>
        <p:spPr>
          <a:xfrm>
            <a:off x="8435710" y="5229993"/>
            <a:ext cx="2196000" cy="0"/>
          </a:xfrm>
          <a:prstGeom prst="line">
            <a:avLst/>
          </a:prstGeom>
          <a:ln w="76200">
            <a:solidFill>
              <a:schemeClr val="tx1"/>
            </a:solidFill>
          </a:ln>
        </p:spPr>
        <p:style>
          <a:lnRef idx="1">
            <a:schemeClr val="accent3"/>
          </a:lnRef>
          <a:fillRef idx="2">
            <a:schemeClr val="accent3"/>
          </a:fillRef>
          <a:effectRef idx="1">
            <a:schemeClr val="accent3"/>
          </a:effectRef>
          <a:fontRef idx="minor">
            <a:schemeClr val="dk1"/>
          </a:fontRef>
        </p:style>
      </p:cxnSp>
      <p:cxnSp>
        <p:nvCxnSpPr>
          <p:cNvPr id="33" name="Connecteur droit 32">
            <a:extLst>
              <a:ext uri="{FF2B5EF4-FFF2-40B4-BE49-F238E27FC236}">
                <a16:creationId xmlns:a16="http://schemas.microsoft.com/office/drawing/2014/main" id="{E4FEC954-1CF5-8045-44E2-429DCA3AFCA5}"/>
              </a:ext>
            </a:extLst>
          </p:cNvPr>
          <p:cNvCxnSpPr>
            <a:cxnSpLocks/>
          </p:cNvCxnSpPr>
          <p:nvPr/>
        </p:nvCxnSpPr>
        <p:spPr>
          <a:xfrm>
            <a:off x="8399950" y="4293890"/>
            <a:ext cx="2196000" cy="0"/>
          </a:xfrm>
          <a:prstGeom prst="line">
            <a:avLst/>
          </a:prstGeom>
          <a:ln w="76200"/>
        </p:spPr>
        <p:style>
          <a:lnRef idx="1">
            <a:schemeClr val="accent2"/>
          </a:lnRef>
          <a:fillRef idx="3">
            <a:schemeClr val="accent2"/>
          </a:fillRef>
          <a:effectRef idx="2">
            <a:schemeClr val="accent2"/>
          </a:effectRef>
          <a:fontRef idx="minor">
            <a:schemeClr val="lt1"/>
          </a:fontRef>
        </p:style>
      </p:cxnSp>
      <p:sp>
        <p:nvSpPr>
          <p:cNvPr id="34" name="ZoneTexte 33">
            <a:extLst>
              <a:ext uri="{FF2B5EF4-FFF2-40B4-BE49-F238E27FC236}">
                <a16:creationId xmlns:a16="http://schemas.microsoft.com/office/drawing/2014/main" id="{F4E3DE44-2BAB-79AB-BA5E-8270813BD056}"/>
              </a:ext>
            </a:extLst>
          </p:cNvPr>
          <p:cNvSpPr txBox="1"/>
          <p:nvPr/>
        </p:nvSpPr>
        <p:spPr>
          <a:xfrm>
            <a:off x="8373143" y="4325907"/>
            <a:ext cx="1391728" cy="338554"/>
          </a:xfrm>
          <a:prstGeom prst="rect">
            <a:avLst/>
          </a:prstGeom>
          <a:noFill/>
        </p:spPr>
        <p:txBody>
          <a:bodyPr wrap="none" rtlCol="0">
            <a:spAutoFit/>
          </a:bodyPr>
          <a:lstStyle/>
          <a:p>
            <a:r>
              <a:rPr lang="fr-FR" sz="1600" dirty="0"/>
              <a:t>Plafond IFSE</a:t>
            </a:r>
          </a:p>
        </p:txBody>
      </p:sp>
      <p:sp>
        <p:nvSpPr>
          <p:cNvPr id="35" name="ZoneTexte 34">
            <a:extLst>
              <a:ext uri="{FF2B5EF4-FFF2-40B4-BE49-F238E27FC236}">
                <a16:creationId xmlns:a16="http://schemas.microsoft.com/office/drawing/2014/main" id="{56FA53D4-F73A-D9FD-9AE3-8EBB3C8A1A6F}"/>
              </a:ext>
            </a:extLst>
          </p:cNvPr>
          <p:cNvSpPr txBox="1"/>
          <p:nvPr/>
        </p:nvSpPr>
        <p:spPr>
          <a:xfrm>
            <a:off x="8344115" y="4919701"/>
            <a:ext cx="1208985" cy="338554"/>
          </a:xfrm>
          <a:prstGeom prst="rect">
            <a:avLst/>
          </a:prstGeom>
          <a:noFill/>
        </p:spPr>
        <p:txBody>
          <a:bodyPr wrap="none" rtlCol="0">
            <a:spAutoFit/>
          </a:bodyPr>
          <a:lstStyle/>
          <a:p>
            <a:r>
              <a:rPr lang="fr-FR" sz="1600" dirty="0"/>
              <a:t>Socle IFSE</a:t>
            </a:r>
          </a:p>
        </p:txBody>
      </p:sp>
      <p:sp>
        <p:nvSpPr>
          <p:cNvPr id="36" name="ZoneTexte 35">
            <a:extLst>
              <a:ext uri="{FF2B5EF4-FFF2-40B4-BE49-F238E27FC236}">
                <a16:creationId xmlns:a16="http://schemas.microsoft.com/office/drawing/2014/main" id="{49A5D124-A541-590B-2A06-39C2D049EF18}"/>
              </a:ext>
            </a:extLst>
          </p:cNvPr>
          <p:cNvSpPr txBox="1"/>
          <p:nvPr/>
        </p:nvSpPr>
        <p:spPr>
          <a:xfrm>
            <a:off x="5943324" y="4658998"/>
            <a:ext cx="2109873" cy="338554"/>
          </a:xfrm>
          <a:prstGeom prst="rect">
            <a:avLst/>
          </a:prstGeom>
          <a:noFill/>
        </p:spPr>
        <p:txBody>
          <a:bodyPr wrap="none" rtlCol="0">
            <a:spAutoFit/>
          </a:bodyPr>
          <a:lstStyle/>
          <a:p>
            <a:r>
              <a:rPr lang="fr-FR" sz="1600" dirty="0"/>
              <a:t>PFR 2025 conservée</a:t>
            </a:r>
          </a:p>
        </p:txBody>
      </p:sp>
      <p:sp>
        <p:nvSpPr>
          <p:cNvPr id="10" name="Rectangle 9">
            <a:extLst>
              <a:ext uri="{FF2B5EF4-FFF2-40B4-BE49-F238E27FC236}">
                <a16:creationId xmlns:a16="http://schemas.microsoft.com/office/drawing/2014/main" id="{D7D9B87C-69B0-254E-40F1-903EB31C08A3}"/>
              </a:ext>
            </a:extLst>
          </p:cNvPr>
          <p:cNvSpPr/>
          <p:nvPr/>
        </p:nvSpPr>
        <p:spPr>
          <a:xfrm>
            <a:off x="8405647" y="3933850"/>
            <a:ext cx="2196000" cy="2016224"/>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9" name="Rectangle 8">
            <a:extLst>
              <a:ext uri="{FF2B5EF4-FFF2-40B4-BE49-F238E27FC236}">
                <a16:creationId xmlns:a16="http://schemas.microsoft.com/office/drawing/2014/main" id="{6A9D823F-4999-FDA5-EE88-482A83A66212}"/>
              </a:ext>
            </a:extLst>
          </p:cNvPr>
          <p:cNvSpPr/>
          <p:nvPr/>
        </p:nvSpPr>
        <p:spPr>
          <a:xfrm>
            <a:off x="5987438" y="3933850"/>
            <a:ext cx="2196000" cy="2016224"/>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8" name="Rectangle 7">
            <a:extLst>
              <a:ext uri="{FF2B5EF4-FFF2-40B4-BE49-F238E27FC236}">
                <a16:creationId xmlns:a16="http://schemas.microsoft.com/office/drawing/2014/main" id="{F642E9B2-884B-87FA-039D-3D0A2878842F}"/>
              </a:ext>
            </a:extLst>
          </p:cNvPr>
          <p:cNvSpPr/>
          <p:nvPr/>
        </p:nvSpPr>
        <p:spPr>
          <a:xfrm>
            <a:off x="3559470" y="3933850"/>
            <a:ext cx="2196000" cy="2016224"/>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14" name="Titre 4">
            <a:extLst>
              <a:ext uri="{FF2B5EF4-FFF2-40B4-BE49-F238E27FC236}">
                <a16:creationId xmlns:a16="http://schemas.microsoft.com/office/drawing/2014/main" id="{5BC14420-DD95-D07D-550E-CED297E0E04B}"/>
              </a:ext>
            </a:extLst>
          </p:cNvPr>
          <p:cNvSpPr txBox="1">
            <a:spLocks/>
          </p:cNvSpPr>
          <p:nvPr/>
        </p:nvSpPr>
        <p:spPr>
          <a:xfrm>
            <a:off x="507449" y="209854"/>
            <a:ext cx="10971372" cy="648073"/>
          </a:xfrm>
          <a:prstGeom prst="rect">
            <a:avLst/>
          </a:prstGeom>
        </p:spPr>
        <p:txBody>
          <a:bodyPr vert="horz" lIns="108850" tIns="54425" rIns="108850" bIns="54425" rtlCol="0" anchor="ctr">
            <a:normAutofit/>
          </a:bodyPr>
          <a:lstStyle>
            <a:lvl1pPr algn="l" defTabSz="1088502" rtl="0" eaLnBrk="1" latinLnBrk="0" hangingPunct="1">
              <a:spcBef>
                <a:spcPct val="0"/>
              </a:spcBef>
              <a:buNone/>
              <a:defRPr sz="3600" kern="1200">
                <a:solidFill>
                  <a:srgbClr val="005CA9"/>
                </a:solidFill>
                <a:latin typeface="+mj-lt"/>
                <a:ea typeface="+mj-ea"/>
                <a:cs typeface="+mj-cs"/>
              </a:defRPr>
            </a:lvl1pPr>
          </a:lstStyle>
          <a:p>
            <a:r>
              <a:rPr lang="fr-FR" sz="2800" b="1" dirty="0"/>
              <a:t>MONTANT INITIAL DE L’IFSE : AGENTS EN POSTE</a:t>
            </a:r>
          </a:p>
        </p:txBody>
      </p:sp>
    </p:spTree>
    <p:extLst>
      <p:ext uri="{BB962C8B-B14F-4D97-AF65-F5344CB8AC3E}">
        <p14:creationId xmlns:p14="http://schemas.microsoft.com/office/powerpoint/2010/main" val="291422282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302CCE7-8806-6C55-C9EB-6F4E5E788C07}"/>
              </a:ext>
            </a:extLst>
          </p:cNvPr>
          <p:cNvSpPr>
            <a:spLocks noGrp="1"/>
          </p:cNvSpPr>
          <p:nvPr>
            <p:ph idx="1"/>
          </p:nvPr>
        </p:nvSpPr>
        <p:spPr>
          <a:xfrm>
            <a:off x="507449" y="1197546"/>
            <a:ext cx="11390342" cy="5164155"/>
          </a:xfrm>
        </p:spPr>
        <p:txBody>
          <a:bodyPr>
            <a:noAutofit/>
          </a:bodyPr>
          <a:lstStyle/>
          <a:p>
            <a:pPr marL="0" indent="0">
              <a:buNone/>
            </a:pPr>
            <a:r>
              <a:rPr lang="fr-FR" sz="2000" b="1" u="sng" dirty="0"/>
              <a:t>Compléments d’information:</a:t>
            </a:r>
          </a:p>
          <a:p>
            <a:pPr>
              <a:lnSpc>
                <a:spcPct val="150000"/>
              </a:lnSpc>
              <a:spcBef>
                <a:spcPts val="600"/>
              </a:spcBef>
              <a:spcAft>
                <a:spcPts val="600"/>
              </a:spcAft>
              <a:buFont typeface="Wingdings" panose="05000000000000000000" pitchFamily="2" charset="2"/>
              <a:buChar char="q"/>
            </a:pPr>
            <a:r>
              <a:rPr lang="fr-FR" sz="2000" dirty="0">
                <a:solidFill>
                  <a:schemeClr val="accent1"/>
                </a:solidFill>
              </a:rPr>
              <a:t>Maintien de l’ancien niveau de PFR que s’il est plus favorable à l’agent.</a:t>
            </a:r>
          </a:p>
          <a:p>
            <a:pPr>
              <a:spcBef>
                <a:spcPts val="600"/>
              </a:spcBef>
              <a:spcAft>
                <a:spcPts val="600"/>
              </a:spcAft>
              <a:buFont typeface="Wingdings" panose="05000000000000000000" pitchFamily="2" charset="2"/>
              <a:buChar char="q"/>
            </a:pPr>
            <a:r>
              <a:rPr lang="fr-FR" sz="2000" b="1" dirty="0"/>
              <a:t>DH détachés sur emploi supérieur dont le classement n’est pas connu </a:t>
            </a:r>
            <a:r>
              <a:rPr lang="fr-FR" sz="2000" dirty="0"/>
              <a:t>au moment de la bascule =&gt; application du calcul précédent, puis révision avec effet au 1er janvier si montant inférieur au nouveau socle du groupe d’emplois.</a:t>
            </a:r>
          </a:p>
          <a:p>
            <a:pPr>
              <a:lnSpc>
                <a:spcPct val="150000"/>
              </a:lnSpc>
              <a:spcBef>
                <a:spcPts val="600"/>
              </a:spcBef>
              <a:spcAft>
                <a:spcPts val="600"/>
              </a:spcAft>
              <a:buFont typeface="Wingdings" panose="05000000000000000000" pitchFamily="2" charset="2"/>
              <a:buChar char="q"/>
            </a:pPr>
            <a:r>
              <a:rPr lang="fr-FR" sz="2000" b="1" dirty="0"/>
              <a:t>Part fonctions prise en compte </a:t>
            </a:r>
            <a:r>
              <a:rPr lang="fr-FR" sz="2000" dirty="0"/>
              <a:t>= 12/25 et non celle qui aurait été mise en œuvre en 01/26</a:t>
            </a:r>
          </a:p>
          <a:p>
            <a:pPr>
              <a:spcBef>
                <a:spcPts val="600"/>
              </a:spcBef>
              <a:spcAft>
                <a:spcPts val="600"/>
              </a:spcAft>
              <a:buFont typeface="Wingdings" panose="05000000000000000000" pitchFamily="2" charset="2"/>
              <a:buChar char="q"/>
            </a:pPr>
            <a:r>
              <a:rPr lang="fr-FR" sz="2000" b="1" dirty="0"/>
              <a:t>Si NBI </a:t>
            </a:r>
            <a:r>
              <a:rPr lang="fr-FR" sz="2000" dirty="0"/>
              <a:t>: prise en compte dans le calcul de l’IFSE initiale mais si choix de conserver sa NBI (droit d’option) =&gt; montant défalqué de l’IFSE servie.</a:t>
            </a:r>
          </a:p>
          <a:p>
            <a:pPr>
              <a:spcBef>
                <a:spcPts val="600"/>
              </a:spcBef>
              <a:spcAft>
                <a:spcPts val="600"/>
              </a:spcAft>
              <a:buFont typeface="Wingdings" panose="05000000000000000000" pitchFamily="2" charset="2"/>
              <a:buChar char="q"/>
            </a:pPr>
            <a:r>
              <a:rPr lang="fr-FR" sz="2000" b="1" dirty="0"/>
              <a:t>Au moment de la bascule : aucun réexamen </a:t>
            </a:r>
            <a:r>
              <a:rPr lang="fr-FR" sz="2000" dirty="0"/>
              <a:t>d’IFSE, à l’exception des changements de grade =&gt; si le montant initial de l’IFSE est inférieur au socle du nouveau grade =&gt; relèvement de l’IFSE à hauteur du nouveau socle</a:t>
            </a:r>
          </a:p>
          <a:p>
            <a:pPr>
              <a:lnSpc>
                <a:spcPct val="150000"/>
              </a:lnSpc>
            </a:pPr>
            <a:endParaRPr lang="fr-FR" sz="2000" dirty="0"/>
          </a:p>
          <a:p>
            <a:pPr>
              <a:lnSpc>
                <a:spcPct val="150000"/>
              </a:lnSpc>
            </a:pPr>
            <a:endParaRPr lang="fr-FR" sz="2000" dirty="0"/>
          </a:p>
          <a:p>
            <a:pPr>
              <a:lnSpc>
                <a:spcPct val="150000"/>
              </a:lnSpc>
            </a:pPr>
            <a:endParaRPr lang="fr-FR" sz="2000" dirty="0"/>
          </a:p>
          <a:p>
            <a:endParaRPr lang="fr-FR" sz="2000" dirty="0">
              <a:solidFill>
                <a:schemeClr val="accent1"/>
              </a:solidFill>
            </a:endParaRPr>
          </a:p>
          <a:p>
            <a:pPr marL="0" indent="0">
              <a:buNone/>
            </a:pPr>
            <a:endParaRPr lang="fr-FR" sz="2000" dirty="0"/>
          </a:p>
        </p:txBody>
      </p:sp>
      <p:sp>
        <p:nvSpPr>
          <p:cNvPr id="5" name="Titre 4">
            <a:extLst>
              <a:ext uri="{FF2B5EF4-FFF2-40B4-BE49-F238E27FC236}">
                <a16:creationId xmlns:a16="http://schemas.microsoft.com/office/drawing/2014/main" id="{04DC089C-37B6-BBAA-002B-E66C5FE97CE9}"/>
              </a:ext>
            </a:extLst>
          </p:cNvPr>
          <p:cNvSpPr txBox="1">
            <a:spLocks/>
          </p:cNvSpPr>
          <p:nvPr/>
        </p:nvSpPr>
        <p:spPr>
          <a:xfrm>
            <a:off x="507449" y="209854"/>
            <a:ext cx="10971372" cy="648073"/>
          </a:xfrm>
          <a:prstGeom prst="rect">
            <a:avLst/>
          </a:prstGeom>
        </p:spPr>
        <p:txBody>
          <a:bodyPr vert="horz" lIns="108850" tIns="54425" rIns="108850" bIns="54425" rtlCol="0" anchor="ctr">
            <a:normAutofit/>
          </a:bodyPr>
          <a:lstStyle>
            <a:lvl1pPr algn="l" defTabSz="1088502" rtl="0" eaLnBrk="1" latinLnBrk="0" hangingPunct="1">
              <a:spcBef>
                <a:spcPct val="0"/>
              </a:spcBef>
              <a:buNone/>
              <a:defRPr sz="3600" kern="1200">
                <a:solidFill>
                  <a:srgbClr val="005CA9"/>
                </a:solidFill>
                <a:latin typeface="+mj-lt"/>
                <a:ea typeface="+mj-ea"/>
                <a:cs typeface="+mj-cs"/>
              </a:defRPr>
            </a:lvl1pPr>
          </a:lstStyle>
          <a:p>
            <a:r>
              <a:rPr lang="fr-FR" sz="2800" b="1" dirty="0"/>
              <a:t>MONTANT INITIAL DE L’IFSE : AGENTS EN POSTE</a:t>
            </a:r>
          </a:p>
        </p:txBody>
      </p:sp>
    </p:spTree>
    <p:extLst>
      <p:ext uri="{BB962C8B-B14F-4D97-AF65-F5344CB8AC3E}">
        <p14:creationId xmlns:p14="http://schemas.microsoft.com/office/powerpoint/2010/main" val="292054842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5B1954-22E8-D82D-1D93-3463461968E5}"/>
              </a:ext>
            </a:extLst>
          </p:cNvPr>
          <p:cNvSpPr>
            <a:spLocks noGrp="1"/>
          </p:cNvSpPr>
          <p:nvPr>
            <p:ph type="title"/>
          </p:nvPr>
        </p:nvSpPr>
        <p:spPr>
          <a:xfrm>
            <a:off x="432047" y="405458"/>
            <a:ext cx="11567815" cy="648073"/>
          </a:xfrm>
        </p:spPr>
        <p:txBody>
          <a:bodyPr>
            <a:noAutofit/>
          </a:bodyPr>
          <a:lstStyle/>
          <a:p>
            <a:r>
              <a:rPr lang="fr-FR" sz="2400" b="1" dirty="0"/>
              <a:t>TRAITEMENT DES SITUATIONS PARTICULIERES LORS DE LA BASCULE</a:t>
            </a:r>
          </a:p>
        </p:txBody>
      </p:sp>
      <p:sp>
        <p:nvSpPr>
          <p:cNvPr id="3" name="Espace réservé du contenu 2">
            <a:extLst>
              <a:ext uri="{FF2B5EF4-FFF2-40B4-BE49-F238E27FC236}">
                <a16:creationId xmlns:a16="http://schemas.microsoft.com/office/drawing/2014/main" id="{DC09CA43-FF51-F371-2C8B-4D2B8D2AAF0B}"/>
              </a:ext>
            </a:extLst>
          </p:cNvPr>
          <p:cNvSpPr>
            <a:spLocks noGrp="1"/>
          </p:cNvSpPr>
          <p:nvPr>
            <p:ph idx="1"/>
          </p:nvPr>
        </p:nvSpPr>
        <p:spPr>
          <a:xfrm>
            <a:off x="580999" y="1701602"/>
            <a:ext cx="11269910" cy="4628820"/>
          </a:xfrm>
        </p:spPr>
        <p:txBody>
          <a:bodyPr/>
          <a:lstStyle/>
          <a:p>
            <a:pPr marL="514350" indent="-514350">
              <a:buFont typeface="+mj-lt"/>
              <a:buAutoNum type="arabicPeriod"/>
            </a:pPr>
            <a:r>
              <a:rPr lang="fr-FR" dirty="0"/>
              <a:t>Agents à temps partiel</a:t>
            </a:r>
          </a:p>
          <a:p>
            <a:pPr marL="514350" indent="-514350">
              <a:buFont typeface="+mj-lt"/>
              <a:buAutoNum type="arabicPeriod"/>
            </a:pPr>
            <a:r>
              <a:rPr lang="fr-FR" dirty="0"/>
              <a:t>Agents changeant de situation logement au 1</a:t>
            </a:r>
            <a:r>
              <a:rPr lang="fr-FR" baseline="30000" dirty="0"/>
              <a:t>er</a:t>
            </a:r>
            <a:r>
              <a:rPr lang="fr-FR" dirty="0"/>
              <a:t> janvier</a:t>
            </a:r>
          </a:p>
          <a:p>
            <a:pPr marL="514350" indent="-514350">
              <a:buFont typeface="+mj-lt"/>
              <a:buAutoNum type="arabicPeriod"/>
            </a:pPr>
            <a:r>
              <a:rPr lang="fr-FR" dirty="0"/>
              <a:t>Agents entrant dans le corps au 1</a:t>
            </a:r>
            <a:r>
              <a:rPr lang="fr-FR" baseline="30000" dirty="0"/>
              <a:t>er</a:t>
            </a:r>
            <a:r>
              <a:rPr lang="fr-FR" dirty="0"/>
              <a:t> janvier</a:t>
            </a:r>
          </a:p>
          <a:p>
            <a:pPr marL="514350" indent="-514350">
              <a:buFont typeface="+mj-lt"/>
              <a:buAutoNum type="arabicPeriod"/>
            </a:pPr>
            <a:r>
              <a:rPr lang="fr-FR" dirty="0"/>
              <a:t>Agents qui réintègrent le corps au 1</a:t>
            </a:r>
            <a:r>
              <a:rPr lang="fr-FR" baseline="30000" dirty="0"/>
              <a:t>er</a:t>
            </a:r>
            <a:r>
              <a:rPr lang="fr-FR" dirty="0"/>
              <a:t> janvier</a:t>
            </a:r>
          </a:p>
          <a:p>
            <a:pPr marL="514350" indent="-514350">
              <a:buFont typeface="+mj-lt"/>
              <a:buAutoNum type="arabicPeriod"/>
            </a:pPr>
            <a:r>
              <a:rPr lang="fr-FR" dirty="0"/>
              <a:t>Agents bénéficiant d’une majoration intérim ou direction commune</a:t>
            </a:r>
          </a:p>
          <a:p>
            <a:pPr marL="514350" indent="-514350">
              <a:buFont typeface="+mj-lt"/>
              <a:buAutoNum type="arabicPeriod"/>
            </a:pPr>
            <a:endParaRPr lang="fr-FR" dirty="0"/>
          </a:p>
          <a:p>
            <a:pPr marL="514350" indent="-514350">
              <a:buFont typeface="+mj-lt"/>
              <a:buAutoNum type="arabicPeriod"/>
            </a:pPr>
            <a:endParaRPr lang="fr-FR" dirty="0"/>
          </a:p>
        </p:txBody>
      </p:sp>
    </p:spTree>
    <p:extLst>
      <p:ext uri="{BB962C8B-B14F-4D97-AF65-F5344CB8AC3E}">
        <p14:creationId xmlns:p14="http://schemas.microsoft.com/office/powerpoint/2010/main" val="28298776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DCB733C-1742-8B43-3AFC-2902DFA98637}"/>
              </a:ext>
            </a:extLst>
          </p:cNvPr>
          <p:cNvSpPr>
            <a:spLocks noGrp="1"/>
          </p:cNvSpPr>
          <p:nvPr>
            <p:ph idx="1"/>
          </p:nvPr>
        </p:nvSpPr>
        <p:spPr>
          <a:xfrm>
            <a:off x="545336" y="1269554"/>
            <a:ext cx="11238501" cy="4968552"/>
          </a:xfrm>
        </p:spPr>
        <p:txBody>
          <a:bodyPr>
            <a:normAutofit fontScale="77500" lnSpcReduction="20000"/>
          </a:bodyPr>
          <a:lstStyle/>
          <a:p>
            <a:pPr marL="0" indent="0" algn="just">
              <a:buNone/>
            </a:pPr>
            <a:endParaRPr lang="fr-FR" b="1" u="sng" dirty="0"/>
          </a:p>
          <a:p>
            <a:pPr algn="just">
              <a:buFont typeface="Wingdings" panose="05000000000000000000" pitchFamily="2" charset="2"/>
              <a:buChar char="q"/>
            </a:pPr>
            <a:r>
              <a:rPr lang="fr-FR" dirty="0"/>
              <a:t>L’IFSE suit le sort du traitement mais se calcule sur la base d’un agent à temps plein :</a:t>
            </a:r>
          </a:p>
          <a:p>
            <a:pPr algn="just">
              <a:buFont typeface="Wingdings" panose="05000000000000000000" pitchFamily="2" charset="2"/>
              <a:buChar char="q"/>
            </a:pPr>
            <a:endParaRPr lang="fr-FR" dirty="0"/>
          </a:p>
          <a:p>
            <a:pPr lvl="1" algn="just">
              <a:buFont typeface="Wingdings" panose="05000000000000000000" pitchFamily="2" charset="2"/>
              <a:buChar char="Ø"/>
            </a:pPr>
            <a:r>
              <a:rPr lang="fr-FR" sz="2600" u="sng" dirty="0">
                <a:solidFill>
                  <a:srgbClr val="005CA9"/>
                </a:solidFill>
              </a:rPr>
              <a:t>Exemple pour un agent à 50% </a:t>
            </a:r>
            <a:r>
              <a:rPr lang="fr-FR" sz="2600" dirty="0">
                <a:solidFill>
                  <a:srgbClr val="005CA9"/>
                </a:solidFill>
              </a:rPr>
              <a:t>: l’IFSE initiale est calculée sur la base de la PFR temps plein, même s’il ne percevra que 50% de celle-ci en janvier si sa quotité n’a pas évolué. </a:t>
            </a:r>
          </a:p>
          <a:p>
            <a:pPr algn="just">
              <a:buFont typeface="Wingdings" panose="05000000000000000000" pitchFamily="2" charset="2"/>
              <a:buChar char="q"/>
            </a:pPr>
            <a:endParaRPr lang="fr-FR" dirty="0"/>
          </a:p>
          <a:p>
            <a:pPr algn="just">
              <a:buFont typeface="Wingdings" panose="05000000000000000000" pitchFamily="2" charset="2"/>
              <a:buChar char="q"/>
            </a:pPr>
            <a:r>
              <a:rPr lang="fr-FR" dirty="0"/>
              <a:t>Cette méthode est valable pour les temps partiels de droit ou sur autorisation et s’applique à la PF et à la PR. </a:t>
            </a:r>
          </a:p>
          <a:p>
            <a:pPr algn="just">
              <a:buFont typeface="Wingdings" panose="05000000000000000000" pitchFamily="2" charset="2"/>
              <a:buChar char="q"/>
            </a:pPr>
            <a:endParaRPr lang="fr-FR" dirty="0"/>
          </a:p>
          <a:p>
            <a:pPr>
              <a:buFont typeface="Wingdings" panose="05000000000000000000" pitchFamily="2" charset="2"/>
              <a:buChar char="q"/>
            </a:pPr>
            <a:r>
              <a:rPr lang="fr-FR" dirty="0"/>
              <a:t>La décision d’attribution de l’IFSE doit détailler ce calcul, ce qui permettra à l’agent de percevoir l’intégralité de son IFSE en cas de retour à temps plein.</a:t>
            </a:r>
          </a:p>
          <a:p>
            <a:pPr marL="0" indent="0">
              <a:buNone/>
            </a:pPr>
            <a:endParaRPr lang="fr-FR" dirty="0"/>
          </a:p>
          <a:p>
            <a:pPr>
              <a:buFont typeface="Wingdings" panose="05000000000000000000" pitchFamily="2" charset="2"/>
              <a:buChar char="q"/>
            </a:pPr>
            <a:r>
              <a:rPr lang="fr-FR" dirty="0"/>
              <a:t>Les agents exerçant à temps partiel pour raison thérapeutique bénéficiaient du maintien de leur PFR. De ce fait l’IFSE est calculée sur la base de la PFR temps plein. </a:t>
            </a:r>
          </a:p>
          <a:p>
            <a:pPr marL="0" indent="0">
              <a:buNone/>
            </a:pPr>
            <a:endParaRPr lang="fr-FR" dirty="0"/>
          </a:p>
          <a:p>
            <a:pPr marL="0" indent="0" algn="just">
              <a:buNone/>
            </a:pPr>
            <a:endParaRPr lang="fr-FR" dirty="0"/>
          </a:p>
          <a:p>
            <a:pPr algn="just"/>
            <a:endParaRPr lang="fr-FR" dirty="0"/>
          </a:p>
        </p:txBody>
      </p:sp>
      <p:sp>
        <p:nvSpPr>
          <p:cNvPr id="6" name="Titre 4">
            <a:extLst>
              <a:ext uri="{FF2B5EF4-FFF2-40B4-BE49-F238E27FC236}">
                <a16:creationId xmlns:a16="http://schemas.microsoft.com/office/drawing/2014/main" id="{59D3D049-E6BD-76E8-1170-9374255CE796}"/>
              </a:ext>
            </a:extLst>
          </p:cNvPr>
          <p:cNvSpPr>
            <a:spLocks noGrp="1"/>
          </p:cNvSpPr>
          <p:nvPr>
            <p:ph type="title"/>
          </p:nvPr>
        </p:nvSpPr>
        <p:spPr>
          <a:xfrm>
            <a:off x="609520" y="500666"/>
            <a:ext cx="10971372" cy="648073"/>
          </a:xfrm>
        </p:spPr>
        <p:txBody>
          <a:bodyPr>
            <a:normAutofit/>
          </a:bodyPr>
          <a:lstStyle/>
          <a:p>
            <a:r>
              <a:rPr lang="fr-FR" sz="2800" b="1" dirty="0"/>
              <a:t>MISE EN ŒUVRE INITIALE DE L’IFSE : TEMPS PARTIEL</a:t>
            </a:r>
          </a:p>
        </p:txBody>
      </p:sp>
    </p:spTree>
    <p:extLst>
      <p:ext uri="{BB962C8B-B14F-4D97-AF65-F5344CB8AC3E}">
        <p14:creationId xmlns:p14="http://schemas.microsoft.com/office/powerpoint/2010/main" val="412140649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C1431A6-DAD1-0DE5-B0B8-D10833EFB0DD}"/>
              </a:ext>
            </a:extLst>
          </p:cNvPr>
          <p:cNvSpPr>
            <a:spLocks noGrp="1"/>
          </p:cNvSpPr>
          <p:nvPr>
            <p:ph idx="1"/>
          </p:nvPr>
        </p:nvSpPr>
        <p:spPr>
          <a:xfrm>
            <a:off x="478582" y="1148739"/>
            <a:ext cx="11521280" cy="4965659"/>
          </a:xfrm>
        </p:spPr>
        <p:txBody>
          <a:bodyPr>
            <a:normAutofit lnSpcReduction="10000"/>
          </a:bodyPr>
          <a:lstStyle/>
          <a:p>
            <a:pPr>
              <a:buFont typeface="Wingdings" panose="05000000000000000000" pitchFamily="2" charset="2"/>
              <a:buChar char="q"/>
            </a:pPr>
            <a:r>
              <a:rPr lang="fr-FR" sz="2400" u="sng" dirty="0"/>
              <a:t>Rappel des principes RIFSEEP </a:t>
            </a:r>
            <a:r>
              <a:rPr lang="fr-FR" sz="2400" b="1" dirty="0"/>
              <a:t>:</a:t>
            </a:r>
          </a:p>
          <a:p>
            <a:pPr lvl="1">
              <a:buFont typeface="Wingdings" panose="05000000000000000000" pitchFamily="2" charset="2"/>
              <a:buChar char="§"/>
            </a:pPr>
            <a:r>
              <a:rPr lang="fr-FR" sz="2000" dirty="0">
                <a:solidFill>
                  <a:srgbClr val="005CA9"/>
                </a:solidFill>
              </a:rPr>
              <a:t>Montant d’IFSE diffèrent pour les DH logés ou bénéficiaires de l’ICL :</a:t>
            </a:r>
          </a:p>
          <a:p>
            <a:pPr lvl="3">
              <a:buFont typeface="Wingdings" panose="05000000000000000000" pitchFamily="2" charset="2"/>
              <a:buChar char="Ø"/>
            </a:pPr>
            <a:r>
              <a:rPr lang="fr-FR" sz="1800" dirty="0">
                <a:solidFill>
                  <a:srgbClr val="005CA9"/>
                </a:solidFill>
              </a:rPr>
              <a:t>abattement de 20%, dans la limite d’un plafond de 12 600 €, sur socle, plafond et montant servi pour les agents disposant d’un logement NAS ou de l’ICL. </a:t>
            </a:r>
          </a:p>
          <a:p>
            <a:pPr lvl="1">
              <a:buFont typeface="Wingdings" panose="05000000000000000000" pitchFamily="2" charset="2"/>
              <a:buChar char="§"/>
            </a:pPr>
            <a:r>
              <a:rPr lang="fr-FR" sz="2000" dirty="0">
                <a:solidFill>
                  <a:srgbClr val="005CA9"/>
                </a:solidFill>
              </a:rPr>
              <a:t>Changement de situation pris en compte par application d’un coefficient</a:t>
            </a:r>
          </a:p>
          <a:p>
            <a:pPr marL="544251" lvl="1" indent="0">
              <a:buNone/>
            </a:pPr>
            <a:endParaRPr lang="fr-FR" sz="2000" dirty="0">
              <a:solidFill>
                <a:srgbClr val="005CA9"/>
              </a:solidFill>
            </a:endParaRPr>
          </a:p>
          <a:p>
            <a:pPr>
              <a:buFont typeface="Wingdings" panose="05000000000000000000" pitchFamily="2" charset="2"/>
              <a:buChar char="q"/>
            </a:pPr>
            <a:r>
              <a:rPr lang="fr-FR" sz="2400" u="sng" dirty="0"/>
              <a:t>Au moment de la bascule : </a:t>
            </a:r>
          </a:p>
          <a:p>
            <a:pPr marL="933420" lvl="1" indent="-457200">
              <a:buFont typeface="Wingdings" panose="05000000000000000000" pitchFamily="2" charset="2"/>
              <a:buChar char="§"/>
            </a:pPr>
            <a:r>
              <a:rPr lang="fr-FR" sz="2000" b="1" dirty="0">
                <a:solidFill>
                  <a:srgbClr val="005CA9"/>
                </a:solidFill>
              </a:rPr>
              <a:t>Si pas de changement de situation logement </a:t>
            </a:r>
            <a:r>
              <a:rPr lang="fr-FR" sz="2000" dirty="0">
                <a:solidFill>
                  <a:srgbClr val="005CA9"/>
                </a:solidFill>
              </a:rPr>
              <a:t>: niveau initial d’IFSE sans abattement supplémentaire</a:t>
            </a:r>
          </a:p>
          <a:p>
            <a:pPr marL="933420" lvl="1" indent="-457200">
              <a:buFont typeface="Wingdings" panose="05000000000000000000" pitchFamily="2" charset="2"/>
              <a:buChar char="§"/>
            </a:pPr>
            <a:r>
              <a:rPr lang="fr-FR" sz="2000" b="1" dirty="0">
                <a:solidFill>
                  <a:srgbClr val="005CA9"/>
                </a:solidFill>
              </a:rPr>
              <a:t>Si perte du logement ou de l’ICL au 1</a:t>
            </a:r>
            <a:r>
              <a:rPr lang="fr-FR" sz="2000" b="1" baseline="30000" dirty="0">
                <a:solidFill>
                  <a:srgbClr val="005CA9"/>
                </a:solidFill>
              </a:rPr>
              <a:t>er</a:t>
            </a:r>
            <a:r>
              <a:rPr lang="fr-FR" sz="2000" b="1" dirty="0">
                <a:solidFill>
                  <a:srgbClr val="005CA9"/>
                </a:solidFill>
              </a:rPr>
              <a:t> janvier 2026 </a:t>
            </a:r>
            <a:r>
              <a:rPr lang="fr-FR" sz="2000" dirty="0">
                <a:solidFill>
                  <a:srgbClr val="005CA9"/>
                </a:solidFill>
              </a:rPr>
              <a:t>: coefficient de 1,25</a:t>
            </a:r>
          </a:p>
          <a:p>
            <a:pPr marL="933420" lvl="1" indent="-457200">
              <a:buFont typeface="Wingdings" panose="05000000000000000000" pitchFamily="2" charset="2"/>
              <a:buChar char="§"/>
            </a:pPr>
            <a:r>
              <a:rPr lang="fr-FR" sz="2000" b="1" dirty="0">
                <a:solidFill>
                  <a:srgbClr val="005CA9"/>
                </a:solidFill>
              </a:rPr>
              <a:t>Si entrée dans logement ou ICL à partir du 1</a:t>
            </a:r>
            <a:r>
              <a:rPr lang="fr-FR" sz="2000" b="1" baseline="30000" dirty="0">
                <a:solidFill>
                  <a:srgbClr val="005CA9"/>
                </a:solidFill>
              </a:rPr>
              <a:t>er</a:t>
            </a:r>
            <a:r>
              <a:rPr lang="fr-FR" sz="2000" b="1" dirty="0">
                <a:solidFill>
                  <a:srgbClr val="005CA9"/>
                </a:solidFill>
              </a:rPr>
              <a:t> janvier </a:t>
            </a:r>
            <a:r>
              <a:rPr lang="fr-FR" sz="2000" dirty="0">
                <a:solidFill>
                  <a:srgbClr val="005CA9"/>
                </a:solidFill>
              </a:rPr>
              <a:t>: coefficient de 0,8</a:t>
            </a:r>
          </a:p>
          <a:p>
            <a:pPr marL="476220" lvl="1" indent="0">
              <a:buNone/>
            </a:pPr>
            <a:endParaRPr lang="fr-FR" sz="2000" dirty="0">
              <a:solidFill>
                <a:srgbClr val="005CA9"/>
              </a:solidFill>
            </a:endParaRPr>
          </a:p>
          <a:p>
            <a:pPr marL="476220" lvl="1" indent="0">
              <a:buNone/>
            </a:pPr>
            <a:endParaRPr lang="fr-FR" sz="2000" dirty="0">
              <a:solidFill>
                <a:srgbClr val="005CA9"/>
              </a:solidFill>
            </a:endParaRPr>
          </a:p>
          <a:p>
            <a:pPr marL="476220" lvl="1" indent="0">
              <a:buNone/>
            </a:pPr>
            <a:r>
              <a:rPr lang="fr-FR" sz="2000" dirty="0">
                <a:solidFill>
                  <a:srgbClr val="005CA9"/>
                </a:solidFill>
              </a:rPr>
              <a:t>NB : Disposition automatique qui ne constitue pas un réexamen de l’IFSE </a:t>
            </a:r>
          </a:p>
          <a:p>
            <a:pPr marL="476220" lvl="1" indent="0">
              <a:buNone/>
            </a:pPr>
            <a:endParaRPr lang="fr-FR" sz="2000" dirty="0">
              <a:solidFill>
                <a:srgbClr val="005CA9"/>
              </a:solidFill>
            </a:endParaRPr>
          </a:p>
          <a:p>
            <a:pPr marL="0" indent="0">
              <a:buNone/>
            </a:pPr>
            <a:endParaRPr lang="fr-FR" dirty="0"/>
          </a:p>
        </p:txBody>
      </p:sp>
      <p:sp>
        <p:nvSpPr>
          <p:cNvPr id="5" name="Titre 4">
            <a:extLst>
              <a:ext uri="{FF2B5EF4-FFF2-40B4-BE49-F238E27FC236}">
                <a16:creationId xmlns:a16="http://schemas.microsoft.com/office/drawing/2014/main" id="{D5F1FA0E-83C6-C409-61DA-CEBA54340A54}"/>
              </a:ext>
            </a:extLst>
          </p:cNvPr>
          <p:cNvSpPr>
            <a:spLocks noGrp="1"/>
          </p:cNvSpPr>
          <p:nvPr>
            <p:ph type="title"/>
          </p:nvPr>
        </p:nvSpPr>
        <p:spPr>
          <a:xfrm>
            <a:off x="609520" y="261442"/>
            <a:ext cx="10971372" cy="648073"/>
          </a:xfrm>
        </p:spPr>
        <p:txBody>
          <a:bodyPr>
            <a:normAutofit/>
          </a:bodyPr>
          <a:lstStyle/>
          <a:p>
            <a:r>
              <a:rPr lang="fr-FR" sz="2800" b="1" dirty="0"/>
              <a:t>MISE EN ŒUVRE INITIALE DE L’IFSE : LOGEMENT</a:t>
            </a:r>
          </a:p>
        </p:txBody>
      </p:sp>
    </p:spTree>
    <p:extLst>
      <p:ext uri="{BB962C8B-B14F-4D97-AF65-F5344CB8AC3E}">
        <p14:creationId xmlns:p14="http://schemas.microsoft.com/office/powerpoint/2010/main" val="42481352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49971FB-164F-6444-5CB4-B246A0147717}"/>
              </a:ext>
            </a:extLst>
          </p:cNvPr>
          <p:cNvSpPr>
            <a:spLocks noGrp="1"/>
          </p:cNvSpPr>
          <p:nvPr>
            <p:ph idx="1"/>
          </p:nvPr>
        </p:nvSpPr>
        <p:spPr>
          <a:xfrm>
            <a:off x="550590" y="909515"/>
            <a:ext cx="11411916" cy="5544616"/>
          </a:xfrm>
        </p:spPr>
        <p:txBody>
          <a:bodyPr>
            <a:normAutofit/>
          </a:bodyPr>
          <a:lstStyle/>
          <a:p>
            <a:pPr algn="just">
              <a:buFont typeface="Wingdings" panose="05000000000000000000" pitchFamily="2" charset="2"/>
              <a:buChar char="q"/>
            </a:pPr>
            <a:r>
              <a:rPr lang="fr-FR" sz="2000" b="1" dirty="0"/>
              <a:t>Les élèves directeurs titularisés </a:t>
            </a:r>
            <a:r>
              <a:rPr lang="fr-FR" sz="2000" dirty="0"/>
              <a:t>à l’issue de leur scolarité à l’EHESP perçoivent le </a:t>
            </a:r>
            <a:r>
              <a:rPr lang="fr-FR" sz="2000" b="1" dirty="0"/>
              <a:t>montant socle </a:t>
            </a:r>
            <a:r>
              <a:rPr lang="fr-FR" sz="2000" dirty="0"/>
              <a:t>des DH du 1</a:t>
            </a:r>
            <a:r>
              <a:rPr lang="fr-FR" sz="2000" baseline="30000" dirty="0"/>
              <a:t>er</a:t>
            </a:r>
            <a:r>
              <a:rPr lang="fr-FR" sz="2000" dirty="0"/>
              <a:t> grade. </a:t>
            </a:r>
          </a:p>
          <a:p>
            <a:pPr algn="just"/>
            <a:endParaRPr lang="fr-FR" sz="2000" dirty="0"/>
          </a:p>
          <a:p>
            <a:pPr algn="just">
              <a:buFont typeface="Wingdings" panose="05000000000000000000" pitchFamily="2" charset="2"/>
              <a:buChar char="q"/>
            </a:pPr>
            <a:r>
              <a:rPr lang="fr-FR" sz="2000" dirty="0"/>
              <a:t>Les agents nommés DH au titre de la </a:t>
            </a:r>
            <a:r>
              <a:rPr lang="fr-FR" sz="2000" b="1" dirty="0"/>
              <a:t>promotion interne </a:t>
            </a:r>
            <a:r>
              <a:rPr lang="fr-FR" sz="2000" dirty="0"/>
              <a:t>(anciennement tour extérieur) =&gt; </a:t>
            </a:r>
            <a:r>
              <a:rPr lang="fr-FR" sz="2000" b="1" dirty="0"/>
              <a:t>montant socle </a:t>
            </a:r>
            <a:r>
              <a:rPr lang="fr-FR" sz="2000" dirty="0"/>
              <a:t>de leur grade dès leur prise de fonction. </a:t>
            </a:r>
          </a:p>
          <a:p>
            <a:pPr marL="0" indent="0" algn="just">
              <a:buNone/>
            </a:pPr>
            <a:endParaRPr lang="fr-FR" sz="2000" dirty="0"/>
          </a:p>
          <a:p>
            <a:pPr lvl="1" algn="just"/>
            <a:r>
              <a:rPr lang="fr-FR" sz="2000" i="1" dirty="0">
                <a:solidFill>
                  <a:schemeClr val="accent1"/>
                </a:solidFill>
              </a:rPr>
              <a:t>Si l’agent bénéficiait avant sa nomination dans le corps des DH d’un montant de primes et IFSE supérieur au montant socle, le montant de son IFSE peut être fixé à hauteur du montant de ces primes, afin de maintenir le montant de rémunération perçu, dans la limite du plafond réglementaire de l’IFSE du groupe dans lequel est classé le poste de l’intéressé</a:t>
            </a:r>
            <a:r>
              <a:rPr lang="fr-FR" sz="2000" i="1" dirty="0"/>
              <a:t>.</a:t>
            </a:r>
          </a:p>
          <a:p>
            <a:pPr lvl="1" algn="just"/>
            <a:endParaRPr lang="fr-FR" sz="2000" i="1" dirty="0"/>
          </a:p>
          <a:p>
            <a:pPr algn="just">
              <a:buFont typeface="Wingdings" panose="05000000000000000000" pitchFamily="2" charset="2"/>
              <a:buChar char="q"/>
            </a:pPr>
            <a:r>
              <a:rPr lang="fr-FR" sz="2000" dirty="0"/>
              <a:t>Les agents recrutés dans le corps des DH par </a:t>
            </a:r>
            <a:r>
              <a:rPr lang="fr-FR" sz="2000" b="1" dirty="0"/>
              <a:t>voie de détachement ou d’intégration </a:t>
            </a:r>
            <a:r>
              <a:rPr lang="fr-FR" sz="2000" dirty="0"/>
              <a:t>=&gt; l’IFSE montant socle de leur grade. </a:t>
            </a:r>
          </a:p>
          <a:p>
            <a:pPr marL="0" indent="0" algn="just">
              <a:buNone/>
            </a:pPr>
            <a:endParaRPr lang="fr-FR" sz="2000" dirty="0"/>
          </a:p>
          <a:p>
            <a:pPr marL="819120" lvl="1" indent="-342900" algn="just"/>
            <a:r>
              <a:rPr lang="fr-FR" sz="2000" i="1" dirty="0">
                <a:solidFill>
                  <a:schemeClr val="accent1"/>
                </a:solidFill>
              </a:rPr>
              <a:t>Le montant de l’IFSE pourra le cas échéant être revalorisé rétroactivement en application des modalités qui seront définies ultérieurement.</a:t>
            </a:r>
          </a:p>
          <a:p>
            <a:pPr algn="just"/>
            <a:endParaRPr lang="fr-FR" sz="2000" dirty="0"/>
          </a:p>
        </p:txBody>
      </p:sp>
      <p:sp>
        <p:nvSpPr>
          <p:cNvPr id="6" name="Titre 4">
            <a:extLst>
              <a:ext uri="{FF2B5EF4-FFF2-40B4-BE49-F238E27FC236}">
                <a16:creationId xmlns:a16="http://schemas.microsoft.com/office/drawing/2014/main" id="{8CACB820-6F59-1000-FF80-0E8735ACD317}"/>
              </a:ext>
            </a:extLst>
          </p:cNvPr>
          <p:cNvSpPr>
            <a:spLocks noGrp="1"/>
          </p:cNvSpPr>
          <p:nvPr>
            <p:ph type="title"/>
          </p:nvPr>
        </p:nvSpPr>
        <p:spPr>
          <a:xfrm>
            <a:off x="609520" y="261442"/>
            <a:ext cx="10971372" cy="648073"/>
          </a:xfrm>
        </p:spPr>
        <p:txBody>
          <a:bodyPr>
            <a:normAutofit/>
          </a:bodyPr>
          <a:lstStyle/>
          <a:p>
            <a:r>
              <a:rPr lang="fr-FR" sz="2800" b="1" dirty="0"/>
              <a:t>MISE EN ŒUVRE INITIALE DE L’IFSE : NOUVEAUX ENTRANTS</a:t>
            </a:r>
          </a:p>
        </p:txBody>
      </p:sp>
    </p:spTree>
    <p:extLst>
      <p:ext uri="{BB962C8B-B14F-4D97-AF65-F5344CB8AC3E}">
        <p14:creationId xmlns:p14="http://schemas.microsoft.com/office/powerpoint/2010/main" val="36079745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DFBD15F-6A01-1217-D6B1-D5AE3B11AA13}"/>
              </a:ext>
            </a:extLst>
          </p:cNvPr>
          <p:cNvSpPr>
            <a:spLocks noGrp="1"/>
          </p:cNvSpPr>
          <p:nvPr>
            <p:ph idx="1"/>
          </p:nvPr>
        </p:nvSpPr>
        <p:spPr>
          <a:xfrm>
            <a:off x="334566" y="1053530"/>
            <a:ext cx="11377264" cy="4968552"/>
          </a:xfrm>
        </p:spPr>
        <p:txBody>
          <a:bodyPr>
            <a:normAutofit/>
          </a:bodyPr>
          <a:lstStyle/>
          <a:p>
            <a:pPr marL="0" indent="0" algn="just">
              <a:buNone/>
            </a:pPr>
            <a:endParaRPr lang="fr-FR" sz="2000" b="1" u="sng" dirty="0"/>
          </a:p>
          <a:p>
            <a:pPr algn="just">
              <a:buFont typeface="Wingdings" panose="05000000000000000000" pitchFamily="2" charset="2"/>
              <a:buChar char="q"/>
            </a:pPr>
            <a:r>
              <a:rPr lang="fr-FR" sz="2000" u="sng" dirty="0"/>
              <a:t> Réintégration après congé parental </a:t>
            </a:r>
            <a:r>
              <a:rPr lang="fr-FR" sz="2000" b="1" dirty="0"/>
              <a:t>: </a:t>
            </a:r>
            <a:r>
              <a:rPr lang="fr-FR" sz="2000" dirty="0"/>
              <a:t> </a:t>
            </a:r>
            <a:r>
              <a:rPr lang="fr-FR" sz="2000" i="1" dirty="0"/>
              <a:t>a minima</a:t>
            </a:r>
            <a:r>
              <a:rPr lang="fr-FR" sz="2000" dirty="0"/>
              <a:t>, </a:t>
            </a:r>
            <a:r>
              <a:rPr lang="fr-FR" sz="2000" b="1" dirty="0"/>
              <a:t>montant de PFR avant absence</a:t>
            </a:r>
            <a:r>
              <a:rPr lang="fr-FR" sz="2000" dirty="0"/>
              <a:t>.</a:t>
            </a:r>
          </a:p>
          <a:p>
            <a:pPr algn="just"/>
            <a:endParaRPr lang="fr-FR" sz="2000" dirty="0"/>
          </a:p>
          <a:p>
            <a:pPr algn="just">
              <a:buFont typeface="Wingdings" panose="05000000000000000000" pitchFamily="2" charset="2"/>
              <a:buChar char="q"/>
            </a:pPr>
            <a:r>
              <a:rPr lang="fr-FR" sz="2000" u="sng" dirty="0"/>
              <a:t>Réintégration après détachement ou disponibilité </a:t>
            </a:r>
            <a:r>
              <a:rPr lang="fr-FR" sz="2000" dirty="0"/>
              <a:t>: </a:t>
            </a:r>
            <a:r>
              <a:rPr lang="fr-FR" sz="2000" i="1" dirty="0"/>
              <a:t>a minima</a:t>
            </a:r>
            <a:r>
              <a:rPr lang="fr-FR" sz="2000" dirty="0"/>
              <a:t>, </a:t>
            </a:r>
            <a:r>
              <a:rPr lang="fr-FR" sz="2000" b="1" dirty="0"/>
              <a:t>montant de PFR avant départ </a:t>
            </a:r>
            <a:r>
              <a:rPr lang="fr-FR" sz="2000" dirty="0"/>
              <a:t>ou </a:t>
            </a:r>
            <a:r>
              <a:rPr lang="fr-FR" sz="2000" b="1" dirty="0"/>
              <a:t>montant socle </a:t>
            </a:r>
            <a:r>
              <a:rPr lang="fr-FR" sz="2000" dirty="0"/>
              <a:t>lorsque ce dernier est plus favorable. </a:t>
            </a:r>
          </a:p>
          <a:p>
            <a:pPr lvl="1" algn="just"/>
            <a:r>
              <a:rPr lang="fr-FR" sz="1800" i="1" dirty="0">
                <a:solidFill>
                  <a:schemeClr val="accent1"/>
                </a:solidFill>
              </a:rPr>
              <a:t>Le montant de l’IFSE pourra le cas échéant être revalorisé rétroactivement en application de principes définis ultérieurement afin de prendre en compte l’expérience acquise</a:t>
            </a:r>
          </a:p>
          <a:p>
            <a:pPr lvl="1" algn="just"/>
            <a:endParaRPr lang="fr-FR" sz="1800" i="1" dirty="0">
              <a:solidFill>
                <a:schemeClr val="accent1"/>
              </a:solidFill>
            </a:endParaRPr>
          </a:p>
          <a:p>
            <a:pPr marL="408188" lvl="1" indent="-408188" algn="just">
              <a:buFont typeface="Wingdings" panose="05000000000000000000" pitchFamily="2" charset="2"/>
              <a:buChar char="q"/>
            </a:pPr>
            <a:r>
              <a:rPr lang="fr-FR" sz="2000" u="sng" dirty="0">
                <a:solidFill>
                  <a:srgbClr val="005CA9"/>
                </a:solidFill>
              </a:rPr>
              <a:t>Réintégration après CLM-CLD </a:t>
            </a:r>
            <a:r>
              <a:rPr lang="fr-FR" sz="2000" dirty="0">
                <a:solidFill>
                  <a:srgbClr val="005CA9"/>
                </a:solidFill>
              </a:rPr>
              <a:t>: montant de PFR avant maladie (PF de référence pour un temps plein + 1/12</a:t>
            </a:r>
            <a:r>
              <a:rPr lang="fr-FR" sz="2000" baseline="30000" dirty="0">
                <a:solidFill>
                  <a:srgbClr val="005CA9"/>
                </a:solidFill>
              </a:rPr>
              <a:t>e</a:t>
            </a:r>
            <a:r>
              <a:rPr lang="fr-FR" sz="2000" dirty="0">
                <a:solidFill>
                  <a:srgbClr val="005CA9"/>
                </a:solidFill>
              </a:rPr>
              <a:t> de la dernière PR perçue). </a:t>
            </a:r>
          </a:p>
          <a:p>
            <a:pPr marL="0" lvl="1" indent="0" algn="just">
              <a:buNone/>
            </a:pPr>
            <a:endParaRPr lang="fr-FR" sz="2000" dirty="0">
              <a:solidFill>
                <a:srgbClr val="005CA9"/>
              </a:solidFill>
            </a:endParaRPr>
          </a:p>
          <a:p>
            <a:pPr marL="408188" lvl="1" indent="-408188" algn="just">
              <a:buFont typeface="Wingdings" panose="05000000000000000000" pitchFamily="2" charset="2"/>
              <a:buChar char="q"/>
            </a:pPr>
            <a:r>
              <a:rPr lang="fr-FR" sz="2000" u="sng" dirty="0">
                <a:solidFill>
                  <a:srgbClr val="005CA9"/>
                </a:solidFill>
              </a:rPr>
              <a:t>Réintégration après CITIS </a:t>
            </a:r>
            <a:r>
              <a:rPr lang="fr-FR" sz="2000" dirty="0">
                <a:solidFill>
                  <a:srgbClr val="005CA9"/>
                </a:solidFill>
              </a:rPr>
              <a:t>: montant de PFR identique à un temps plein</a:t>
            </a:r>
            <a:endParaRPr lang="fr-FR" sz="2000" dirty="0">
              <a:solidFill>
                <a:schemeClr val="accent1"/>
              </a:solidFill>
            </a:endParaRPr>
          </a:p>
          <a:p>
            <a:pPr lvl="1" algn="just"/>
            <a:endParaRPr lang="fr-FR" sz="1800" i="1" dirty="0">
              <a:solidFill>
                <a:schemeClr val="accent1"/>
              </a:solidFill>
            </a:endParaRPr>
          </a:p>
        </p:txBody>
      </p:sp>
      <p:sp>
        <p:nvSpPr>
          <p:cNvPr id="6" name="Titre 4">
            <a:extLst>
              <a:ext uri="{FF2B5EF4-FFF2-40B4-BE49-F238E27FC236}">
                <a16:creationId xmlns:a16="http://schemas.microsoft.com/office/drawing/2014/main" id="{F483AEDD-66B5-5086-7FA0-F76334A4FFD1}"/>
              </a:ext>
            </a:extLst>
          </p:cNvPr>
          <p:cNvSpPr>
            <a:spLocks noGrp="1"/>
          </p:cNvSpPr>
          <p:nvPr>
            <p:ph type="title"/>
          </p:nvPr>
        </p:nvSpPr>
        <p:spPr>
          <a:xfrm>
            <a:off x="609520" y="297445"/>
            <a:ext cx="10971372" cy="648073"/>
          </a:xfrm>
        </p:spPr>
        <p:txBody>
          <a:bodyPr>
            <a:normAutofit/>
          </a:bodyPr>
          <a:lstStyle/>
          <a:p>
            <a:r>
              <a:rPr lang="fr-FR" sz="2800" b="1" dirty="0"/>
              <a:t>MISE EN ŒUVRE INITIALE DE L’IFSE : LES REINTEGRATIONS</a:t>
            </a:r>
          </a:p>
        </p:txBody>
      </p:sp>
    </p:spTree>
    <p:extLst>
      <p:ext uri="{BB962C8B-B14F-4D97-AF65-F5344CB8AC3E}">
        <p14:creationId xmlns:p14="http://schemas.microsoft.com/office/powerpoint/2010/main" val="5355496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82341D-DA90-A44F-5788-094D6139A027}"/>
            </a:ext>
          </a:extLst>
        </p:cNvPr>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02CAC76-E8F2-A607-E331-F15762DD4658}"/>
              </a:ext>
            </a:extLst>
          </p:cNvPr>
          <p:cNvSpPr>
            <a:spLocks noGrp="1"/>
          </p:cNvSpPr>
          <p:nvPr>
            <p:ph idx="1"/>
          </p:nvPr>
        </p:nvSpPr>
        <p:spPr>
          <a:xfrm>
            <a:off x="478582" y="1269554"/>
            <a:ext cx="11593288" cy="4968552"/>
          </a:xfrm>
        </p:spPr>
        <p:txBody>
          <a:bodyPr>
            <a:noAutofit/>
          </a:bodyPr>
          <a:lstStyle/>
          <a:p>
            <a:pPr marL="0" indent="0">
              <a:buNone/>
            </a:pPr>
            <a:endParaRPr lang="fr-FR" sz="2000" dirty="0"/>
          </a:p>
          <a:p>
            <a:pPr>
              <a:buFont typeface="Wingdings" panose="05000000000000000000" pitchFamily="2" charset="2"/>
              <a:buChar char="q"/>
            </a:pPr>
            <a:r>
              <a:rPr lang="fr-FR" sz="2000" b="1" dirty="0"/>
              <a:t>Indemnités d’intérim </a:t>
            </a:r>
            <a:r>
              <a:rPr lang="fr-FR" sz="2000" dirty="0"/>
              <a:t>et de </a:t>
            </a:r>
            <a:r>
              <a:rPr lang="fr-FR" sz="2000" b="1" dirty="0"/>
              <a:t>direction communes :</a:t>
            </a:r>
          </a:p>
          <a:p>
            <a:pPr lvl="1">
              <a:buFont typeface="Wingdings" panose="05000000000000000000" pitchFamily="2" charset="2"/>
              <a:buChar char="Ø"/>
            </a:pPr>
            <a:r>
              <a:rPr lang="fr-FR" sz="2000" dirty="0">
                <a:solidFill>
                  <a:schemeClr val="accent1"/>
                </a:solidFill>
              </a:rPr>
              <a:t>intégrées à l’IFSE en majoration de celui-ci. </a:t>
            </a:r>
          </a:p>
          <a:p>
            <a:pPr marL="0" indent="0">
              <a:buNone/>
            </a:pPr>
            <a:endParaRPr lang="fr-FR" sz="2000" dirty="0"/>
          </a:p>
          <a:p>
            <a:pPr>
              <a:buFont typeface="Wingdings" panose="05000000000000000000" pitchFamily="2" charset="2"/>
              <a:buChar char="q"/>
            </a:pPr>
            <a:r>
              <a:rPr lang="fr-FR" sz="2000" b="1" dirty="0"/>
              <a:t>La majoration de direction commune est soumise à plafonnement </a:t>
            </a:r>
            <a:r>
              <a:rPr lang="fr-FR" sz="2000" dirty="0"/>
              <a:t>selon le groupe d’emplois de l’agent. </a:t>
            </a:r>
            <a:r>
              <a:rPr lang="fr-FR" sz="2000" dirty="0">
                <a:solidFill>
                  <a:schemeClr val="accent1"/>
                </a:solidFill>
              </a:rPr>
              <a:t>Dans l’attente de la cartographie définitive des groupes d’emplois :</a:t>
            </a:r>
          </a:p>
          <a:p>
            <a:pPr marL="0" indent="0">
              <a:buNone/>
            </a:pPr>
            <a:endParaRPr lang="fr-FR" sz="2000" dirty="0">
              <a:solidFill>
                <a:schemeClr val="accent1"/>
              </a:solidFill>
            </a:endParaRPr>
          </a:p>
          <a:p>
            <a:pPr lvl="1">
              <a:buFont typeface="Wingdings" panose="05000000000000000000" pitchFamily="2" charset="2"/>
              <a:buChar char="Ø"/>
            </a:pPr>
            <a:r>
              <a:rPr lang="fr-FR" sz="2000" dirty="0">
                <a:solidFill>
                  <a:schemeClr val="accent1"/>
                </a:solidFill>
              </a:rPr>
              <a:t>elle </a:t>
            </a:r>
            <a:r>
              <a:rPr lang="fr-FR" sz="2000" b="1" dirty="0">
                <a:solidFill>
                  <a:schemeClr val="accent1"/>
                </a:solidFill>
              </a:rPr>
              <a:t>peut être versée </a:t>
            </a:r>
            <a:r>
              <a:rPr lang="fr-FR" sz="2000" dirty="0">
                <a:solidFill>
                  <a:schemeClr val="accent1"/>
                </a:solidFill>
              </a:rPr>
              <a:t>au moment de la bascule </a:t>
            </a:r>
            <a:r>
              <a:rPr lang="fr-FR" sz="2000" b="1" dirty="0">
                <a:solidFill>
                  <a:schemeClr val="accent1"/>
                </a:solidFill>
              </a:rPr>
              <a:t>mais </a:t>
            </a:r>
            <a:r>
              <a:rPr lang="fr-FR" sz="2000" dirty="0">
                <a:solidFill>
                  <a:schemeClr val="accent1"/>
                </a:solidFill>
              </a:rPr>
              <a:t>fera l’objet d’une </a:t>
            </a:r>
            <a:r>
              <a:rPr lang="fr-FR" sz="2000" b="1" dirty="0">
                <a:solidFill>
                  <a:schemeClr val="accent1"/>
                </a:solidFill>
              </a:rPr>
              <a:t>réfaction </a:t>
            </a:r>
            <a:r>
              <a:rPr lang="fr-FR" sz="2000" dirty="0">
                <a:solidFill>
                  <a:schemeClr val="accent1"/>
                </a:solidFill>
              </a:rPr>
              <a:t>individuelle</a:t>
            </a:r>
            <a:r>
              <a:rPr lang="fr-FR" sz="2000" b="1" dirty="0">
                <a:solidFill>
                  <a:schemeClr val="accent1"/>
                </a:solidFill>
              </a:rPr>
              <a:t> en cas de dépassement du plafond. </a:t>
            </a:r>
          </a:p>
        </p:txBody>
      </p:sp>
      <p:sp>
        <p:nvSpPr>
          <p:cNvPr id="6" name="Titre 4">
            <a:extLst>
              <a:ext uri="{FF2B5EF4-FFF2-40B4-BE49-F238E27FC236}">
                <a16:creationId xmlns:a16="http://schemas.microsoft.com/office/drawing/2014/main" id="{909A9972-A0E5-6FE9-689A-3F7443993870}"/>
              </a:ext>
            </a:extLst>
          </p:cNvPr>
          <p:cNvSpPr txBox="1">
            <a:spLocks/>
          </p:cNvSpPr>
          <p:nvPr/>
        </p:nvSpPr>
        <p:spPr>
          <a:xfrm>
            <a:off x="609520" y="297445"/>
            <a:ext cx="10971372" cy="648073"/>
          </a:xfrm>
          <a:prstGeom prst="rect">
            <a:avLst/>
          </a:prstGeom>
        </p:spPr>
        <p:txBody>
          <a:bodyPr vert="horz" lIns="108850" tIns="54425" rIns="108850" bIns="54425" rtlCol="0" anchor="ctr">
            <a:normAutofit fontScale="85000" lnSpcReduction="10000"/>
          </a:bodyPr>
          <a:lstStyle>
            <a:lvl1pPr algn="l" defTabSz="1088502" rtl="0" eaLnBrk="1" latinLnBrk="0" hangingPunct="1">
              <a:spcBef>
                <a:spcPct val="0"/>
              </a:spcBef>
              <a:buNone/>
              <a:defRPr sz="3600" kern="1200">
                <a:solidFill>
                  <a:srgbClr val="005CA9"/>
                </a:solidFill>
                <a:latin typeface="+mj-lt"/>
                <a:ea typeface="+mj-ea"/>
                <a:cs typeface="+mj-cs"/>
              </a:defRPr>
            </a:lvl1pPr>
          </a:lstStyle>
          <a:p>
            <a:r>
              <a:rPr lang="fr-FR" sz="2800" b="1" dirty="0"/>
              <a:t>MISE EN ŒUVRE INITIALE DE L’IFSE : INTEGRATION DES MAJORATIONS</a:t>
            </a:r>
          </a:p>
        </p:txBody>
      </p:sp>
    </p:spTree>
    <p:extLst>
      <p:ext uri="{BB962C8B-B14F-4D97-AF65-F5344CB8AC3E}">
        <p14:creationId xmlns:p14="http://schemas.microsoft.com/office/powerpoint/2010/main" val="40214461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622598" y="358587"/>
            <a:ext cx="10153128" cy="648073"/>
          </a:xfrm>
        </p:spPr>
        <p:txBody>
          <a:bodyPr>
            <a:normAutofit fontScale="90000"/>
          </a:bodyPr>
          <a:lstStyle/>
          <a:p>
            <a:r>
              <a:rPr lang="fr-FR" dirty="0"/>
              <a:t>Contexte</a:t>
            </a:r>
          </a:p>
        </p:txBody>
      </p:sp>
      <p:sp>
        <p:nvSpPr>
          <p:cNvPr id="6" name="Espace réservé du contenu 5"/>
          <p:cNvSpPr>
            <a:spLocks noGrp="1"/>
          </p:cNvSpPr>
          <p:nvPr>
            <p:ph idx="1"/>
          </p:nvPr>
        </p:nvSpPr>
        <p:spPr>
          <a:xfrm>
            <a:off x="478582" y="1006660"/>
            <a:ext cx="10837862" cy="5051424"/>
          </a:xfrm>
        </p:spPr>
        <p:txBody>
          <a:bodyPr anchor="ctr">
            <a:noAutofit/>
          </a:bodyPr>
          <a:lstStyle/>
          <a:p>
            <a:pPr algn="just">
              <a:buFont typeface="Wingdings" panose="05000000000000000000" pitchFamily="2" charset="2"/>
              <a:buChar char="q"/>
            </a:pPr>
            <a:r>
              <a:rPr lang="fr-FR" sz="2000" dirty="0"/>
              <a:t>Publication le 27 novembre 2025 de 6 textes réglementaires appliquant la réforme de la haute fonction publique au corps des DH, à partir du 1</a:t>
            </a:r>
            <a:r>
              <a:rPr lang="fr-FR" sz="2000" baseline="30000" dirty="0"/>
              <a:t>er</a:t>
            </a:r>
            <a:r>
              <a:rPr lang="fr-FR" sz="2000" dirty="0"/>
              <a:t> janvier 2026, dans ses différents volets :  </a:t>
            </a:r>
          </a:p>
          <a:p>
            <a:pPr marL="0" indent="0" algn="just">
              <a:buNone/>
            </a:pPr>
            <a:endParaRPr lang="fr-FR" sz="2000" dirty="0"/>
          </a:p>
          <a:p>
            <a:pPr lvl="0" algn="just">
              <a:buFont typeface="Wingdings" panose="05000000000000000000" pitchFamily="2" charset="2"/>
              <a:buChar char="Ø"/>
            </a:pPr>
            <a:r>
              <a:rPr lang="fr-FR" sz="2000" b="1" dirty="0"/>
              <a:t>Statutaire</a:t>
            </a:r>
            <a:r>
              <a:rPr lang="fr-FR" sz="2000" dirty="0"/>
              <a:t> : décrets </a:t>
            </a:r>
            <a:r>
              <a:rPr lang="fr-FR" sz="2000" b="1" dirty="0"/>
              <a:t>n° 2025-1144 </a:t>
            </a:r>
            <a:r>
              <a:rPr lang="fr-FR" sz="2000" dirty="0"/>
              <a:t>(statut particulier) et </a:t>
            </a:r>
            <a:r>
              <a:rPr lang="fr-FR" sz="2000" b="1" dirty="0"/>
              <a:t>n°</a:t>
            </a:r>
            <a:r>
              <a:rPr lang="fr-FR" sz="2000" dirty="0"/>
              <a:t> </a:t>
            </a:r>
            <a:r>
              <a:rPr lang="fr-FR" sz="2000" b="1" dirty="0"/>
              <a:t>2025-1146</a:t>
            </a:r>
            <a:r>
              <a:rPr lang="fr-FR" sz="2000" dirty="0"/>
              <a:t> (échelonnement indiciaire)</a:t>
            </a:r>
          </a:p>
          <a:p>
            <a:pPr lvl="0" algn="just">
              <a:buFont typeface="Wingdings" panose="05000000000000000000" pitchFamily="2" charset="2"/>
              <a:buChar char="Ø"/>
            </a:pPr>
            <a:endParaRPr lang="fr-FR" sz="2000" dirty="0"/>
          </a:p>
          <a:p>
            <a:pPr lvl="0" algn="just">
              <a:buFont typeface="Wingdings" panose="05000000000000000000" pitchFamily="2" charset="2"/>
              <a:buChar char="Ø"/>
            </a:pPr>
            <a:r>
              <a:rPr lang="fr-FR" sz="2000" b="1" dirty="0"/>
              <a:t>Emplois supérieurs </a:t>
            </a:r>
            <a:r>
              <a:rPr lang="fr-FR" sz="2000" dirty="0"/>
              <a:t>: décret </a:t>
            </a:r>
            <a:r>
              <a:rPr lang="fr-FR" sz="2000" b="1" dirty="0"/>
              <a:t>n° 2020-959</a:t>
            </a:r>
            <a:r>
              <a:rPr lang="fr-FR" sz="2000" dirty="0"/>
              <a:t>, tel que modifié par le décret </a:t>
            </a:r>
            <a:r>
              <a:rPr lang="fr-FR" sz="2000" b="1" dirty="0"/>
              <a:t>n° 2025-1143</a:t>
            </a:r>
            <a:r>
              <a:rPr lang="fr-FR" sz="2000" dirty="0"/>
              <a:t>, et arrêté fixant la </a:t>
            </a:r>
            <a:r>
              <a:rPr lang="fr-FR" sz="2000" b="1" dirty="0"/>
              <a:t>liste et le niveau de certains emplois supérieurs </a:t>
            </a:r>
          </a:p>
          <a:p>
            <a:pPr lvl="0" algn="just">
              <a:buFont typeface="Wingdings" panose="05000000000000000000" pitchFamily="2" charset="2"/>
              <a:buChar char="Ø"/>
            </a:pPr>
            <a:endParaRPr lang="fr-FR" sz="2000" dirty="0"/>
          </a:p>
          <a:p>
            <a:pPr lvl="0" algn="just">
              <a:buFont typeface="Wingdings" panose="05000000000000000000" pitchFamily="2" charset="2"/>
              <a:buChar char="Ø"/>
            </a:pPr>
            <a:r>
              <a:rPr lang="fr-FR" sz="2000" b="1" dirty="0"/>
              <a:t>Indemnitaire</a:t>
            </a:r>
            <a:r>
              <a:rPr lang="fr-FR" sz="2000" dirty="0"/>
              <a:t> : décret </a:t>
            </a:r>
            <a:r>
              <a:rPr lang="fr-FR" sz="2000" b="1" dirty="0"/>
              <a:t>n° 2025-1145 </a:t>
            </a:r>
            <a:r>
              <a:rPr lang="fr-FR" sz="2000" dirty="0"/>
              <a:t>portant </a:t>
            </a:r>
            <a:r>
              <a:rPr lang="fr-FR" sz="2000" b="1" dirty="0"/>
              <a:t>création du régime indemnitaire </a:t>
            </a:r>
            <a:r>
              <a:rPr lang="fr-FR" sz="2000" dirty="0"/>
              <a:t>tenant compte des fonctions, des sujétions, de l’expertise et de l’engagement professionnel (RIFSEEP) et arrêté pris en application de ce décret. </a:t>
            </a:r>
          </a:p>
          <a:p>
            <a:pPr algn="just"/>
            <a:endParaRPr lang="fr-FR" sz="2000" dirty="0"/>
          </a:p>
        </p:txBody>
      </p:sp>
    </p:spTree>
    <p:extLst>
      <p:ext uri="{BB962C8B-B14F-4D97-AF65-F5344CB8AC3E}">
        <p14:creationId xmlns:p14="http://schemas.microsoft.com/office/powerpoint/2010/main" val="117102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C4D93B-7778-8EAB-D5E6-C406C59B1E7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5750534-8340-C1F4-FC2A-0AE8984946D0}"/>
              </a:ext>
            </a:extLst>
          </p:cNvPr>
          <p:cNvSpPr>
            <a:spLocks noGrp="1"/>
          </p:cNvSpPr>
          <p:nvPr>
            <p:ph type="ctrTitle"/>
          </p:nvPr>
        </p:nvSpPr>
        <p:spPr>
          <a:xfrm>
            <a:off x="-169490" y="2061642"/>
            <a:ext cx="7416823" cy="2259722"/>
          </a:xfrm>
        </p:spPr>
        <p:txBody>
          <a:bodyPr>
            <a:normAutofit/>
          </a:bodyPr>
          <a:lstStyle/>
          <a:p>
            <a:r>
              <a:rPr lang="fr-FR" sz="2800" dirty="0"/>
              <a:t>C) TENTATIVE DE COMPARAISON </a:t>
            </a:r>
            <a:br>
              <a:rPr lang="fr-FR" sz="2800" dirty="0"/>
            </a:br>
            <a:r>
              <a:rPr lang="fr-FR" sz="2800" dirty="0"/>
              <a:t>PFR / IFSE</a:t>
            </a:r>
          </a:p>
        </p:txBody>
      </p:sp>
    </p:spTree>
    <p:extLst>
      <p:ext uri="{BB962C8B-B14F-4D97-AF65-F5344CB8AC3E}">
        <p14:creationId xmlns:p14="http://schemas.microsoft.com/office/powerpoint/2010/main" val="15362965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BC55E8-A327-43D2-C43B-0B9DF8010D4E}"/>
              </a:ext>
            </a:extLst>
          </p:cNvPr>
          <p:cNvSpPr>
            <a:spLocks noGrp="1"/>
          </p:cNvSpPr>
          <p:nvPr>
            <p:ph type="title"/>
          </p:nvPr>
        </p:nvSpPr>
        <p:spPr>
          <a:xfrm>
            <a:off x="910630" y="161416"/>
            <a:ext cx="10971372" cy="648073"/>
          </a:xfrm>
        </p:spPr>
        <p:txBody>
          <a:bodyPr>
            <a:normAutofit fontScale="90000"/>
          </a:bodyPr>
          <a:lstStyle/>
          <a:p>
            <a:r>
              <a:rPr lang="fr-FR" dirty="0"/>
              <a:t>TENTATIVE DE COMPARAISON PFR / IFSE</a:t>
            </a:r>
          </a:p>
        </p:txBody>
      </p:sp>
      <p:sp>
        <p:nvSpPr>
          <p:cNvPr id="7" name="Espace réservé du contenu 2">
            <a:extLst>
              <a:ext uri="{FF2B5EF4-FFF2-40B4-BE49-F238E27FC236}">
                <a16:creationId xmlns:a16="http://schemas.microsoft.com/office/drawing/2014/main" id="{3FA2DABB-64F7-E2F3-3F96-6AA3D7061D28}"/>
              </a:ext>
            </a:extLst>
          </p:cNvPr>
          <p:cNvSpPr>
            <a:spLocks noGrp="1"/>
          </p:cNvSpPr>
          <p:nvPr>
            <p:ph idx="1"/>
          </p:nvPr>
        </p:nvSpPr>
        <p:spPr>
          <a:xfrm>
            <a:off x="510426" y="909514"/>
            <a:ext cx="11273411" cy="5266738"/>
          </a:xfrm>
        </p:spPr>
        <p:txBody>
          <a:bodyPr>
            <a:normAutofit/>
          </a:bodyPr>
          <a:lstStyle/>
          <a:p>
            <a:pPr>
              <a:buFont typeface="Wingdings" panose="05000000000000000000" pitchFamily="2" charset="2"/>
              <a:buChar char="q"/>
            </a:pPr>
            <a:r>
              <a:rPr lang="fr-FR" sz="2000" dirty="0"/>
              <a:t>Si les dynamiques de progression indiciaire sont </a:t>
            </a:r>
            <a:r>
              <a:rPr lang="fr-FR" sz="2000" b="1" dirty="0"/>
              <a:t>collectives</a:t>
            </a:r>
            <a:r>
              <a:rPr lang="fr-FR" sz="2000" dirty="0"/>
              <a:t>, l’évolution de la rémunération indemnitaire est fonction des </a:t>
            </a:r>
            <a:r>
              <a:rPr lang="fr-FR" sz="2000" b="1" dirty="0"/>
              <a:t>parcours individuels </a:t>
            </a:r>
            <a:r>
              <a:rPr lang="fr-FR" sz="2000" dirty="0"/>
              <a:t>de carrière  </a:t>
            </a:r>
          </a:p>
          <a:p>
            <a:pPr marL="0" indent="0">
              <a:buNone/>
            </a:pPr>
            <a:endParaRPr lang="fr-FR" sz="2000" dirty="0"/>
          </a:p>
          <a:p>
            <a:pPr>
              <a:buFont typeface="Wingdings" panose="05000000000000000000" pitchFamily="2" charset="2"/>
              <a:buChar char="q"/>
            </a:pPr>
            <a:r>
              <a:rPr lang="fr-FR" sz="2000" dirty="0"/>
              <a:t>Il est toutefois possible de </a:t>
            </a:r>
            <a:r>
              <a:rPr lang="fr-FR" sz="2000" b="1" dirty="0"/>
              <a:t>simuler deux cas type</a:t>
            </a:r>
            <a:r>
              <a:rPr lang="fr-FR" sz="2000" dirty="0"/>
              <a:t>, l’un sous PFR, l’autre sous RIFSEEP, pour mettre en lumières les différences structurelles des deux régimes</a:t>
            </a:r>
          </a:p>
          <a:p>
            <a:pPr marL="0" indent="0">
              <a:buNone/>
            </a:pPr>
            <a:endParaRPr lang="fr-FR" sz="2000" dirty="0"/>
          </a:p>
          <a:p>
            <a:pPr>
              <a:buFont typeface="Wingdings" panose="05000000000000000000" pitchFamily="2" charset="2"/>
              <a:buChar char="q"/>
            </a:pPr>
            <a:r>
              <a:rPr lang="fr-FR" sz="2000" dirty="0"/>
              <a:t>Dans ces deux cas type, la part annuelle (PR et CIA) ont été mensualisées. </a:t>
            </a:r>
          </a:p>
          <a:p>
            <a:pPr marL="0" indent="0">
              <a:buNone/>
            </a:pPr>
            <a:endParaRPr lang="fr-FR" sz="2000" dirty="0"/>
          </a:p>
          <a:p>
            <a:pPr lvl="1">
              <a:buFont typeface="Wingdings" panose="05000000000000000000" pitchFamily="2" charset="2"/>
              <a:buChar char="Ø"/>
            </a:pPr>
            <a:r>
              <a:rPr lang="fr-FR" sz="1800" b="1" dirty="0">
                <a:solidFill>
                  <a:schemeClr val="accent1"/>
                </a:solidFill>
              </a:rPr>
              <a:t>Le cas type PFR </a:t>
            </a:r>
            <a:r>
              <a:rPr lang="fr-FR" sz="1800" dirty="0">
                <a:solidFill>
                  <a:schemeClr val="accent1"/>
                </a:solidFill>
              </a:rPr>
              <a:t>suit les moyennes d’évolution de PF et de PR constatées dans les bilans CNG pour un DH adjoint non fonctionnel </a:t>
            </a:r>
          </a:p>
          <a:p>
            <a:pPr marL="544251" lvl="1" indent="0">
              <a:buNone/>
            </a:pPr>
            <a:endParaRPr lang="fr-FR" sz="1800" dirty="0">
              <a:solidFill>
                <a:schemeClr val="accent1"/>
              </a:solidFill>
            </a:endParaRPr>
          </a:p>
          <a:p>
            <a:pPr lvl="1">
              <a:buFont typeface="Wingdings" panose="05000000000000000000" pitchFamily="2" charset="2"/>
              <a:buChar char="Ø"/>
            </a:pPr>
            <a:r>
              <a:rPr lang="fr-FR" sz="1800" b="1" dirty="0">
                <a:solidFill>
                  <a:schemeClr val="accent1"/>
                </a:solidFill>
              </a:rPr>
              <a:t>Le cas type RIFSEEP </a:t>
            </a:r>
            <a:r>
              <a:rPr lang="fr-FR" sz="1800" dirty="0">
                <a:solidFill>
                  <a:schemeClr val="accent1"/>
                </a:solidFill>
              </a:rPr>
              <a:t>est titularisé en groupe 4 et achève sa carrière en groupe 2 :</a:t>
            </a:r>
          </a:p>
          <a:p>
            <a:pPr lvl="2">
              <a:buFont typeface="Wingdings" panose="05000000000000000000" pitchFamily="2" charset="2"/>
              <a:buChar char="§"/>
            </a:pPr>
            <a:r>
              <a:rPr lang="fr-FR" sz="2000" dirty="0">
                <a:solidFill>
                  <a:schemeClr val="accent1"/>
                </a:solidFill>
              </a:rPr>
              <a:t>Ses réexamens quadriennaux sont fixés à 5%, avec une seule revalorisation d’ampleur à 10%</a:t>
            </a:r>
          </a:p>
          <a:p>
            <a:pPr lvl="2">
              <a:buFont typeface="Wingdings" panose="05000000000000000000" pitchFamily="2" charset="2"/>
              <a:buChar char="§"/>
            </a:pPr>
            <a:r>
              <a:rPr lang="fr-FR" sz="2000" dirty="0">
                <a:solidFill>
                  <a:schemeClr val="accent1"/>
                </a:solidFill>
              </a:rPr>
              <a:t>Son CIA est fixé en moyenne à 30% du montant plafond du groupe </a:t>
            </a:r>
          </a:p>
          <a:p>
            <a:pPr lvl="2">
              <a:buFont typeface="Wingdings" panose="05000000000000000000" pitchFamily="2" charset="2"/>
              <a:buChar char="§"/>
            </a:pPr>
            <a:endParaRPr lang="fr-FR" sz="2000" dirty="0"/>
          </a:p>
          <a:p>
            <a:pPr>
              <a:buFont typeface="Wingdings" panose="05000000000000000000" pitchFamily="2" charset="2"/>
              <a:buChar char="q"/>
            </a:pPr>
            <a:endParaRPr lang="fr-FR" sz="2000" dirty="0"/>
          </a:p>
        </p:txBody>
      </p:sp>
    </p:spTree>
    <p:extLst>
      <p:ext uri="{BB962C8B-B14F-4D97-AF65-F5344CB8AC3E}">
        <p14:creationId xmlns:p14="http://schemas.microsoft.com/office/powerpoint/2010/main" val="25639595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36EB3-B658-47CD-891F-E2ABE5373800}"/>
            </a:ext>
          </a:extLst>
        </p:cNvPr>
        <p:cNvGrpSpPr/>
        <p:nvPr/>
      </p:nvGrpSpPr>
      <p:grpSpPr>
        <a:xfrm>
          <a:off x="0" y="0"/>
          <a:ext cx="0" cy="0"/>
          <a:chOff x="0" y="0"/>
          <a:chExt cx="0" cy="0"/>
        </a:xfrm>
      </p:grpSpPr>
      <p:pic>
        <p:nvPicPr>
          <p:cNvPr id="6" name="Image 5">
            <a:extLst>
              <a:ext uri="{FF2B5EF4-FFF2-40B4-BE49-F238E27FC236}">
                <a16:creationId xmlns:a16="http://schemas.microsoft.com/office/drawing/2014/main" id="{F308663B-CD87-908F-C509-B8CABF1D8D25}"/>
              </a:ext>
            </a:extLst>
          </p:cNvPr>
          <p:cNvPicPr>
            <a:picLocks noChangeAspect="1"/>
          </p:cNvPicPr>
          <p:nvPr/>
        </p:nvPicPr>
        <p:blipFill>
          <a:blip r:embed="rId2"/>
          <a:stretch>
            <a:fillRect/>
          </a:stretch>
        </p:blipFill>
        <p:spPr>
          <a:xfrm>
            <a:off x="1704319" y="1979769"/>
            <a:ext cx="9383994" cy="4111599"/>
          </a:xfrm>
          <a:prstGeom prst="rect">
            <a:avLst/>
          </a:prstGeom>
        </p:spPr>
      </p:pic>
      <p:sp>
        <p:nvSpPr>
          <p:cNvPr id="2" name="Titre 1">
            <a:extLst>
              <a:ext uri="{FF2B5EF4-FFF2-40B4-BE49-F238E27FC236}">
                <a16:creationId xmlns:a16="http://schemas.microsoft.com/office/drawing/2014/main" id="{1C46A1AD-DD73-ECF7-E6FC-767F59508484}"/>
              </a:ext>
            </a:extLst>
          </p:cNvPr>
          <p:cNvSpPr>
            <a:spLocks noGrp="1"/>
          </p:cNvSpPr>
          <p:nvPr>
            <p:ph type="title"/>
          </p:nvPr>
        </p:nvSpPr>
        <p:spPr>
          <a:xfrm>
            <a:off x="910630" y="161416"/>
            <a:ext cx="10971372" cy="648073"/>
          </a:xfrm>
        </p:spPr>
        <p:txBody>
          <a:bodyPr>
            <a:normAutofit fontScale="90000"/>
          </a:bodyPr>
          <a:lstStyle/>
          <a:p>
            <a:r>
              <a:rPr lang="fr-FR" dirty="0"/>
              <a:t>TENTATIVE DE COMPARAISON PFR / IFSE</a:t>
            </a:r>
          </a:p>
        </p:txBody>
      </p:sp>
      <p:sp>
        <p:nvSpPr>
          <p:cNvPr id="7" name="Espace réservé du contenu 2">
            <a:extLst>
              <a:ext uri="{FF2B5EF4-FFF2-40B4-BE49-F238E27FC236}">
                <a16:creationId xmlns:a16="http://schemas.microsoft.com/office/drawing/2014/main" id="{A849E544-F65E-6172-7F9B-F872E644B3FF}"/>
              </a:ext>
            </a:extLst>
          </p:cNvPr>
          <p:cNvSpPr>
            <a:spLocks noGrp="1"/>
          </p:cNvSpPr>
          <p:nvPr>
            <p:ph idx="1"/>
          </p:nvPr>
        </p:nvSpPr>
        <p:spPr>
          <a:xfrm>
            <a:off x="549147" y="954224"/>
            <a:ext cx="11547278" cy="4628820"/>
          </a:xfrm>
        </p:spPr>
        <p:txBody>
          <a:bodyPr>
            <a:normAutofit/>
          </a:bodyPr>
          <a:lstStyle/>
          <a:p>
            <a:pPr>
              <a:buFont typeface="Wingdings" panose="05000000000000000000" pitchFamily="2" charset="2"/>
              <a:buChar char="q"/>
            </a:pPr>
            <a:r>
              <a:rPr lang="fr-FR" sz="2000" dirty="0"/>
              <a:t>Sur la base de cette construction, la rémunération indemnitaire mensualisée de nos deux cas type met en lumière les différences suivantes : </a:t>
            </a:r>
          </a:p>
        </p:txBody>
      </p:sp>
      <p:sp>
        <p:nvSpPr>
          <p:cNvPr id="5" name="Cercle : creux 4">
            <a:extLst>
              <a:ext uri="{FF2B5EF4-FFF2-40B4-BE49-F238E27FC236}">
                <a16:creationId xmlns:a16="http://schemas.microsoft.com/office/drawing/2014/main" id="{C27A9B8F-FCBB-3BD4-4E65-A5FDFEC9A2C6}"/>
              </a:ext>
            </a:extLst>
          </p:cNvPr>
          <p:cNvSpPr/>
          <p:nvPr/>
        </p:nvSpPr>
        <p:spPr>
          <a:xfrm rot="21140238">
            <a:off x="10039968" y="2566350"/>
            <a:ext cx="553447" cy="360040"/>
          </a:xfrm>
          <a:prstGeom prst="donut">
            <a:avLst>
              <a:gd name="adj" fmla="val 1399"/>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8" name="Cercle : creux 7">
            <a:extLst>
              <a:ext uri="{FF2B5EF4-FFF2-40B4-BE49-F238E27FC236}">
                <a16:creationId xmlns:a16="http://schemas.microsoft.com/office/drawing/2014/main" id="{925465EC-0838-DEE3-C525-7B60111728B5}"/>
              </a:ext>
            </a:extLst>
          </p:cNvPr>
          <p:cNvSpPr/>
          <p:nvPr/>
        </p:nvSpPr>
        <p:spPr>
          <a:xfrm rot="21140238">
            <a:off x="5324651" y="3303926"/>
            <a:ext cx="553447" cy="360040"/>
          </a:xfrm>
          <a:prstGeom prst="donut">
            <a:avLst>
              <a:gd name="adj" fmla="val 1399"/>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cxnSp>
        <p:nvCxnSpPr>
          <p:cNvPr id="10" name="Connecteur droit avec flèche 9">
            <a:extLst>
              <a:ext uri="{FF2B5EF4-FFF2-40B4-BE49-F238E27FC236}">
                <a16:creationId xmlns:a16="http://schemas.microsoft.com/office/drawing/2014/main" id="{B0E31227-D405-FBF2-7EFD-7BB2F0B7CA57}"/>
              </a:ext>
            </a:extLst>
          </p:cNvPr>
          <p:cNvCxnSpPr>
            <a:cxnSpLocks/>
            <a:stCxn id="8" idx="6"/>
            <a:endCxn id="5" idx="2"/>
          </p:cNvCxnSpPr>
          <p:nvPr/>
        </p:nvCxnSpPr>
        <p:spPr>
          <a:xfrm flipV="1">
            <a:off x="5875627" y="2783269"/>
            <a:ext cx="4166812" cy="663778"/>
          </a:xfrm>
          <a:prstGeom prst="straightConnector1">
            <a:avLst/>
          </a:prstGeom>
          <a:ln w="28575">
            <a:solidFill>
              <a:schemeClr val="accent1">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4" name="ZoneTexte 13">
            <a:extLst>
              <a:ext uri="{FF2B5EF4-FFF2-40B4-BE49-F238E27FC236}">
                <a16:creationId xmlns:a16="http://schemas.microsoft.com/office/drawing/2014/main" id="{E247887E-9E16-19AC-17B1-AF71D140A7F3}"/>
              </a:ext>
            </a:extLst>
          </p:cNvPr>
          <p:cNvSpPr txBox="1"/>
          <p:nvPr/>
        </p:nvSpPr>
        <p:spPr>
          <a:xfrm>
            <a:off x="93988" y="4683252"/>
            <a:ext cx="2016224" cy="523220"/>
          </a:xfrm>
          <a:prstGeom prst="rect">
            <a:avLst/>
          </a:prstGeom>
          <a:noFill/>
        </p:spPr>
        <p:txBody>
          <a:bodyPr wrap="square" rtlCol="0">
            <a:spAutoFit/>
          </a:bodyPr>
          <a:lstStyle/>
          <a:p>
            <a:r>
              <a:rPr lang="fr-FR" sz="1400" dirty="0">
                <a:solidFill>
                  <a:schemeClr val="accent1">
                    <a:lumMod val="50000"/>
                  </a:schemeClr>
                </a:solidFill>
              </a:rPr>
              <a:t>Forte revalorisation</a:t>
            </a:r>
          </a:p>
          <a:p>
            <a:r>
              <a:rPr lang="fr-FR" sz="1400" dirty="0">
                <a:solidFill>
                  <a:schemeClr val="accent1">
                    <a:lumMod val="50000"/>
                  </a:schemeClr>
                </a:solidFill>
              </a:rPr>
              <a:t>des débuts de carrière</a:t>
            </a:r>
          </a:p>
        </p:txBody>
      </p:sp>
      <p:sp>
        <p:nvSpPr>
          <p:cNvPr id="15" name="ZoneTexte 14">
            <a:extLst>
              <a:ext uri="{FF2B5EF4-FFF2-40B4-BE49-F238E27FC236}">
                <a16:creationId xmlns:a16="http://schemas.microsoft.com/office/drawing/2014/main" id="{835B9938-B9E8-0A29-4B27-E350EF3B9152}"/>
              </a:ext>
            </a:extLst>
          </p:cNvPr>
          <p:cNvSpPr txBox="1"/>
          <p:nvPr/>
        </p:nvSpPr>
        <p:spPr>
          <a:xfrm>
            <a:off x="5015086" y="4184623"/>
            <a:ext cx="3626743" cy="338554"/>
          </a:xfrm>
          <a:prstGeom prst="rect">
            <a:avLst/>
          </a:prstGeom>
          <a:noFill/>
        </p:spPr>
        <p:txBody>
          <a:bodyPr wrap="square" rtlCol="0">
            <a:spAutoFit/>
          </a:bodyPr>
          <a:lstStyle/>
          <a:p>
            <a:r>
              <a:rPr lang="fr-FR" sz="1600" dirty="0">
                <a:solidFill>
                  <a:schemeClr val="accent1">
                    <a:lumMod val="50000"/>
                  </a:schemeClr>
                </a:solidFill>
              </a:rPr>
              <a:t>Evolution « en marches d’escalier »</a:t>
            </a:r>
          </a:p>
        </p:txBody>
      </p:sp>
      <p:sp>
        <p:nvSpPr>
          <p:cNvPr id="16" name="ZoneTexte 15">
            <a:extLst>
              <a:ext uri="{FF2B5EF4-FFF2-40B4-BE49-F238E27FC236}">
                <a16:creationId xmlns:a16="http://schemas.microsoft.com/office/drawing/2014/main" id="{35F3102E-4B30-9394-2FF5-001891FF4C2D}"/>
              </a:ext>
            </a:extLst>
          </p:cNvPr>
          <p:cNvSpPr txBox="1"/>
          <p:nvPr/>
        </p:nvSpPr>
        <p:spPr>
          <a:xfrm>
            <a:off x="10614948" y="1668413"/>
            <a:ext cx="1690949" cy="1077218"/>
          </a:xfrm>
          <a:prstGeom prst="rect">
            <a:avLst/>
          </a:prstGeom>
          <a:noFill/>
        </p:spPr>
        <p:txBody>
          <a:bodyPr wrap="square" rtlCol="0">
            <a:spAutoFit/>
          </a:bodyPr>
          <a:lstStyle>
            <a:defPPr>
              <a:defRPr lang="fr-FR"/>
            </a:defPPr>
            <a:lvl1pPr>
              <a:defRPr sz="1600">
                <a:solidFill>
                  <a:schemeClr val="accent1">
                    <a:lumMod val="50000"/>
                  </a:schemeClr>
                </a:solidFill>
              </a:defRPr>
            </a:lvl1pPr>
          </a:lstStyle>
          <a:p>
            <a:r>
              <a:rPr lang="fr-FR" dirty="0"/>
              <a:t>Plafonnement indemnitaire beaucoup plus tardif</a:t>
            </a:r>
          </a:p>
        </p:txBody>
      </p:sp>
      <p:sp>
        <p:nvSpPr>
          <p:cNvPr id="18" name="Légende : flèche courbée 17">
            <a:extLst>
              <a:ext uri="{FF2B5EF4-FFF2-40B4-BE49-F238E27FC236}">
                <a16:creationId xmlns:a16="http://schemas.microsoft.com/office/drawing/2014/main" id="{54637EDE-616C-5ACE-CB67-94D528804278}"/>
              </a:ext>
            </a:extLst>
          </p:cNvPr>
          <p:cNvSpPr/>
          <p:nvPr/>
        </p:nvSpPr>
        <p:spPr>
          <a:xfrm>
            <a:off x="2350790" y="3626530"/>
            <a:ext cx="432048" cy="1315432"/>
          </a:xfrm>
          <a:prstGeom prst="borderCallout2">
            <a:avLst>
              <a:gd name="adj1" fmla="val 18750"/>
              <a:gd name="adj2" fmla="val -8333"/>
              <a:gd name="adj3" fmla="val 18750"/>
              <a:gd name="adj4" fmla="val -16667"/>
              <a:gd name="adj5" fmla="val 71153"/>
              <a:gd name="adj6" fmla="val -222509"/>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Légende : flèche courbée 20">
            <a:extLst>
              <a:ext uri="{FF2B5EF4-FFF2-40B4-BE49-F238E27FC236}">
                <a16:creationId xmlns:a16="http://schemas.microsoft.com/office/drawing/2014/main" id="{72A5B601-7729-CF70-6018-4C5B608FAE0B}"/>
              </a:ext>
            </a:extLst>
          </p:cNvPr>
          <p:cNvSpPr/>
          <p:nvPr/>
        </p:nvSpPr>
        <p:spPr>
          <a:xfrm rot="16200000">
            <a:off x="4437581" y="3027118"/>
            <a:ext cx="336167" cy="1008113"/>
          </a:xfrm>
          <a:prstGeom prst="borderCallout2">
            <a:avLst>
              <a:gd name="adj1" fmla="val 18750"/>
              <a:gd name="adj2" fmla="val -8333"/>
              <a:gd name="adj3" fmla="val 18750"/>
              <a:gd name="adj4" fmla="val -16667"/>
              <a:gd name="adj5" fmla="val 84076"/>
              <a:gd name="adj6" fmla="val -210458"/>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778804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14" grpId="0"/>
      <p:bldP spid="15" grpId="0"/>
      <p:bldP spid="16" grpId="0"/>
      <p:bldP spid="18" grpId="0" animBg="1"/>
      <p:bldP spid="21"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2438BC-D3A6-70AB-E10D-745A88E0069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9419C5D0-5F26-8547-6EA5-442EFE275C16}"/>
              </a:ext>
            </a:extLst>
          </p:cNvPr>
          <p:cNvSpPr>
            <a:spLocks noGrp="1"/>
          </p:cNvSpPr>
          <p:nvPr>
            <p:ph type="ctrTitle"/>
          </p:nvPr>
        </p:nvSpPr>
        <p:spPr>
          <a:xfrm>
            <a:off x="-169490" y="2061642"/>
            <a:ext cx="7416823" cy="2259722"/>
          </a:xfrm>
        </p:spPr>
        <p:txBody>
          <a:bodyPr>
            <a:normAutofit/>
          </a:bodyPr>
          <a:lstStyle/>
          <a:p>
            <a:r>
              <a:rPr lang="fr-FR" sz="2800" dirty="0"/>
              <a:t>D) LA FUTURE INSTRUCTION PERENNE</a:t>
            </a:r>
          </a:p>
        </p:txBody>
      </p:sp>
    </p:spTree>
    <p:extLst>
      <p:ext uri="{BB962C8B-B14F-4D97-AF65-F5344CB8AC3E}">
        <p14:creationId xmlns:p14="http://schemas.microsoft.com/office/powerpoint/2010/main" val="19983079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BC9917-23BA-A525-56BF-A08EFD21B765}"/>
              </a:ext>
            </a:extLst>
          </p:cNvPr>
          <p:cNvSpPr>
            <a:spLocks noGrp="1"/>
          </p:cNvSpPr>
          <p:nvPr>
            <p:ph type="title"/>
          </p:nvPr>
        </p:nvSpPr>
        <p:spPr>
          <a:xfrm>
            <a:off x="587152" y="261442"/>
            <a:ext cx="11377264" cy="648073"/>
          </a:xfrm>
        </p:spPr>
        <p:txBody>
          <a:bodyPr>
            <a:noAutofit/>
          </a:bodyPr>
          <a:lstStyle/>
          <a:p>
            <a:r>
              <a:rPr lang="fr-FR" sz="2800" dirty="0"/>
              <a:t>SUJETS TRAITES DANS LA FUTURE INSTRUCTION PERENNE</a:t>
            </a:r>
          </a:p>
        </p:txBody>
      </p:sp>
      <p:sp>
        <p:nvSpPr>
          <p:cNvPr id="3" name="Espace réservé du contenu 2">
            <a:extLst>
              <a:ext uri="{FF2B5EF4-FFF2-40B4-BE49-F238E27FC236}">
                <a16:creationId xmlns:a16="http://schemas.microsoft.com/office/drawing/2014/main" id="{61D4A708-142A-42F4-9F83-B3067D747491}"/>
              </a:ext>
            </a:extLst>
          </p:cNvPr>
          <p:cNvSpPr>
            <a:spLocks noGrp="1"/>
          </p:cNvSpPr>
          <p:nvPr>
            <p:ph idx="1"/>
          </p:nvPr>
        </p:nvSpPr>
        <p:spPr>
          <a:xfrm>
            <a:off x="512515" y="1269554"/>
            <a:ext cx="11483924" cy="4979417"/>
          </a:xfrm>
        </p:spPr>
        <p:txBody>
          <a:bodyPr>
            <a:normAutofit lnSpcReduction="10000"/>
          </a:bodyPr>
          <a:lstStyle/>
          <a:p>
            <a:pPr>
              <a:buFont typeface="Wingdings" panose="05000000000000000000" pitchFamily="2" charset="2"/>
              <a:buChar char="q"/>
            </a:pPr>
            <a:r>
              <a:rPr lang="fr-FR" sz="2400" b="1" dirty="0"/>
              <a:t>La cartographie des emplois </a:t>
            </a:r>
            <a:r>
              <a:rPr lang="fr-FR" sz="2400" dirty="0"/>
              <a:t>: </a:t>
            </a:r>
          </a:p>
          <a:p>
            <a:pPr lvl="1">
              <a:buFont typeface="Wingdings" panose="05000000000000000000" pitchFamily="2" charset="2"/>
              <a:buChar char="ü"/>
            </a:pPr>
            <a:r>
              <a:rPr lang="fr-FR" sz="2000" dirty="0">
                <a:solidFill>
                  <a:schemeClr val="accent1"/>
                </a:solidFill>
              </a:rPr>
              <a:t>Aides et précisions sur le classement dans les différents groupes, en fonction des postes et de l’établissement</a:t>
            </a:r>
          </a:p>
          <a:p>
            <a:pPr lvl="1">
              <a:buFont typeface="Wingdings" panose="05000000000000000000" pitchFamily="2" charset="2"/>
              <a:buChar char="ü"/>
            </a:pPr>
            <a:r>
              <a:rPr lang="fr-FR" sz="2000" dirty="0">
                <a:solidFill>
                  <a:schemeClr val="accent1"/>
                </a:solidFill>
              </a:rPr>
              <a:t>Modalités pratiques (documents à transmettre au CNG) pour la cotation des emplois, notamment en vue des publications</a:t>
            </a:r>
          </a:p>
          <a:p>
            <a:pPr lvl="1">
              <a:buFont typeface="Wingdings" panose="05000000000000000000" pitchFamily="2" charset="2"/>
              <a:buChar char="ü"/>
            </a:pPr>
            <a:endParaRPr lang="fr-FR" sz="2000" dirty="0">
              <a:solidFill>
                <a:schemeClr val="accent1"/>
              </a:solidFill>
            </a:endParaRPr>
          </a:p>
          <a:p>
            <a:pPr>
              <a:buFont typeface="Wingdings" panose="05000000000000000000" pitchFamily="2" charset="2"/>
              <a:buChar char="q"/>
            </a:pPr>
            <a:r>
              <a:rPr lang="fr-FR" sz="2400" b="1" dirty="0"/>
              <a:t>Evolution de l’IFSE : </a:t>
            </a:r>
          </a:p>
          <a:p>
            <a:pPr lvl="1">
              <a:buFont typeface="Wingdings" panose="05000000000000000000" pitchFamily="2" charset="2"/>
              <a:buChar char="ü"/>
            </a:pPr>
            <a:r>
              <a:rPr lang="fr-FR" sz="2100" dirty="0">
                <a:solidFill>
                  <a:schemeClr val="accent1"/>
                </a:solidFill>
              </a:rPr>
              <a:t> Pourcentages d’évolution d’IFSE en fonction des types de mobilités et des niveaux des groupes</a:t>
            </a:r>
          </a:p>
          <a:p>
            <a:pPr lvl="1">
              <a:buFont typeface="Wingdings" panose="05000000000000000000" pitchFamily="2" charset="2"/>
              <a:buChar char="ü"/>
            </a:pPr>
            <a:r>
              <a:rPr lang="fr-FR" sz="2100" dirty="0">
                <a:solidFill>
                  <a:schemeClr val="accent1"/>
                </a:solidFill>
              </a:rPr>
              <a:t>Précisions sur le réexamen périodique</a:t>
            </a:r>
          </a:p>
          <a:p>
            <a:pPr>
              <a:buFont typeface="Wingdings" panose="05000000000000000000" pitchFamily="2" charset="2"/>
              <a:buChar char="q"/>
            </a:pPr>
            <a:endParaRPr lang="fr-FR" sz="1600" dirty="0">
              <a:solidFill>
                <a:schemeClr val="accent1"/>
              </a:solidFill>
            </a:endParaRPr>
          </a:p>
          <a:p>
            <a:pPr>
              <a:buFont typeface="Wingdings" panose="05000000000000000000" pitchFamily="2" charset="2"/>
              <a:buChar char="q"/>
            </a:pPr>
            <a:r>
              <a:rPr lang="fr-FR" sz="2400" b="1" dirty="0"/>
              <a:t>Attribution du CIA </a:t>
            </a:r>
          </a:p>
          <a:p>
            <a:pPr marL="544251" lvl="1" indent="0">
              <a:buNone/>
            </a:pPr>
            <a:endParaRPr lang="fr-FR" sz="2100" dirty="0">
              <a:solidFill>
                <a:schemeClr val="accent1"/>
              </a:solidFill>
            </a:endParaRPr>
          </a:p>
          <a:p>
            <a:pPr marL="408188" lvl="1" indent="-408188">
              <a:buFont typeface="Wingdings" panose="05000000000000000000" pitchFamily="2" charset="2"/>
              <a:buChar char="q"/>
            </a:pPr>
            <a:r>
              <a:rPr lang="fr-FR" sz="2400" b="1" dirty="0">
                <a:solidFill>
                  <a:srgbClr val="005CA9"/>
                </a:solidFill>
              </a:rPr>
              <a:t>Modalités d’harmonisation et de coordination du RIFSEEP</a:t>
            </a:r>
          </a:p>
          <a:p>
            <a:pPr marL="0" indent="0">
              <a:buNone/>
            </a:pPr>
            <a:endParaRPr lang="fr-FR" dirty="0"/>
          </a:p>
        </p:txBody>
      </p:sp>
    </p:spTree>
    <p:extLst>
      <p:ext uri="{BB962C8B-B14F-4D97-AF65-F5344CB8AC3E}">
        <p14:creationId xmlns:p14="http://schemas.microsoft.com/office/powerpoint/2010/main" val="1455125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A98951-F376-E7DF-70C4-DAC70CE654F0}"/>
            </a:ext>
          </a:extLst>
        </p:cNvPr>
        <p:cNvGrpSpPr/>
        <p:nvPr/>
      </p:nvGrpSpPr>
      <p:grpSpPr>
        <a:xfrm>
          <a:off x="0" y="0"/>
          <a:ext cx="0" cy="0"/>
          <a:chOff x="0" y="0"/>
          <a:chExt cx="0" cy="0"/>
        </a:xfrm>
      </p:grpSpPr>
      <p:sp>
        <p:nvSpPr>
          <p:cNvPr id="3" name="Titre 2">
            <a:extLst>
              <a:ext uri="{FF2B5EF4-FFF2-40B4-BE49-F238E27FC236}">
                <a16:creationId xmlns:a16="http://schemas.microsoft.com/office/drawing/2014/main" id="{B2EA153A-CBF1-5105-60E6-D85EBA9B2DBC}"/>
              </a:ext>
            </a:extLst>
          </p:cNvPr>
          <p:cNvSpPr>
            <a:spLocks noGrp="1"/>
          </p:cNvSpPr>
          <p:nvPr>
            <p:ph type="title"/>
          </p:nvPr>
        </p:nvSpPr>
        <p:spPr>
          <a:xfrm>
            <a:off x="2242778" y="2781721"/>
            <a:ext cx="7704856" cy="648073"/>
          </a:xfrm>
        </p:spPr>
        <p:txBody>
          <a:bodyPr>
            <a:noAutofit/>
          </a:bodyPr>
          <a:lstStyle/>
          <a:p>
            <a:pPr algn="ctr"/>
            <a:r>
              <a:rPr lang="fr-FR" sz="4400" dirty="0"/>
              <a:t>I. Réforme du statut des DH : </a:t>
            </a:r>
            <a:br>
              <a:rPr lang="fr-FR" sz="4400" dirty="0"/>
            </a:br>
            <a:r>
              <a:rPr lang="fr-FR" sz="4400" dirty="0"/>
              <a:t>La revalorisation indiciaire</a:t>
            </a:r>
          </a:p>
        </p:txBody>
      </p:sp>
      <p:sp>
        <p:nvSpPr>
          <p:cNvPr id="5" name="ZoneTexte 4">
            <a:extLst>
              <a:ext uri="{FF2B5EF4-FFF2-40B4-BE49-F238E27FC236}">
                <a16:creationId xmlns:a16="http://schemas.microsoft.com/office/drawing/2014/main" id="{10743D14-DE64-C9F7-160C-4FBDF7D3873B}"/>
              </a:ext>
            </a:extLst>
          </p:cNvPr>
          <p:cNvSpPr txBox="1"/>
          <p:nvPr/>
        </p:nvSpPr>
        <p:spPr>
          <a:xfrm>
            <a:off x="11711830" y="6310114"/>
            <a:ext cx="333746" cy="415498"/>
          </a:xfrm>
          <a:prstGeom prst="rect">
            <a:avLst/>
          </a:prstGeom>
          <a:noFill/>
        </p:spPr>
        <p:txBody>
          <a:bodyPr wrap="none" rtlCol="0">
            <a:spAutoFit/>
          </a:bodyPr>
          <a:lstStyle/>
          <a:p>
            <a:fld id="{7298823D-FC15-4384-BBF2-F9398D992EC0}" type="slidenum">
              <a:rPr lang="fr-FR" sz="2000" smtClean="0">
                <a:solidFill>
                  <a:schemeClr val="accent1"/>
                </a:solidFill>
              </a:rPr>
              <a:t>4</a:t>
            </a:fld>
            <a:endParaRPr lang="fr-FR" sz="2000" dirty="0">
              <a:solidFill>
                <a:schemeClr val="accent1"/>
              </a:solidFill>
            </a:endParaRPr>
          </a:p>
        </p:txBody>
      </p:sp>
    </p:spTree>
    <p:extLst>
      <p:ext uri="{BB962C8B-B14F-4D97-AF65-F5344CB8AC3E}">
        <p14:creationId xmlns:p14="http://schemas.microsoft.com/office/powerpoint/2010/main" val="3184833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D589C2-992C-FD2A-E87C-5E434298C0B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08C6FA7-02FD-9EA5-29FD-CB3ADC494CBE}"/>
              </a:ext>
            </a:extLst>
          </p:cNvPr>
          <p:cNvSpPr/>
          <p:nvPr/>
        </p:nvSpPr>
        <p:spPr>
          <a:xfrm>
            <a:off x="6493157" y="339072"/>
            <a:ext cx="5692210" cy="6448976"/>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914309"/>
            <a:endParaRPr lang="fr-FR" sz="1400" b="1" dirty="0">
              <a:solidFill>
                <a:prstClr val="black"/>
              </a:solidFill>
              <a:latin typeface="Aptos" panose="02110004020202020204"/>
            </a:endParaRPr>
          </a:p>
        </p:txBody>
      </p:sp>
      <p:cxnSp>
        <p:nvCxnSpPr>
          <p:cNvPr id="5" name="Connecteur droit 4">
            <a:extLst>
              <a:ext uri="{FF2B5EF4-FFF2-40B4-BE49-F238E27FC236}">
                <a16:creationId xmlns:a16="http://schemas.microsoft.com/office/drawing/2014/main" id="{393F1411-7A5C-8FA2-8258-C08185614AAC}"/>
              </a:ext>
            </a:extLst>
          </p:cNvPr>
          <p:cNvCxnSpPr/>
          <p:nvPr/>
        </p:nvCxnSpPr>
        <p:spPr>
          <a:xfrm flipH="1">
            <a:off x="530750" y="795734"/>
            <a:ext cx="11662481" cy="0"/>
          </a:xfrm>
          <a:prstGeom prst="line">
            <a:avLst/>
          </a:prstGeom>
          <a:ln w="19050">
            <a:prstDash val="sysDot"/>
          </a:ln>
        </p:spPr>
        <p:style>
          <a:lnRef idx="1">
            <a:schemeClr val="accent1"/>
          </a:lnRef>
          <a:fillRef idx="0">
            <a:schemeClr val="accent1"/>
          </a:fillRef>
          <a:effectRef idx="0">
            <a:schemeClr val="accent1"/>
          </a:effectRef>
          <a:fontRef idx="minor">
            <a:schemeClr val="tx1"/>
          </a:fontRef>
        </p:style>
      </p:cxnSp>
      <p:cxnSp>
        <p:nvCxnSpPr>
          <p:cNvPr id="6" name="Connecteur droit 5">
            <a:extLst>
              <a:ext uri="{FF2B5EF4-FFF2-40B4-BE49-F238E27FC236}">
                <a16:creationId xmlns:a16="http://schemas.microsoft.com/office/drawing/2014/main" id="{0FAAD840-8C09-25FB-09EE-EEC75A8C035F}"/>
              </a:ext>
            </a:extLst>
          </p:cNvPr>
          <p:cNvCxnSpPr/>
          <p:nvPr/>
        </p:nvCxnSpPr>
        <p:spPr>
          <a:xfrm>
            <a:off x="543658" y="339070"/>
            <a:ext cx="0" cy="6443161"/>
          </a:xfrm>
          <a:prstGeom prst="line">
            <a:avLst/>
          </a:prstGeom>
          <a:ln w="22225">
            <a:prstDash val="solid"/>
          </a:ln>
        </p:spPr>
        <p:style>
          <a:lnRef idx="1">
            <a:schemeClr val="accent1"/>
          </a:lnRef>
          <a:fillRef idx="0">
            <a:schemeClr val="accent1"/>
          </a:fillRef>
          <a:effectRef idx="0">
            <a:schemeClr val="accent1"/>
          </a:effectRef>
          <a:fontRef idx="minor">
            <a:schemeClr val="tx1"/>
          </a:fontRef>
        </p:style>
      </p:cxnSp>
      <p:sp>
        <p:nvSpPr>
          <p:cNvPr id="7" name="ZoneTexte 6">
            <a:extLst>
              <a:ext uri="{FF2B5EF4-FFF2-40B4-BE49-F238E27FC236}">
                <a16:creationId xmlns:a16="http://schemas.microsoft.com/office/drawing/2014/main" id="{1A814760-E795-EDC9-08E6-4B64225473AF}"/>
              </a:ext>
            </a:extLst>
          </p:cNvPr>
          <p:cNvSpPr txBox="1"/>
          <p:nvPr/>
        </p:nvSpPr>
        <p:spPr>
          <a:xfrm>
            <a:off x="11908" y="838348"/>
            <a:ext cx="463656" cy="6093183"/>
          </a:xfrm>
          <a:prstGeom prst="rect">
            <a:avLst/>
          </a:prstGeom>
          <a:noFill/>
        </p:spPr>
        <p:txBody>
          <a:bodyPr wrap="square" rtlCol="0">
            <a:spAutoFit/>
          </a:bodyPr>
          <a:lstStyle/>
          <a:p>
            <a:pPr algn="r" defTabSz="914309"/>
            <a:endParaRPr lang="fr-FR" sz="1000" b="1" dirty="0">
              <a:solidFill>
                <a:prstClr val="black"/>
              </a:solidFill>
              <a:latin typeface="Aptos" panose="02110004020202020204"/>
            </a:endParaRPr>
          </a:p>
          <a:p>
            <a:pPr algn="r" defTabSz="914309"/>
            <a:r>
              <a:rPr lang="fr-FR" sz="1000" b="1" dirty="0">
                <a:solidFill>
                  <a:prstClr val="black"/>
                </a:solidFill>
                <a:latin typeface="Aptos" panose="02110004020202020204"/>
              </a:rPr>
              <a:t>1600</a:t>
            </a:r>
          </a:p>
          <a:p>
            <a:pPr algn="r" defTabSz="914309"/>
            <a:endParaRPr lang="fr-FR" sz="1000" b="1" dirty="0">
              <a:solidFill>
                <a:prstClr val="black"/>
              </a:solidFill>
              <a:latin typeface="Aptos" panose="02110004020202020204"/>
            </a:endParaRPr>
          </a:p>
          <a:p>
            <a:pPr algn="r" defTabSz="914309"/>
            <a:endParaRPr lang="fr-FR" sz="1000" b="1" dirty="0">
              <a:solidFill>
                <a:prstClr val="black"/>
              </a:solidFill>
              <a:latin typeface="Aptos" panose="02110004020202020204"/>
            </a:endParaRPr>
          </a:p>
          <a:p>
            <a:pPr algn="r" defTabSz="914309"/>
            <a:r>
              <a:rPr lang="fr-FR" sz="1000" b="1" dirty="0">
                <a:solidFill>
                  <a:prstClr val="black"/>
                </a:solidFill>
                <a:latin typeface="Aptos" panose="02110004020202020204"/>
              </a:rPr>
              <a:t>1500</a:t>
            </a:r>
          </a:p>
          <a:p>
            <a:pPr algn="r" defTabSz="914309"/>
            <a:endParaRPr lang="fr-FR" sz="1000" b="1" dirty="0">
              <a:solidFill>
                <a:prstClr val="black"/>
              </a:solidFill>
              <a:latin typeface="Aptos" panose="02110004020202020204"/>
            </a:endParaRPr>
          </a:p>
          <a:p>
            <a:pPr algn="r" defTabSz="914309"/>
            <a:endParaRPr lang="fr-FR" sz="1000" b="1" dirty="0">
              <a:solidFill>
                <a:prstClr val="black"/>
              </a:solidFill>
              <a:latin typeface="Aptos" panose="02110004020202020204"/>
            </a:endParaRPr>
          </a:p>
          <a:p>
            <a:pPr algn="r" defTabSz="914309"/>
            <a:r>
              <a:rPr lang="fr-FR" sz="1000" b="1" dirty="0">
                <a:solidFill>
                  <a:prstClr val="black"/>
                </a:solidFill>
                <a:latin typeface="Aptos" panose="02110004020202020204"/>
              </a:rPr>
              <a:t>1400</a:t>
            </a:r>
          </a:p>
          <a:p>
            <a:pPr algn="r" defTabSz="914309"/>
            <a:endParaRPr lang="fr-FR" sz="1000" b="1" dirty="0">
              <a:solidFill>
                <a:prstClr val="black"/>
              </a:solidFill>
              <a:latin typeface="Aptos" panose="02110004020202020204"/>
            </a:endParaRPr>
          </a:p>
          <a:p>
            <a:pPr algn="r" defTabSz="914309"/>
            <a:endParaRPr lang="fr-FR" sz="1000" b="1" dirty="0">
              <a:solidFill>
                <a:prstClr val="black"/>
              </a:solidFill>
              <a:latin typeface="Aptos" panose="02110004020202020204"/>
            </a:endParaRPr>
          </a:p>
          <a:p>
            <a:pPr algn="r" defTabSz="914309"/>
            <a:r>
              <a:rPr lang="fr-FR" sz="1000" b="1" dirty="0">
                <a:solidFill>
                  <a:prstClr val="black"/>
                </a:solidFill>
                <a:latin typeface="Aptos" panose="02110004020202020204"/>
              </a:rPr>
              <a:t>1300</a:t>
            </a:r>
          </a:p>
          <a:p>
            <a:pPr algn="r" defTabSz="914309"/>
            <a:endParaRPr lang="fr-FR" sz="1000" b="1" dirty="0">
              <a:solidFill>
                <a:prstClr val="black"/>
              </a:solidFill>
              <a:latin typeface="Aptos" panose="02110004020202020204"/>
            </a:endParaRPr>
          </a:p>
          <a:p>
            <a:pPr algn="r" defTabSz="914309"/>
            <a:endParaRPr lang="fr-FR" sz="1000" b="1" dirty="0">
              <a:solidFill>
                <a:prstClr val="black"/>
              </a:solidFill>
              <a:latin typeface="Aptos" panose="02110004020202020204"/>
            </a:endParaRPr>
          </a:p>
          <a:p>
            <a:pPr algn="r" defTabSz="914309"/>
            <a:r>
              <a:rPr lang="fr-FR" sz="1000" b="1" dirty="0">
                <a:solidFill>
                  <a:prstClr val="black"/>
                </a:solidFill>
                <a:latin typeface="Aptos" panose="02110004020202020204"/>
              </a:rPr>
              <a:t>1200</a:t>
            </a:r>
          </a:p>
          <a:p>
            <a:pPr algn="r" defTabSz="914309"/>
            <a:endParaRPr lang="fr-FR" sz="1000" b="1" dirty="0">
              <a:solidFill>
                <a:prstClr val="black"/>
              </a:solidFill>
              <a:latin typeface="Aptos" panose="02110004020202020204"/>
            </a:endParaRPr>
          </a:p>
          <a:p>
            <a:pPr algn="r" defTabSz="914309"/>
            <a:endParaRPr lang="fr-FR" sz="1000" b="1" dirty="0">
              <a:solidFill>
                <a:prstClr val="black"/>
              </a:solidFill>
              <a:latin typeface="Aptos" panose="02110004020202020204"/>
            </a:endParaRPr>
          </a:p>
          <a:p>
            <a:pPr algn="r" defTabSz="914309"/>
            <a:r>
              <a:rPr lang="fr-FR" sz="1000" b="1" dirty="0">
                <a:solidFill>
                  <a:prstClr val="black"/>
                </a:solidFill>
                <a:latin typeface="Aptos" panose="02110004020202020204"/>
              </a:rPr>
              <a:t>1100</a:t>
            </a:r>
          </a:p>
          <a:p>
            <a:pPr algn="r" defTabSz="914309"/>
            <a:endParaRPr lang="fr-FR" sz="1000" b="1" dirty="0">
              <a:solidFill>
                <a:prstClr val="black"/>
              </a:solidFill>
              <a:latin typeface="Aptos" panose="02110004020202020204"/>
            </a:endParaRPr>
          </a:p>
          <a:p>
            <a:pPr algn="r" defTabSz="914309"/>
            <a:endParaRPr lang="fr-FR" sz="1000" b="1" dirty="0">
              <a:solidFill>
                <a:prstClr val="black"/>
              </a:solidFill>
              <a:latin typeface="Aptos" panose="02110004020202020204"/>
            </a:endParaRPr>
          </a:p>
          <a:p>
            <a:pPr algn="r" defTabSz="914309"/>
            <a:r>
              <a:rPr lang="fr-FR" sz="1000" b="1" dirty="0">
                <a:solidFill>
                  <a:prstClr val="black"/>
                </a:solidFill>
                <a:latin typeface="Aptos" panose="02110004020202020204"/>
              </a:rPr>
              <a:t>1000</a:t>
            </a:r>
          </a:p>
          <a:p>
            <a:pPr algn="r" defTabSz="914309"/>
            <a:endParaRPr lang="fr-FR" sz="1000" b="1" dirty="0">
              <a:solidFill>
                <a:prstClr val="black"/>
              </a:solidFill>
              <a:latin typeface="Aptos" panose="02110004020202020204"/>
            </a:endParaRPr>
          </a:p>
          <a:p>
            <a:pPr algn="r" defTabSz="914309"/>
            <a:endParaRPr lang="fr-FR" sz="1000" b="1" dirty="0">
              <a:solidFill>
                <a:prstClr val="black"/>
              </a:solidFill>
              <a:latin typeface="Aptos" panose="02110004020202020204"/>
            </a:endParaRPr>
          </a:p>
          <a:p>
            <a:pPr algn="r" defTabSz="914309"/>
            <a:r>
              <a:rPr lang="fr-FR" sz="1000" b="1" dirty="0">
                <a:solidFill>
                  <a:prstClr val="black"/>
                </a:solidFill>
                <a:latin typeface="Aptos" panose="02110004020202020204"/>
              </a:rPr>
              <a:t>900</a:t>
            </a:r>
          </a:p>
          <a:p>
            <a:pPr algn="r" defTabSz="914309"/>
            <a:endParaRPr lang="fr-FR" sz="1000" b="1" dirty="0">
              <a:solidFill>
                <a:prstClr val="black"/>
              </a:solidFill>
              <a:latin typeface="Aptos" panose="02110004020202020204"/>
            </a:endParaRPr>
          </a:p>
          <a:p>
            <a:pPr algn="r" defTabSz="914309"/>
            <a:endParaRPr lang="fr-FR" sz="1000" b="1" dirty="0">
              <a:solidFill>
                <a:prstClr val="black"/>
              </a:solidFill>
              <a:latin typeface="Aptos" panose="02110004020202020204"/>
            </a:endParaRPr>
          </a:p>
          <a:p>
            <a:pPr algn="r" defTabSz="914309"/>
            <a:r>
              <a:rPr lang="fr-FR" sz="1000" b="1" dirty="0">
                <a:solidFill>
                  <a:prstClr val="black"/>
                </a:solidFill>
                <a:latin typeface="Aptos" panose="02110004020202020204"/>
              </a:rPr>
              <a:t>800</a:t>
            </a:r>
          </a:p>
          <a:p>
            <a:pPr algn="r" defTabSz="914309"/>
            <a:endParaRPr lang="fr-FR" sz="1000" b="1" dirty="0">
              <a:solidFill>
                <a:prstClr val="black"/>
              </a:solidFill>
              <a:latin typeface="Aptos" panose="02110004020202020204"/>
            </a:endParaRPr>
          </a:p>
          <a:p>
            <a:pPr algn="r" defTabSz="914309"/>
            <a:endParaRPr lang="fr-FR" sz="1000" b="1" dirty="0">
              <a:solidFill>
                <a:prstClr val="black"/>
              </a:solidFill>
              <a:latin typeface="Aptos" panose="02110004020202020204"/>
            </a:endParaRPr>
          </a:p>
          <a:p>
            <a:pPr algn="r" defTabSz="914309"/>
            <a:r>
              <a:rPr lang="fr-FR" sz="1000" b="1" dirty="0">
                <a:solidFill>
                  <a:prstClr val="black"/>
                </a:solidFill>
                <a:latin typeface="Aptos" panose="02110004020202020204"/>
              </a:rPr>
              <a:t>700</a:t>
            </a:r>
          </a:p>
          <a:p>
            <a:pPr algn="r" defTabSz="914309"/>
            <a:endParaRPr lang="fr-FR" sz="1000" b="1" dirty="0">
              <a:solidFill>
                <a:prstClr val="black"/>
              </a:solidFill>
              <a:latin typeface="Aptos" panose="02110004020202020204"/>
            </a:endParaRPr>
          </a:p>
          <a:p>
            <a:pPr algn="r" defTabSz="914309"/>
            <a:endParaRPr lang="fr-FR" sz="1000" b="1" dirty="0">
              <a:solidFill>
                <a:prstClr val="black"/>
              </a:solidFill>
              <a:latin typeface="Aptos" panose="02110004020202020204"/>
            </a:endParaRPr>
          </a:p>
          <a:p>
            <a:pPr algn="r" defTabSz="914309"/>
            <a:r>
              <a:rPr lang="fr-FR" sz="1000" b="1" dirty="0">
                <a:solidFill>
                  <a:prstClr val="black"/>
                </a:solidFill>
                <a:latin typeface="Aptos" panose="02110004020202020204"/>
              </a:rPr>
              <a:t>600</a:t>
            </a:r>
          </a:p>
          <a:p>
            <a:pPr algn="r" defTabSz="914309"/>
            <a:endParaRPr lang="fr-FR" sz="1000" b="1" dirty="0">
              <a:solidFill>
                <a:prstClr val="black"/>
              </a:solidFill>
              <a:latin typeface="Aptos" panose="02110004020202020204"/>
            </a:endParaRPr>
          </a:p>
          <a:p>
            <a:pPr algn="r" defTabSz="914309"/>
            <a:endParaRPr lang="fr-FR" sz="1000" b="1" dirty="0">
              <a:solidFill>
                <a:prstClr val="black"/>
              </a:solidFill>
              <a:latin typeface="Aptos" panose="02110004020202020204"/>
            </a:endParaRPr>
          </a:p>
          <a:p>
            <a:pPr algn="r" defTabSz="914309"/>
            <a:r>
              <a:rPr lang="fr-FR" sz="1000" b="1" dirty="0">
                <a:solidFill>
                  <a:prstClr val="black"/>
                </a:solidFill>
                <a:latin typeface="Aptos" panose="02110004020202020204"/>
              </a:rPr>
              <a:t>500</a:t>
            </a:r>
          </a:p>
          <a:p>
            <a:pPr algn="r" defTabSz="914309"/>
            <a:endParaRPr lang="fr-FR" sz="1000" b="1" dirty="0">
              <a:solidFill>
                <a:prstClr val="black"/>
              </a:solidFill>
              <a:latin typeface="Aptos" panose="02110004020202020204"/>
            </a:endParaRPr>
          </a:p>
          <a:p>
            <a:pPr algn="r" defTabSz="914309"/>
            <a:endParaRPr lang="fr-FR" sz="1000" b="1" dirty="0">
              <a:solidFill>
                <a:prstClr val="black"/>
              </a:solidFill>
              <a:latin typeface="Aptos" panose="02110004020202020204"/>
            </a:endParaRPr>
          </a:p>
          <a:p>
            <a:pPr algn="r" defTabSz="914309"/>
            <a:r>
              <a:rPr lang="fr-FR" sz="1000" b="1" dirty="0">
                <a:solidFill>
                  <a:prstClr val="black"/>
                </a:solidFill>
                <a:latin typeface="Aptos" panose="02110004020202020204"/>
              </a:rPr>
              <a:t>400</a:t>
            </a:r>
          </a:p>
          <a:p>
            <a:pPr algn="r" defTabSz="914309"/>
            <a:endParaRPr lang="fr-FR" sz="1000" b="1" dirty="0">
              <a:solidFill>
                <a:prstClr val="black"/>
              </a:solidFill>
              <a:latin typeface="Aptos" panose="02110004020202020204"/>
            </a:endParaRPr>
          </a:p>
        </p:txBody>
      </p:sp>
      <p:sp>
        <p:nvSpPr>
          <p:cNvPr id="9" name="Rectangle 8">
            <a:extLst>
              <a:ext uri="{FF2B5EF4-FFF2-40B4-BE49-F238E27FC236}">
                <a16:creationId xmlns:a16="http://schemas.microsoft.com/office/drawing/2014/main" id="{16427D9D-BA28-9179-131C-DAAF00058385}"/>
              </a:ext>
            </a:extLst>
          </p:cNvPr>
          <p:cNvSpPr/>
          <p:nvPr/>
        </p:nvSpPr>
        <p:spPr>
          <a:xfrm>
            <a:off x="650215" y="405378"/>
            <a:ext cx="2216429" cy="32395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09"/>
            <a:r>
              <a:rPr lang="fr-FR" sz="1050" b="1" dirty="0">
                <a:solidFill>
                  <a:prstClr val="black"/>
                </a:solidFill>
                <a:latin typeface="Aptos" panose="02110004020202020204"/>
              </a:rPr>
              <a:t>Anciennes bornes indiciaires (IM) </a:t>
            </a:r>
          </a:p>
          <a:p>
            <a:pPr algn="ctr" defTabSz="914309"/>
            <a:r>
              <a:rPr lang="fr-FR" sz="1050" dirty="0">
                <a:solidFill>
                  <a:prstClr val="black"/>
                </a:solidFill>
                <a:latin typeface="Aptos" panose="02110004020202020204"/>
              </a:rPr>
              <a:t>(décret indiciaire du 2 août 2005) </a:t>
            </a:r>
          </a:p>
        </p:txBody>
      </p:sp>
      <p:cxnSp>
        <p:nvCxnSpPr>
          <p:cNvPr id="22" name="Connecteur droit 21">
            <a:extLst>
              <a:ext uri="{FF2B5EF4-FFF2-40B4-BE49-F238E27FC236}">
                <a16:creationId xmlns:a16="http://schemas.microsoft.com/office/drawing/2014/main" id="{8ADB9C3E-E3C7-6AC2-84A8-72347D892ECA}"/>
              </a:ext>
            </a:extLst>
          </p:cNvPr>
          <p:cNvCxnSpPr/>
          <p:nvPr/>
        </p:nvCxnSpPr>
        <p:spPr>
          <a:xfrm flipV="1">
            <a:off x="2944683" y="344887"/>
            <a:ext cx="1" cy="6443161"/>
          </a:xfrm>
          <a:prstGeom prst="line">
            <a:avLst/>
          </a:prstGeom>
          <a:ln w="19050">
            <a:prstDash val="sysDot"/>
          </a:ln>
        </p:spPr>
        <p:style>
          <a:lnRef idx="1">
            <a:schemeClr val="accent1"/>
          </a:lnRef>
          <a:fillRef idx="0">
            <a:schemeClr val="accent1"/>
          </a:fillRef>
          <a:effectRef idx="0">
            <a:schemeClr val="accent1"/>
          </a:effectRef>
          <a:fontRef idx="minor">
            <a:schemeClr val="tx1"/>
          </a:fontRef>
        </p:style>
      </p:cxnSp>
      <p:cxnSp>
        <p:nvCxnSpPr>
          <p:cNvPr id="40" name="Connecteur droit 39">
            <a:extLst>
              <a:ext uri="{FF2B5EF4-FFF2-40B4-BE49-F238E27FC236}">
                <a16:creationId xmlns:a16="http://schemas.microsoft.com/office/drawing/2014/main" id="{4A85191C-9AB3-1545-629F-D9DA4F0FEBF8}"/>
              </a:ext>
            </a:extLst>
          </p:cNvPr>
          <p:cNvCxnSpPr>
            <a:cxnSpLocks/>
          </p:cNvCxnSpPr>
          <p:nvPr/>
        </p:nvCxnSpPr>
        <p:spPr>
          <a:xfrm flipH="1">
            <a:off x="6493156" y="339070"/>
            <a:ext cx="5687259" cy="0"/>
          </a:xfrm>
          <a:prstGeom prst="line">
            <a:avLst/>
          </a:prstGeom>
          <a:ln w="19050">
            <a:prstDash val="sysDot"/>
          </a:ln>
        </p:spPr>
        <p:style>
          <a:lnRef idx="1">
            <a:schemeClr val="accent1"/>
          </a:lnRef>
          <a:fillRef idx="0">
            <a:schemeClr val="accent1"/>
          </a:fillRef>
          <a:effectRef idx="0">
            <a:schemeClr val="accent1"/>
          </a:effectRef>
          <a:fontRef idx="minor">
            <a:schemeClr val="tx1"/>
          </a:fontRef>
        </p:style>
      </p:cxnSp>
      <p:sp>
        <p:nvSpPr>
          <p:cNvPr id="77" name="Rectangle 76">
            <a:extLst>
              <a:ext uri="{FF2B5EF4-FFF2-40B4-BE49-F238E27FC236}">
                <a16:creationId xmlns:a16="http://schemas.microsoft.com/office/drawing/2014/main" id="{1FEDD265-2627-ADDB-CEAA-FB0E56FBEC3E}"/>
              </a:ext>
            </a:extLst>
          </p:cNvPr>
          <p:cNvSpPr/>
          <p:nvPr/>
        </p:nvSpPr>
        <p:spPr>
          <a:xfrm>
            <a:off x="840180" y="4692457"/>
            <a:ext cx="611920" cy="1512629"/>
          </a:xfrm>
          <a:prstGeom prst="rect">
            <a:avLst/>
          </a:prstGeom>
          <a:solidFill>
            <a:srgbClr val="0BBBEF"/>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400" b="1" dirty="0">
                <a:solidFill>
                  <a:prstClr val="black"/>
                </a:solidFill>
                <a:latin typeface="Arial Narrow" panose="020B0606020202030204" pitchFamily="34" charset="0"/>
              </a:rPr>
              <a:t>classe </a:t>
            </a:r>
            <a:r>
              <a:rPr lang="fr-FR" sz="1400" b="1" dirty="0" err="1">
                <a:solidFill>
                  <a:prstClr val="black"/>
                </a:solidFill>
                <a:latin typeface="Arial Narrow" panose="020B0606020202030204" pitchFamily="34" charset="0"/>
              </a:rPr>
              <a:t>norm</a:t>
            </a:r>
            <a:r>
              <a:rPr lang="fr-FR" sz="1400" b="1" dirty="0">
                <a:solidFill>
                  <a:prstClr val="black"/>
                </a:solidFill>
                <a:latin typeface="Arial Narrow" panose="020B0606020202030204" pitchFamily="34" charset="0"/>
              </a:rPr>
              <a:t>.</a:t>
            </a:r>
          </a:p>
        </p:txBody>
      </p:sp>
      <p:sp>
        <p:nvSpPr>
          <p:cNvPr id="78" name="Rectangle 77">
            <a:extLst>
              <a:ext uri="{FF2B5EF4-FFF2-40B4-BE49-F238E27FC236}">
                <a16:creationId xmlns:a16="http://schemas.microsoft.com/office/drawing/2014/main" id="{3EA12447-6A06-653A-1C7C-4C18B7E65041}"/>
              </a:ext>
            </a:extLst>
          </p:cNvPr>
          <p:cNvSpPr/>
          <p:nvPr/>
        </p:nvSpPr>
        <p:spPr>
          <a:xfrm>
            <a:off x="840180" y="4605747"/>
            <a:ext cx="611920" cy="143997"/>
          </a:xfrm>
          <a:prstGeom prst="rect">
            <a:avLst/>
          </a:prstGeom>
          <a:solidFill>
            <a:schemeClr val="bg1"/>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200" b="1" dirty="0">
                <a:solidFill>
                  <a:prstClr val="black"/>
                </a:solidFill>
                <a:latin typeface="Aptos" panose="02110004020202020204"/>
              </a:rPr>
              <a:t>821</a:t>
            </a:r>
          </a:p>
        </p:txBody>
      </p:sp>
      <p:sp>
        <p:nvSpPr>
          <p:cNvPr id="79" name="Rectangle 78">
            <a:extLst>
              <a:ext uri="{FF2B5EF4-FFF2-40B4-BE49-F238E27FC236}">
                <a16:creationId xmlns:a16="http://schemas.microsoft.com/office/drawing/2014/main" id="{E0A0B95F-1BC9-FD60-DB24-F4542BBA1ACC}"/>
              </a:ext>
            </a:extLst>
          </p:cNvPr>
          <p:cNvSpPr/>
          <p:nvPr/>
        </p:nvSpPr>
        <p:spPr>
          <a:xfrm>
            <a:off x="840180" y="6624363"/>
            <a:ext cx="611920" cy="143997"/>
          </a:xfrm>
          <a:prstGeom prst="rect">
            <a:avLst/>
          </a:prstGeom>
          <a:solidFill>
            <a:schemeClr val="bg1"/>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200" b="1" dirty="0">
                <a:solidFill>
                  <a:prstClr val="black"/>
                </a:solidFill>
                <a:latin typeface="Aptos" panose="02110004020202020204"/>
              </a:rPr>
              <a:t>359</a:t>
            </a:r>
          </a:p>
        </p:txBody>
      </p:sp>
      <p:cxnSp>
        <p:nvCxnSpPr>
          <p:cNvPr id="80" name="Connecteur droit 79">
            <a:extLst>
              <a:ext uri="{FF2B5EF4-FFF2-40B4-BE49-F238E27FC236}">
                <a16:creationId xmlns:a16="http://schemas.microsoft.com/office/drawing/2014/main" id="{D9E13110-5183-3B8A-F200-4399F7134AC1}"/>
              </a:ext>
            </a:extLst>
          </p:cNvPr>
          <p:cNvCxnSpPr/>
          <p:nvPr/>
        </p:nvCxnSpPr>
        <p:spPr>
          <a:xfrm flipH="1">
            <a:off x="530846" y="6786668"/>
            <a:ext cx="11698477" cy="0"/>
          </a:xfrm>
          <a:prstGeom prst="line">
            <a:avLst/>
          </a:prstGeom>
          <a:ln w="19050">
            <a:prstDash val="sysDot"/>
          </a:ln>
        </p:spPr>
        <p:style>
          <a:lnRef idx="1">
            <a:schemeClr val="accent1"/>
          </a:lnRef>
          <a:fillRef idx="0">
            <a:schemeClr val="accent1"/>
          </a:fillRef>
          <a:effectRef idx="0">
            <a:schemeClr val="accent1"/>
          </a:effectRef>
          <a:fontRef idx="minor">
            <a:schemeClr val="tx1"/>
          </a:fontRef>
        </p:style>
      </p:cxnSp>
      <p:sp>
        <p:nvSpPr>
          <p:cNvPr id="81" name="Rectangle 80">
            <a:extLst>
              <a:ext uri="{FF2B5EF4-FFF2-40B4-BE49-F238E27FC236}">
                <a16:creationId xmlns:a16="http://schemas.microsoft.com/office/drawing/2014/main" id="{F45FB82C-0680-01D6-092A-3D6A609FE5E4}"/>
              </a:ext>
            </a:extLst>
          </p:cNvPr>
          <p:cNvSpPr/>
          <p:nvPr/>
        </p:nvSpPr>
        <p:spPr>
          <a:xfrm>
            <a:off x="840180" y="6172174"/>
            <a:ext cx="611920" cy="143997"/>
          </a:xfrm>
          <a:prstGeom prst="rect">
            <a:avLst/>
          </a:prstGeom>
          <a:solidFill>
            <a:schemeClr val="bg1"/>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200" b="1" dirty="0">
                <a:solidFill>
                  <a:prstClr val="black"/>
                </a:solidFill>
                <a:latin typeface="Aptos" panose="02110004020202020204"/>
              </a:rPr>
              <a:t>461</a:t>
            </a:r>
          </a:p>
        </p:txBody>
      </p:sp>
      <p:sp>
        <p:nvSpPr>
          <p:cNvPr id="82" name="Rectangle 81">
            <a:extLst>
              <a:ext uri="{FF2B5EF4-FFF2-40B4-BE49-F238E27FC236}">
                <a16:creationId xmlns:a16="http://schemas.microsoft.com/office/drawing/2014/main" id="{16B37B21-7451-EB0B-4DEA-75F106CE14DC}"/>
              </a:ext>
            </a:extLst>
          </p:cNvPr>
          <p:cNvSpPr/>
          <p:nvPr/>
        </p:nvSpPr>
        <p:spPr>
          <a:xfrm>
            <a:off x="844521" y="6475750"/>
            <a:ext cx="611920" cy="143997"/>
          </a:xfrm>
          <a:prstGeom prst="rect">
            <a:avLst/>
          </a:prstGeom>
          <a:solidFill>
            <a:schemeClr val="bg1"/>
          </a:solidFill>
          <a:ln w="12700">
            <a:solidFill>
              <a:schemeClr val="tx1"/>
            </a:solidFill>
            <a:prstDash val="sysDot"/>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050" b="1" dirty="0">
                <a:solidFill>
                  <a:prstClr val="black"/>
                </a:solidFill>
                <a:latin typeface="Arial Narrow" panose="020B0606020202030204" pitchFamily="34" charset="0"/>
              </a:rPr>
              <a:t>EDH</a:t>
            </a:r>
          </a:p>
        </p:txBody>
      </p:sp>
      <p:sp>
        <p:nvSpPr>
          <p:cNvPr id="83" name="Rectangle 82">
            <a:extLst>
              <a:ext uri="{FF2B5EF4-FFF2-40B4-BE49-F238E27FC236}">
                <a16:creationId xmlns:a16="http://schemas.microsoft.com/office/drawing/2014/main" id="{24663BEB-6013-54A7-0D0A-EA8C111E38F8}"/>
              </a:ext>
            </a:extLst>
          </p:cNvPr>
          <p:cNvSpPr/>
          <p:nvPr/>
        </p:nvSpPr>
        <p:spPr>
          <a:xfrm>
            <a:off x="1454300" y="3298702"/>
            <a:ext cx="611920" cy="2045278"/>
          </a:xfrm>
          <a:prstGeom prst="rect">
            <a:avLst/>
          </a:prstGeom>
          <a:solidFill>
            <a:srgbClr val="0BBBEF"/>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400" b="1" dirty="0">
                <a:solidFill>
                  <a:prstClr val="black"/>
                </a:solidFill>
                <a:latin typeface="Arial Narrow" panose="020B0606020202030204" pitchFamily="34" charset="0"/>
              </a:rPr>
              <a:t>hors classe</a:t>
            </a:r>
          </a:p>
        </p:txBody>
      </p:sp>
      <p:sp>
        <p:nvSpPr>
          <p:cNvPr id="84" name="Rectangle 83">
            <a:extLst>
              <a:ext uri="{FF2B5EF4-FFF2-40B4-BE49-F238E27FC236}">
                <a16:creationId xmlns:a16="http://schemas.microsoft.com/office/drawing/2014/main" id="{EF9A8E15-E851-D73F-9AA4-B8C3515352AA}"/>
              </a:ext>
            </a:extLst>
          </p:cNvPr>
          <p:cNvSpPr/>
          <p:nvPr/>
        </p:nvSpPr>
        <p:spPr>
          <a:xfrm>
            <a:off x="1453983" y="3251143"/>
            <a:ext cx="611920" cy="143997"/>
          </a:xfrm>
          <a:prstGeom prst="rect">
            <a:avLst/>
          </a:prstGeom>
          <a:solidFill>
            <a:schemeClr val="bg1"/>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200" b="1" dirty="0">
                <a:solidFill>
                  <a:prstClr val="black"/>
                </a:solidFill>
                <a:latin typeface="Aptos" panose="02110004020202020204"/>
                <a:cs typeface="Arial" panose="020B0604020202020204" pitchFamily="34" charset="0"/>
              </a:rPr>
              <a:t>1124</a:t>
            </a:r>
          </a:p>
        </p:txBody>
      </p:sp>
      <p:sp>
        <p:nvSpPr>
          <p:cNvPr id="86" name="Rectangle 85">
            <a:extLst>
              <a:ext uri="{FF2B5EF4-FFF2-40B4-BE49-F238E27FC236}">
                <a16:creationId xmlns:a16="http://schemas.microsoft.com/office/drawing/2014/main" id="{79AD6BE1-AF21-52EF-88D2-CBDA7BA6B022}"/>
              </a:ext>
            </a:extLst>
          </p:cNvPr>
          <p:cNvSpPr/>
          <p:nvPr/>
        </p:nvSpPr>
        <p:spPr>
          <a:xfrm>
            <a:off x="1454300" y="5257064"/>
            <a:ext cx="611920" cy="143997"/>
          </a:xfrm>
          <a:prstGeom prst="rect">
            <a:avLst/>
          </a:prstGeom>
          <a:solidFill>
            <a:schemeClr val="bg1"/>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200" b="1" dirty="0">
                <a:solidFill>
                  <a:prstClr val="black"/>
                </a:solidFill>
                <a:latin typeface="Aptos" panose="02110004020202020204"/>
              </a:rPr>
              <a:t>667</a:t>
            </a:r>
          </a:p>
        </p:txBody>
      </p:sp>
      <p:sp>
        <p:nvSpPr>
          <p:cNvPr id="88" name="Rectangle 87">
            <a:extLst>
              <a:ext uri="{FF2B5EF4-FFF2-40B4-BE49-F238E27FC236}">
                <a16:creationId xmlns:a16="http://schemas.microsoft.com/office/drawing/2014/main" id="{A40754F8-7E85-F42E-F8D8-AE62019934F9}"/>
              </a:ext>
            </a:extLst>
          </p:cNvPr>
          <p:cNvSpPr/>
          <p:nvPr/>
        </p:nvSpPr>
        <p:spPr>
          <a:xfrm>
            <a:off x="1454300" y="3399669"/>
            <a:ext cx="611920" cy="143997"/>
          </a:xfrm>
          <a:prstGeom prst="rect">
            <a:avLst/>
          </a:prstGeom>
          <a:solidFill>
            <a:schemeClr val="bg1"/>
          </a:solidFill>
          <a:ln w="12700">
            <a:solidFill>
              <a:schemeClr val="tx1"/>
            </a:solidFill>
            <a:prstDash val="sysDot"/>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050" b="1" dirty="0">
                <a:solidFill>
                  <a:prstClr val="black"/>
                </a:solidFill>
                <a:latin typeface="Arial Narrow" panose="020B0606020202030204" pitchFamily="34" charset="0"/>
              </a:rPr>
              <a:t>HEB Bis 3</a:t>
            </a:r>
          </a:p>
        </p:txBody>
      </p:sp>
      <p:sp>
        <p:nvSpPr>
          <p:cNvPr id="89" name="Rectangle 88">
            <a:extLst>
              <a:ext uri="{FF2B5EF4-FFF2-40B4-BE49-F238E27FC236}">
                <a16:creationId xmlns:a16="http://schemas.microsoft.com/office/drawing/2014/main" id="{0BDBDCF6-8141-7AF5-8E38-79A8B8E0A252}"/>
              </a:ext>
            </a:extLst>
          </p:cNvPr>
          <p:cNvSpPr/>
          <p:nvPr/>
        </p:nvSpPr>
        <p:spPr>
          <a:xfrm>
            <a:off x="3047281" y="405378"/>
            <a:ext cx="2668896" cy="32395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09"/>
            <a:r>
              <a:rPr lang="fr-FR" sz="1050" b="1" dirty="0">
                <a:solidFill>
                  <a:prstClr val="black"/>
                </a:solidFill>
                <a:latin typeface="Aptos" panose="02110004020202020204"/>
              </a:rPr>
              <a:t>Nouvelles bornes indiciaires (IM)  </a:t>
            </a:r>
          </a:p>
          <a:p>
            <a:pPr algn="ctr" defTabSz="914309"/>
            <a:r>
              <a:rPr lang="fr-FR" sz="1050" dirty="0">
                <a:solidFill>
                  <a:prstClr val="black"/>
                </a:solidFill>
                <a:latin typeface="Aptos" panose="02110004020202020204"/>
              </a:rPr>
              <a:t>(décret fixant l’échelonnement indiciaire) </a:t>
            </a:r>
          </a:p>
        </p:txBody>
      </p:sp>
      <p:sp>
        <p:nvSpPr>
          <p:cNvPr id="90" name="Rectangle 89">
            <a:extLst>
              <a:ext uri="{FF2B5EF4-FFF2-40B4-BE49-F238E27FC236}">
                <a16:creationId xmlns:a16="http://schemas.microsoft.com/office/drawing/2014/main" id="{4F3C8C16-77E3-03A6-64C4-B24FB1F041A2}"/>
              </a:ext>
            </a:extLst>
          </p:cNvPr>
          <p:cNvSpPr/>
          <p:nvPr/>
        </p:nvSpPr>
        <p:spPr>
          <a:xfrm>
            <a:off x="2063800" y="2699115"/>
            <a:ext cx="611920" cy="1916063"/>
          </a:xfrm>
          <a:prstGeom prst="rect">
            <a:avLst/>
          </a:prstGeom>
          <a:solidFill>
            <a:srgbClr val="0BBBEF"/>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400" b="1" dirty="0">
                <a:solidFill>
                  <a:prstClr val="black"/>
                </a:solidFill>
                <a:latin typeface="Arial Narrow" panose="020B0606020202030204" pitchFamily="34" charset="0"/>
              </a:rPr>
              <a:t>classe </a:t>
            </a:r>
            <a:r>
              <a:rPr lang="fr-FR" sz="1400" b="1" dirty="0" err="1">
                <a:solidFill>
                  <a:prstClr val="black"/>
                </a:solidFill>
                <a:latin typeface="Arial Narrow" panose="020B0606020202030204" pitchFamily="34" charset="0"/>
              </a:rPr>
              <a:t>excep</a:t>
            </a:r>
            <a:r>
              <a:rPr lang="fr-FR" sz="1400" b="1" dirty="0">
                <a:solidFill>
                  <a:prstClr val="black"/>
                </a:solidFill>
                <a:latin typeface="Arial Narrow" panose="020B0606020202030204" pitchFamily="34" charset="0"/>
              </a:rPr>
              <a:t>.</a:t>
            </a:r>
          </a:p>
        </p:txBody>
      </p:sp>
      <p:sp>
        <p:nvSpPr>
          <p:cNvPr id="91" name="Rectangle 90">
            <a:extLst>
              <a:ext uri="{FF2B5EF4-FFF2-40B4-BE49-F238E27FC236}">
                <a16:creationId xmlns:a16="http://schemas.microsoft.com/office/drawing/2014/main" id="{0F25C08E-2543-4D97-91CD-94589DC80123}"/>
              </a:ext>
            </a:extLst>
          </p:cNvPr>
          <p:cNvSpPr/>
          <p:nvPr/>
        </p:nvSpPr>
        <p:spPr>
          <a:xfrm>
            <a:off x="2063800" y="2664384"/>
            <a:ext cx="611920" cy="143997"/>
          </a:xfrm>
          <a:prstGeom prst="rect">
            <a:avLst/>
          </a:prstGeom>
          <a:solidFill>
            <a:schemeClr val="bg1"/>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200" b="1" dirty="0">
                <a:solidFill>
                  <a:prstClr val="black"/>
                </a:solidFill>
                <a:latin typeface="Aptos" panose="02110004020202020204"/>
              </a:rPr>
              <a:t>1279</a:t>
            </a:r>
          </a:p>
        </p:txBody>
      </p:sp>
      <p:sp>
        <p:nvSpPr>
          <p:cNvPr id="92" name="Rectangle 91">
            <a:extLst>
              <a:ext uri="{FF2B5EF4-FFF2-40B4-BE49-F238E27FC236}">
                <a16:creationId xmlns:a16="http://schemas.microsoft.com/office/drawing/2014/main" id="{45E89511-1F29-4168-90C0-FA01CE344655}"/>
              </a:ext>
            </a:extLst>
          </p:cNvPr>
          <p:cNvSpPr/>
          <p:nvPr/>
        </p:nvSpPr>
        <p:spPr>
          <a:xfrm>
            <a:off x="2063800" y="4473857"/>
            <a:ext cx="611920" cy="143997"/>
          </a:xfrm>
          <a:prstGeom prst="rect">
            <a:avLst/>
          </a:prstGeom>
          <a:solidFill>
            <a:schemeClr val="bg1"/>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200" b="1" dirty="0">
                <a:solidFill>
                  <a:prstClr val="black"/>
                </a:solidFill>
                <a:latin typeface="Aptos" panose="02110004020202020204"/>
              </a:rPr>
              <a:t>830</a:t>
            </a:r>
          </a:p>
        </p:txBody>
      </p:sp>
      <p:sp>
        <p:nvSpPr>
          <p:cNvPr id="93" name="Rectangle 92">
            <a:extLst>
              <a:ext uri="{FF2B5EF4-FFF2-40B4-BE49-F238E27FC236}">
                <a16:creationId xmlns:a16="http://schemas.microsoft.com/office/drawing/2014/main" id="{3A674051-E85B-4DCF-10C4-53DE1F8EC6B8}"/>
              </a:ext>
            </a:extLst>
          </p:cNvPr>
          <p:cNvSpPr/>
          <p:nvPr/>
        </p:nvSpPr>
        <p:spPr>
          <a:xfrm>
            <a:off x="2063800" y="2803509"/>
            <a:ext cx="611920" cy="143997"/>
          </a:xfrm>
          <a:prstGeom prst="rect">
            <a:avLst/>
          </a:prstGeom>
          <a:solidFill>
            <a:schemeClr val="bg1"/>
          </a:solidFill>
          <a:ln w="12700">
            <a:solidFill>
              <a:schemeClr val="tx1"/>
            </a:solidFill>
            <a:prstDash val="sysDot"/>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050" b="1" dirty="0">
                <a:solidFill>
                  <a:prstClr val="black"/>
                </a:solidFill>
                <a:latin typeface="Arial Narrow" panose="020B0606020202030204" pitchFamily="34" charset="0"/>
              </a:rPr>
              <a:t>HED 3</a:t>
            </a:r>
          </a:p>
        </p:txBody>
      </p:sp>
      <p:sp>
        <p:nvSpPr>
          <p:cNvPr id="94" name="Rectangle 93">
            <a:extLst>
              <a:ext uri="{FF2B5EF4-FFF2-40B4-BE49-F238E27FC236}">
                <a16:creationId xmlns:a16="http://schemas.microsoft.com/office/drawing/2014/main" id="{C898EC83-B283-49E0-CAB8-C5BC23506EDD}"/>
              </a:ext>
            </a:extLst>
          </p:cNvPr>
          <p:cNvSpPr/>
          <p:nvPr/>
        </p:nvSpPr>
        <p:spPr>
          <a:xfrm>
            <a:off x="3180305" y="3651330"/>
            <a:ext cx="611920" cy="2561237"/>
          </a:xfrm>
          <a:prstGeom prst="rect">
            <a:avLst/>
          </a:prstGeom>
          <a:solidFill>
            <a:srgbClr val="005CA9"/>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400" b="1" dirty="0">
                <a:solidFill>
                  <a:prstClr val="white"/>
                </a:solidFill>
                <a:latin typeface="Arial Narrow" panose="020B0606020202030204" pitchFamily="34" charset="0"/>
              </a:rPr>
              <a:t>1</a:t>
            </a:r>
            <a:r>
              <a:rPr lang="fr-FR" sz="1400" b="1" baseline="30000" dirty="0">
                <a:solidFill>
                  <a:prstClr val="white"/>
                </a:solidFill>
                <a:latin typeface="Arial Narrow" panose="020B0606020202030204" pitchFamily="34" charset="0"/>
              </a:rPr>
              <a:t>er</a:t>
            </a:r>
            <a:r>
              <a:rPr lang="fr-FR" sz="1400" b="1" dirty="0">
                <a:solidFill>
                  <a:prstClr val="white"/>
                </a:solidFill>
                <a:latin typeface="Arial Narrow" panose="020B0606020202030204" pitchFamily="34" charset="0"/>
              </a:rPr>
              <a:t> grade</a:t>
            </a:r>
          </a:p>
        </p:txBody>
      </p:sp>
      <p:sp>
        <p:nvSpPr>
          <p:cNvPr id="95" name="Rectangle 94">
            <a:extLst>
              <a:ext uri="{FF2B5EF4-FFF2-40B4-BE49-F238E27FC236}">
                <a16:creationId xmlns:a16="http://schemas.microsoft.com/office/drawing/2014/main" id="{F2744F30-1E29-FBB2-CCC7-D26FAB613A0F}"/>
              </a:ext>
            </a:extLst>
          </p:cNvPr>
          <p:cNvSpPr/>
          <p:nvPr/>
        </p:nvSpPr>
        <p:spPr>
          <a:xfrm>
            <a:off x="3180305" y="3576282"/>
            <a:ext cx="611920" cy="143997"/>
          </a:xfrm>
          <a:prstGeom prst="rect">
            <a:avLst/>
          </a:prstGeom>
          <a:solidFill>
            <a:schemeClr val="bg1"/>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200" b="1" dirty="0">
                <a:solidFill>
                  <a:prstClr val="black"/>
                </a:solidFill>
                <a:latin typeface="Aptos" panose="02110004020202020204"/>
              </a:rPr>
              <a:t>1062</a:t>
            </a:r>
          </a:p>
        </p:txBody>
      </p:sp>
      <p:sp>
        <p:nvSpPr>
          <p:cNvPr id="96" name="Rectangle 95">
            <a:extLst>
              <a:ext uri="{FF2B5EF4-FFF2-40B4-BE49-F238E27FC236}">
                <a16:creationId xmlns:a16="http://schemas.microsoft.com/office/drawing/2014/main" id="{DCEDC8B5-D0E7-2424-452C-D3D65054FE28}"/>
              </a:ext>
            </a:extLst>
          </p:cNvPr>
          <p:cNvSpPr/>
          <p:nvPr/>
        </p:nvSpPr>
        <p:spPr>
          <a:xfrm>
            <a:off x="3180305" y="6631845"/>
            <a:ext cx="611920" cy="143997"/>
          </a:xfrm>
          <a:prstGeom prst="rect">
            <a:avLst/>
          </a:prstGeom>
          <a:solidFill>
            <a:schemeClr val="bg1"/>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200" b="1" dirty="0">
                <a:solidFill>
                  <a:prstClr val="black"/>
                </a:solidFill>
                <a:latin typeface="Aptos" panose="02110004020202020204"/>
              </a:rPr>
              <a:t>359</a:t>
            </a:r>
          </a:p>
        </p:txBody>
      </p:sp>
      <p:sp>
        <p:nvSpPr>
          <p:cNvPr id="97" name="Rectangle 96">
            <a:extLst>
              <a:ext uri="{FF2B5EF4-FFF2-40B4-BE49-F238E27FC236}">
                <a16:creationId xmlns:a16="http://schemas.microsoft.com/office/drawing/2014/main" id="{034643BE-FF41-4696-A325-C04440EED368}"/>
              </a:ext>
            </a:extLst>
          </p:cNvPr>
          <p:cNvSpPr/>
          <p:nvPr/>
        </p:nvSpPr>
        <p:spPr>
          <a:xfrm>
            <a:off x="3180305" y="6179656"/>
            <a:ext cx="611920" cy="143997"/>
          </a:xfrm>
          <a:prstGeom prst="rect">
            <a:avLst/>
          </a:prstGeom>
          <a:solidFill>
            <a:schemeClr val="bg1"/>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200" b="1" dirty="0">
                <a:solidFill>
                  <a:prstClr val="black"/>
                </a:solidFill>
                <a:latin typeface="Aptos" panose="02110004020202020204"/>
              </a:rPr>
              <a:t>488</a:t>
            </a:r>
          </a:p>
        </p:txBody>
      </p:sp>
      <p:sp>
        <p:nvSpPr>
          <p:cNvPr id="98" name="Rectangle 97">
            <a:extLst>
              <a:ext uri="{FF2B5EF4-FFF2-40B4-BE49-F238E27FC236}">
                <a16:creationId xmlns:a16="http://schemas.microsoft.com/office/drawing/2014/main" id="{CF8660FD-FF91-332B-5D7F-34B88A5DEA27}"/>
              </a:ext>
            </a:extLst>
          </p:cNvPr>
          <p:cNvSpPr/>
          <p:nvPr/>
        </p:nvSpPr>
        <p:spPr>
          <a:xfrm>
            <a:off x="3184645" y="6483232"/>
            <a:ext cx="611920" cy="143997"/>
          </a:xfrm>
          <a:prstGeom prst="rect">
            <a:avLst/>
          </a:prstGeom>
          <a:solidFill>
            <a:schemeClr val="bg1"/>
          </a:solidFill>
          <a:ln w="12700">
            <a:solidFill>
              <a:schemeClr val="tx1"/>
            </a:solidFill>
            <a:prstDash val="sysDot"/>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050" b="1" dirty="0">
                <a:solidFill>
                  <a:prstClr val="black"/>
                </a:solidFill>
                <a:latin typeface="Arial Narrow" panose="020B0606020202030204" pitchFamily="34" charset="0"/>
              </a:rPr>
              <a:t>EDH</a:t>
            </a:r>
          </a:p>
        </p:txBody>
      </p:sp>
      <p:sp>
        <p:nvSpPr>
          <p:cNvPr id="99" name="Rectangle 98">
            <a:extLst>
              <a:ext uri="{FF2B5EF4-FFF2-40B4-BE49-F238E27FC236}">
                <a16:creationId xmlns:a16="http://schemas.microsoft.com/office/drawing/2014/main" id="{0B39786B-800A-E385-2DEE-DE44DA599DF5}"/>
              </a:ext>
            </a:extLst>
          </p:cNvPr>
          <p:cNvSpPr/>
          <p:nvPr/>
        </p:nvSpPr>
        <p:spPr>
          <a:xfrm>
            <a:off x="3792583" y="2263485"/>
            <a:ext cx="611920" cy="3092081"/>
          </a:xfrm>
          <a:prstGeom prst="rect">
            <a:avLst/>
          </a:prstGeom>
          <a:solidFill>
            <a:srgbClr val="005CA9"/>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400" b="1" dirty="0">
                <a:solidFill>
                  <a:prstClr val="white"/>
                </a:solidFill>
                <a:latin typeface="Arial Narrow" panose="020B0606020202030204" pitchFamily="34" charset="0"/>
              </a:rPr>
              <a:t>2</a:t>
            </a:r>
            <a:r>
              <a:rPr lang="fr-FR" sz="1400" b="1" baseline="30000" dirty="0">
                <a:solidFill>
                  <a:prstClr val="white"/>
                </a:solidFill>
                <a:latin typeface="Arial Narrow" panose="020B0606020202030204" pitchFamily="34" charset="0"/>
              </a:rPr>
              <a:t>e</a:t>
            </a:r>
            <a:r>
              <a:rPr lang="fr-FR" sz="1400" b="1" dirty="0">
                <a:solidFill>
                  <a:prstClr val="white"/>
                </a:solidFill>
                <a:latin typeface="Arial Narrow" panose="020B0606020202030204" pitchFamily="34" charset="0"/>
              </a:rPr>
              <a:t> grade</a:t>
            </a:r>
          </a:p>
        </p:txBody>
      </p:sp>
      <p:sp>
        <p:nvSpPr>
          <p:cNvPr id="100" name="Rectangle 99">
            <a:extLst>
              <a:ext uri="{FF2B5EF4-FFF2-40B4-BE49-F238E27FC236}">
                <a16:creationId xmlns:a16="http://schemas.microsoft.com/office/drawing/2014/main" id="{98F498C5-7542-0690-908C-55E8C70772AA}"/>
              </a:ext>
            </a:extLst>
          </p:cNvPr>
          <p:cNvSpPr/>
          <p:nvPr/>
        </p:nvSpPr>
        <p:spPr>
          <a:xfrm>
            <a:off x="3792583" y="2174699"/>
            <a:ext cx="611920" cy="143997"/>
          </a:xfrm>
          <a:prstGeom prst="rect">
            <a:avLst/>
          </a:prstGeom>
          <a:solidFill>
            <a:schemeClr val="bg1"/>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200" b="1" dirty="0">
                <a:solidFill>
                  <a:prstClr val="black"/>
                </a:solidFill>
                <a:latin typeface="Aptos" panose="02110004020202020204"/>
              </a:rPr>
              <a:t>1387</a:t>
            </a:r>
          </a:p>
        </p:txBody>
      </p:sp>
      <p:sp>
        <p:nvSpPr>
          <p:cNvPr id="101" name="Rectangle 100">
            <a:extLst>
              <a:ext uri="{FF2B5EF4-FFF2-40B4-BE49-F238E27FC236}">
                <a16:creationId xmlns:a16="http://schemas.microsoft.com/office/drawing/2014/main" id="{DB9FC5F0-E0CC-04A4-D174-B773540A1A19}"/>
              </a:ext>
            </a:extLst>
          </p:cNvPr>
          <p:cNvSpPr/>
          <p:nvPr/>
        </p:nvSpPr>
        <p:spPr>
          <a:xfrm>
            <a:off x="3792583" y="5245880"/>
            <a:ext cx="611920" cy="143997"/>
          </a:xfrm>
          <a:prstGeom prst="rect">
            <a:avLst/>
          </a:prstGeom>
          <a:solidFill>
            <a:schemeClr val="bg1"/>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200" b="1" dirty="0">
                <a:solidFill>
                  <a:prstClr val="black"/>
                </a:solidFill>
                <a:latin typeface="Aptos" panose="02110004020202020204"/>
              </a:rPr>
              <a:t>668</a:t>
            </a:r>
          </a:p>
        </p:txBody>
      </p:sp>
      <p:sp>
        <p:nvSpPr>
          <p:cNvPr id="103" name="Rectangle 102">
            <a:extLst>
              <a:ext uri="{FF2B5EF4-FFF2-40B4-BE49-F238E27FC236}">
                <a16:creationId xmlns:a16="http://schemas.microsoft.com/office/drawing/2014/main" id="{3EF52DA0-F7F0-32DF-7E39-147471B95465}"/>
              </a:ext>
            </a:extLst>
          </p:cNvPr>
          <p:cNvSpPr/>
          <p:nvPr/>
        </p:nvSpPr>
        <p:spPr>
          <a:xfrm>
            <a:off x="5018967" y="1305156"/>
            <a:ext cx="611920" cy="2738813"/>
          </a:xfrm>
          <a:prstGeom prst="rect">
            <a:avLst/>
          </a:prstGeom>
          <a:solidFill>
            <a:srgbClr val="005CA9"/>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400" b="1" dirty="0">
                <a:solidFill>
                  <a:prstClr val="white"/>
                </a:solidFill>
                <a:latin typeface="Arial Narrow" panose="020B0606020202030204" pitchFamily="34" charset="0"/>
              </a:rPr>
              <a:t>3</a:t>
            </a:r>
            <a:r>
              <a:rPr lang="fr-FR" sz="1400" b="1" baseline="30000" dirty="0">
                <a:solidFill>
                  <a:prstClr val="white"/>
                </a:solidFill>
                <a:latin typeface="Arial Narrow" panose="020B0606020202030204" pitchFamily="34" charset="0"/>
              </a:rPr>
              <a:t>e</a:t>
            </a:r>
            <a:r>
              <a:rPr lang="fr-FR" sz="1400" b="1" dirty="0">
                <a:solidFill>
                  <a:prstClr val="white"/>
                </a:solidFill>
                <a:latin typeface="Arial Narrow" panose="020B0606020202030204" pitchFamily="34" charset="0"/>
              </a:rPr>
              <a:t> grade</a:t>
            </a:r>
          </a:p>
        </p:txBody>
      </p:sp>
      <p:sp>
        <p:nvSpPr>
          <p:cNvPr id="104" name="Rectangle 103">
            <a:extLst>
              <a:ext uri="{FF2B5EF4-FFF2-40B4-BE49-F238E27FC236}">
                <a16:creationId xmlns:a16="http://schemas.microsoft.com/office/drawing/2014/main" id="{A39CD1E6-83DF-5051-1A23-6F5E81E2B4BE}"/>
              </a:ext>
            </a:extLst>
          </p:cNvPr>
          <p:cNvSpPr/>
          <p:nvPr/>
        </p:nvSpPr>
        <p:spPr>
          <a:xfrm>
            <a:off x="5018967" y="1224254"/>
            <a:ext cx="611920" cy="143997"/>
          </a:xfrm>
          <a:prstGeom prst="rect">
            <a:avLst/>
          </a:prstGeom>
          <a:solidFill>
            <a:schemeClr val="bg1"/>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200" b="1" dirty="0">
                <a:solidFill>
                  <a:prstClr val="black"/>
                </a:solidFill>
                <a:latin typeface="Aptos" panose="02110004020202020204"/>
              </a:rPr>
              <a:t>1575</a:t>
            </a:r>
          </a:p>
        </p:txBody>
      </p:sp>
      <p:sp>
        <p:nvSpPr>
          <p:cNvPr id="105" name="Rectangle 104">
            <a:extLst>
              <a:ext uri="{FF2B5EF4-FFF2-40B4-BE49-F238E27FC236}">
                <a16:creationId xmlns:a16="http://schemas.microsoft.com/office/drawing/2014/main" id="{64BCE957-7AF7-B731-9D6B-4BD650A0365A}"/>
              </a:ext>
            </a:extLst>
          </p:cNvPr>
          <p:cNvSpPr/>
          <p:nvPr/>
        </p:nvSpPr>
        <p:spPr>
          <a:xfrm>
            <a:off x="5018967" y="3995627"/>
            <a:ext cx="611920" cy="143997"/>
          </a:xfrm>
          <a:prstGeom prst="rect">
            <a:avLst/>
          </a:prstGeom>
          <a:solidFill>
            <a:schemeClr val="bg1"/>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200" b="1" dirty="0">
                <a:solidFill>
                  <a:prstClr val="black"/>
                </a:solidFill>
                <a:latin typeface="Aptos" panose="02110004020202020204"/>
              </a:rPr>
              <a:t>1040</a:t>
            </a:r>
          </a:p>
        </p:txBody>
      </p:sp>
      <p:sp>
        <p:nvSpPr>
          <p:cNvPr id="107" name="Rectangle 106">
            <a:extLst>
              <a:ext uri="{FF2B5EF4-FFF2-40B4-BE49-F238E27FC236}">
                <a16:creationId xmlns:a16="http://schemas.microsoft.com/office/drawing/2014/main" id="{23C369B4-3A85-4A02-0BE3-2A1D8FD90E4D}"/>
              </a:ext>
            </a:extLst>
          </p:cNvPr>
          <p:cNvSpPr/>
          <p:nvPr/>
        </p:nvSpPr>
        <p:spPr>
          <a:xfrm>
            <a:off x="4404506" y="1548238"/>
            <a:ext cx="611920" cy="2662709"/>
          </a:xfrm>
          <a:prstGeom prst="rect">
            <a:avLst/>
          </a:prstGeom>
          <a:solidFill>
            <a:schemeClr val="bg1"/>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400" b="1" dirty="0">
                <a:solidFill>
                  <a:prstClr val="black"/>
                </a:solidFill>
                <a:latin typeface="Arial Narrow" panose="020B0606020202030204" pitchFamily="34" charset="0"/>
              </a:rPr>
              <a:t>grade transit.</a:t>
            </a:r>
          </a:p>
        </p:txBody>
      </p:sp>
      <p:sp>
        <p:nvSpPr>
          <p:cNvPr id="108" name="Rectangle 107">
            <a:extLst>
              <a:ext uri="{FF2B5EF4-FFF2-40B4-BE49-F238E27FC236}">
                <a16:creationId xmlns:a16="http://schemas.microsoft.com/office/drawing/2014/main" id="{ED70CECE-BB19-F0F2-61A2-DD5C4E1D33CF}"/>
              </a:ext>
            </a:extLst>
          </p:cNvPr>
          <p:cNvSpPr/>
          <p:nvPr/>
        </p:nvSpPr>
        <p:spPr>
          <a:xfrm>
            <a:off x="4404506" y="1459451"/>
            <a:ext cx="611920" cy="143997"/>
          </a:xfrm>
          <a:prstGeom prst="rect">
            <a:avLst/>
          </a:prstGeom>
          <a:solidFill>
            <a:schemeClr val="bg1"/>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200" b="1" dirty="0">
                <a:solidFill>
                  <a:prstClr val="black"/>
                </a:solidFill>
                <a:latin typeface="Aptos" panose="02110004020202020204"/>
              </a:rPr>
              <a:t>1515</a:t>
            </a:r>
          </a:p>
        </p:txBody>
      </p:sp>
      <p:sp>
        <p:nvSpPr>
          <p:cNvPr id="109" name="Rectangle 108">
            <a:extLst>
              <a:ext uri="{FF2B5EF4-FFF2-40B4-BE49-F238E27FC236}">
                <a16:creationId xmlns:a16="http://schemas.microsoft.com/office/drawing/2014/main" id="{91F2757A-C77A-AF3E-1D21-F49303E36BE7}"/>
              </a:ext>
            </a:extLst>
          </p:cNvPr>
          <p:cNvSpPr/>
          <p:nvPr/>
        </p:nvSpPr>
        <p:spPr>
          <a:xfrm>
            <a:off x="4404506" y="4164157"/>
            <a:ext cx="611920" cy="143997"/>
          </a:xfrm>
          <a:prstGeom prst="rect">
            <a:avLst/>
          </a:prstGeom>
          <a:solidFill>
            <a:schemeClr val="bg1"/>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200" b="1" dirty="0">
                <a:solidFill>
                  <a:prstClr val="black"/>
                </a:solidFill>
                <a:latin typeface="Aptos" panose="02110004020202020204"/>
              </a:rPr>
              <a:t>902</a:t>
            </a:r>
          </a:p>
        </p:txBody>
      </p:sp>
      <p:sp>
        <p:nvSpPr>
          <p:cNvPr id="110" name="Rectangle 109">
            <a:extLst>
              <a:ext uri="{FF2B5EF4-FFF2-40B4-BE49-F238E27FC236}">
                <a16:creationId xmlns:a16="http://schemas.microsoft.com/office/drawing/2014/main" id="{E433C835-A3F5-580C-558B-AB358E65A999}"/>
              </a:ext>
            </a:extLst>
          </p:cNvPr>
          <p:cNvSpPr/>
          <p:nvPr/>
        </p:nvSpPr>
        <p:spPr>
          <a:xfrm>
            <a:off x="6641049" y="4716097"/>
            <a:ext cx="611920" cy="1512629"/>
          </a:xfrm>
          <a:prstGeom prst="rect">
            <a:avLst/>
          </a:prstGeom>
          <a:solidFill>
            <a:srgbClr val="0BBBEF"/>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600" dirty="0">
                <a:solidFill>
                  <a:prstClr val="black"/>
                </a:solidFill>
                <a:latin typeface="Arial Narrow" panose="020B0606020202030204" pitchFamily="34" charset="0"/>
              </a:rPr>
              <a:t>classe </a:t>
            </a:r>
            <a:r>
              <a:rPr lang="fr-FR" sz="1600" dirty="0" err="1">
                <a:solidFill>
                  <a:prstClr val="black"/>
                </a:solidFill>
                <a:latin typeface="Arial Narrow" panose="020B0606020202030204" pitchFamily="34" charset="0"/>
              </a:rPr>
              <a:t>norm</a:t>
            </a:r>
            <a:r>
              <a:rPr lang="fr-FR" sz="1600" dirty="0">
                <a:solidFill>
                  <a:prstClr val="black"/>
                </a:solidFill>
                <a:latin typeface="Arial Narrow" panose="020B0606020202030204" pitchFamily="34" charset="0"/>
              </a:rPr>
              <a:t>.</a:t>
            </a:r>
          </a:p>
        </p:txBody>
      </p:sp>
      <p:sp>
        <p:nvSpPr>
          <p:cNvPr id="111" name="Rectangle 110">
            <a:extLst>
              <a:ext uri="{FF2B5EF4-FFF2-40B4-BE49-F238E27FC236}">
                <a16:creationId xmlns:a16="http://schemas.microsoft.com/office/drawing/2014/main" id="{AEE0A249-0916-D519-1D85-50C19FF5A7AB}"/>
              </a:ext>
            </a:extLst>
          </p:cNvPr>
          <p:cNvSpPr/>
          <p:nvPr/>
        </p:nvSpPr>
        <p:spPr>
          <a:xfrm>
            <a:off x="6641049" y="4629388"/>
            <a:ext cx="611920" cy="143997"/>
          </a:xfrm>
          <a:prstGeom prst="rect">
            <a:avLst/>
          </a:prstGeom>
          <a:solidFill>
            <a:schemeClr val="bg1"/>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400" b="1" dirty="0">
                <a:solidFill>
                  <a:prstClr val="black"/>
                </a:solidFill>
                <a:latin typeface="Aptos" panose="02110004020202020204"/>
              </a:rPr>
              <a:t>821</a:t>
            </a:r>
          </a:p>
        </p:txBody>
      </p:sp>
      <p:sp>
        <p:nvSpPr>
          <p:cNvPr id="112" name="Rectangle 111">
            <a:extLst>
              <a:ext uri="{FF2B5EF4-FFF2-40B4-BE49-F238E27FC236}">
                <a16:creationId xmlns:a16="http://schemas.microsoft.com/office/drawing/2014/main" id="{CA03E0AD-A834-77DD-D45B-DD8152DF3626}"/>
              </a:ext>
            </a:extLst>
          </p:cNvPr>
          <p:cNvSpPr/>
          <p:nvPr/>
        </p:nvSpPr>
        <p:spPr>
          <a:xfrm>
            <a:off x="6641049" y="6648004"/>
            <a:ext cx="611920" cy="143997"/>
          </a:xfrm>
          <a:prstGeom prst="rect">
            <a:avLst/>
          </a:prstGeom>
          <a:solidFill>
            <a:schemeClr val="bg1"/>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400" b="1" dirty="0">
                <a:solidFill>
                  <a:prstClr val="black"/>
                </a:solidFill>
                <a:latin typeface="Aptos" panose="02110004020202020204"/>
              </a:rPr>
              <a:t>359</a:t>
            </a:r>
          </a:p>
        </p:txBody>
      </p:sp>
      <p:sp>
        <p:nvSpPr>
          <p:cNvPr id="113" name="Rectangle 112">
            <a:extLst>
              <a:ext uri="{FF2B5EF4-FFF2-40B4-BE49-F238E27FC236}">
                <a16:creationId xmlns:a16="http://schemas.microsoft.com/office/drawing/2014/main" id="{7C8D2436-18B1-FAF2-5995-C35D5AB67D1F}"/>
              </a:ext>
            </a:extLst>
          </p:cNvPr>
          <p:cNvSpPr/>
          <p:nvPr/>
        </p:nvSpPr>
        <p:spPr>
          <a:xfrm>
            <a:off x="6641049" y="6195815"/>
            <a:ext cx="611920" cy="143997"/>
          </a:xfrm>
          <a:prstGeom prst="rect">
            <a:avLst/>
          </a:prstGeom>
          <a:solidFill>
            <a:schemeClr val="bg1"/>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400" b="1" dirty="0">
                <a:solidFill>
                  <a:prstClr val="black"/>
                </a:solidFill>
                <a:latin typeface="Aptos" panose="02110004020202020204"/>
              </a:rPr>
              <a:t>461</a:t>
            </a:r>
          </a:p>
        </p:txBody>
      </p:sp>
      <p:sp>
        <p:nvSpPr>
          <p:cNvPr id="114" name="Rectangle 113">
            <a:extLst>
              <a:ext uri="{FF2B5EF4-FFF2-40B4-BE49-F238E27FC236}">
                <a16:creationId xmlns:a16="http://schemas.microsoft.com/office/drawing/2014/main" id="{AD134248-13DB-C6CD-824B-A3E135D4B14F}"/>
              </a:ext>
            </a:extLst>
          </p:cNvPr>
          <p:cNvSpPr/>
          <p:nvPr/>
        </p:nvSpPr>
        <p:spPr>
          <a:xfrm>
            <a:off x="6645390" y="6499391"/>
            <a:ext cx="611920" cy="143997"/>
          </a:xfrm>
          <a:prstGeom prst="rect">
            <a:avLst/>
          </a:prstGeom>
          <a:solidFill>
            <a:schemeClr val="bg1"/>
          </a:solidFill>
          <a:ln w="12700">
            <a:solidFill>
              <a:schemeClr val="tx1"/>
            </a:solidFill>
            <a:prstDash val="solid"/>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000" b="1" dirty="0">
                <a:solidFill>
                  <a:prstClr val="black"/>
                </a:solidFill>
                <a:latin typeface="Aptos" panose="02110004020202020204"/>
              </a:rPr>
              <a:t>EDH</a:t>
            </a:r>
          </a:p>
        </p:txBody>
      </p:sp>
      <p:sp>
        <p:nvSpPr>
          <p:cNvPr id="115" name="Rectangle 114">
            <a:extLst>
              <a:ext uri="{FF2B5EF4-FFF2-40B4-BE49-F238E27FC236}">
                <a16:creationId xmlns:a16="http://schemas.microsoft.com/office/drawing/2014/main" id="{3F347D69-CFA3-E299-24FD-4A177950EFCE}"/>
              </a:ext>
            </a:extLst>
          </p:cNvPr>
          <p:cNvSpPr/>
          <p:nvPr/>
        </p:nvSpPr>
        <p:spPr>
          <a:xfrm>
            <a:off x="7713713" y="3667490"/>
            <a:ext cx="611920" cy="2561237"/>
          </a:xfrm>
          <a:prstGeom prst="rect">
            <a:avLst/>
          </a:prstGeom>
          <a:solidFill>
            <a:srgbClr val="005CA9"/>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600" dirty="0">
                <a:solidFill>
                  <a:prstClr val="white"/>
                </a:solidFill>
                <a:latin typeface="Arial Narrow" panose="020B0606020202030204" pitchFamily="34" charset="0"/>
              </a:rPr>
              <a:t>1</a:t>
            </a:r>
            <a:r>
              <a:rPr lang="fr-FR" sz="1600" baseline="30000" dirty="0">
                <a:solidFill>
                  <a:prstClr val="white"/>
                </a:solidFill>
                <a:latin typeface="Arial Narrow" panose="020B0606020202030204" pitchFamily="34" charset="0"/>
              </a:rPr>
              <a:t>er</a:t>
            </a:r>
            <a:r>
              <a:rPr lang="fr-FR" sz="1600" dirty="0">
                <a:solidFill>
                  <a:prstClr val="white"/>
                </a:solidFill>
                <a:latin typeface="Arial Narrow" panose="020B0606020202030204" pitchFamily="34" charset="0"/>
              </a:rPr>
              <a:t> grade</a:t>
            </a:r>
          </a:p>
        </p:txBody>
      </p:sp>
      <p:sp>
        <p:nvSpPr>
          <p:cNvPr id="116" name="Rectangle 115">
            <a:extLst>
              <a:ext uri="{FF2B5EF4-FFF2-40B4-BE49-F238E27FC236}">
                <a16:creationId xmlns:a16="http://schemas.microsoft.com/office/drawing/2014/main" id="{05D0922D-EAFD-2A3B-A57D-DC0D11D598C8}"/>
              </a:ext>
            </a:extLst>
          </p:cNvPr>
          <p:cNvSpPr/>
          <p:nvPr/>
        </p:nvSpPr>
        <p:spPr>
          <a:xfrm>
            <a:off x="7713713" y="3592442"/>
            <a:ext cx="611920" cy="143997"/>
          </a:xfrm>
          <a:prstGeom prst="rect">
            <a:avLst/>
          </a:prstGeom>
          <a:solidFill>
            <a:schemeClr val="bg1"/>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400" b="1" dirty="0">
                <a:solidFill>
                  <a:prstClr val="black"/>
                </a:solidFill>
                <a:latin typeface="Aptos" panose="02110004020202020204"/>
              </a:rPr>
              <a:t>1062</a:t>
            </a:r>
          </a:p>
        </p:txBody>
      </p:sp>
      <p:sp>
        <p:nvSpPr>
          <p:cNvPr id="117" name="Rectangle 116">
            <a:extLst>
              <a:ext uri="{FF2B5EF4-FFF2-40B4-BE49-F238E27FC236}">
                <a16:creationId xmlns:a16="http://schemas.microsoft.com/office/drawing/2014/main" id="{B5348FA7-7C25-B0A0-9775-703545392A9C}"/>
              </a:ext>
            </a:extLst>
          </p:cNvPr>
          <p:cNvSpPr/>
          <p:nvPr/>
        </p:nvSpPr>
        <p:spPr>
          <a:xfrm>
            <a:off x="7713713" y="6648005"/>
            <a:ext cx="611920" cy="143997"/>
          </a:xfrm>
          <a:prstGeom prst="rect">
            <a:avLst/>
          </a:prstGeom>
          <a:solidFill>
            <a:schemeClr val="bg1"/>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400" b="1" dirty="0">
                <a:solidFill>
                  <a:prstClr val="black"/>
                </a:solidFill>
                <a:latin typeface="Aptos" panose="02110004020202020204"/>
              </a:rPr>
              <a:t>359</a:t>
            </a:r>
          </a:p>
        </p:txBody>
      </p:sp>
      <p:sp>
        <p:nvSpPr>
          <p:cNvPr id="118" name="Rectangle 117">
            <a:extLst>
              <a:ext uri="{FF2B5EF4-FFF2-40B4-BE49-F238E27FC236}">
                <a16:creationId xmlns:a16="http://schemas.microsoft.com/office/drawing/2014/main" id="{3E08616E-CEB6-6251-96AF-BE7CFA7B4C4E}"/>
              </a:ext>
            </a:extLst>
          </p:cNvPr>
          <p:cNvSpPr/>
          <p:nvPr/>
        </p:nvSpPr>
        <p:spPr>
          <a:xfrm>
            <a:off x="7713713" y="6195816"/>
            <a:ext cx="611920" cy="143997"/>
          </a:xfrm>
          <a:prstGeom prst="rect">
            <a:avLst/>
          </a:prstGeom>
          <a:solidFill>
            <a:schemeClr val="bg1"/>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200" b="1" dirty="0">
                <a:solidFill>
                  <a:prstClr val="black"/>
                </a:solidFill>
                <a:latin typeface="Aptos" panose="02110004020202020204"/>
              </a:rPr>
              <a:t>488</a:t>
            </a:r>
          </a:p>
        </p:txBody>
      </p:sp>
      <p:sp>
        <p:nvSpPr>
          <p:cNvPr id="119" name="Rectangle 118">
            <a:extLst>
              <a:ext uri="{FF2B5EF4-FFF2-40B4-BE49-F238E27FC236}">
                <a16:creationId xmlns:a16="http://schemas.microsoft.com/office/drawing/2014/main" id="{9DBB3644-B79C-78FC-65B0-2CF35B940479}"/>
              </a:ext>
            </a:extLst>
          </p:cNvPr>
          <p:cNvSpPr/>
          <p:nvPr/>
        </p:nvSpPr>
        <p:spPr>
          <a:xfrm>
            <a:off x="7718054" y="6499392"/>
            <a:ext cx="611920" cy="143997"/>
          </a:xfrm>
          <a:prstGeom prst="rect">
            <a:avLst/>
          </a:prstGeom>
          <a:solidFill>
            <a:schemeClr val="bg1"/>
          </a:solidFill>
          <a:ln w="12700">
            <a:solidFill>
              <a:schemeClr val="tx1"/>
            </a:solidFill>
            <a:prstDash val="solid"/>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000" b="1" dirty="0">
                <a:solidFill>
                  <a:prstClr val="black"/>
                </a:solidFill>
                <a:latin typeface="Aptos" panose="02110004020202020204"/>
              </a:rPr>
              <a:t>EDH</a:t>
            </a:r>
          </a:p>
        </p:txBody>
      </p:sp>
      <p:sp>
        <p:nvSpPr>
          <p:cNvPr id="121" name="Rectangle 120">
            <a:extLst>
              <a:ext uri="{FF2B5EF4-FFF2-40B4-BE49-F238E27FC236}">
                <a16:creationId xmlns:a16="http://schemas.microsoft.com/office/drawing/2014/main" id="{950FAFA6-326D-90BF-E92B-CE4F7953FF38}"/>
              </a:ext>
            </a:extLst>
          </p:cNvPr>
          <p:cNvSpPr/>
          <p:nvPr/>
        </p:nvSpPr>
        <p:spPr>
          <a:xfrm>
            <a:off x="8531352" y="3279207"/>
            <a:ext cx="611920" cy="2045278"/>
          </a:xfrm>
          <a:prstGeom prst="rect">
            <a:avLst/>
          </a:prstGeom>
          <a:solidFill>
            <a:srgbClr val="0BBBEF"/>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600" dirty="0">
                <a:solidFill>
                  <a:prstClr val="black"/>
                </a:solidFill>
                <a:latin typeface="Arial Narrow" panose="020B0606020202030204" pitchFamily="34" charset="0"/>
              </a:rPr>
              <a:t>hors classe</a:t>
            </a:r>
          </a:p>
        </p:txBody>
      </p:sp>
      <p:sp>
        <p:nvSpPr>
          <p:cNvPr id="122" name="Rectangle 121">
            <a:extLst>
              <a:ext uri="{FF2B5EF4-FFF2-40B4-BE49-F238E27FC236}">
                <a16:creationId xmlns:a16="http://schemas.microsoft.com/office/drawing/2014/main" id="{3160ED26-2C85-BD9A-C821-692E4D14218A}"/>
              </a:ext>
            </a:extLst>
          </p:cNvPr>
          <p:cNvSpPr/>
          <p:nvPr/>
        </p:nvSpPr>
        <p:spPr>
          <a:xfrm>
            <a:off x="8531352" y="3231526"/>
            <a:ext cx="611920" cy="143997"/>
          </a:xfrm>
          <a:prstGeom prst="rect">
            <a:avLst/>
          </a:prstGeom>
          <a:solidFill>
            <a:schemeClr val="bg1"/>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400" b="1" dirty="0">
                <a:solidFill>
                  <a:prstClr val="black"/>
                </a:solidFill>
                <a:latin typeface="Aptos" panose="02110004020202020204"/>
              </a:rPr>
              <a:t>1124</a:t>
            </a:r>
          </a:p>
        </p:txBody>
      </p:sp>
      <p:sp>
        <p:nvSpPr>
          <p:cNvPr id="123" name="Rectangle 122">
            <a:extLst>
              <a:ext uri="{FF2B5EF4-FFF2-40B4-BE49-F238E27FC236}">
                <a16:creationId xmlns:a16="http://schemas.microsoft.com/office/drawing/2014/main" id="{FA78F827-8404-071C-DFB4-305D51356F17}"/>
              </a:ext>
            </a:extLst>
          </p:cNvPr>
          <p:cNvSpPr/>
          <p:nvPr/>
        </p:nvSpPr>
        <p:spPr>
          <a:xfrm>
            <a:off x="8531352" y="5237570"/>
            <a:ext cx="611920" cy="143997"/>
          </a:xfrm>
          <a:prstGeom prst="rect">
            <a:avLst/>
          </a:prstGeom>
          <a:solidFill>
            <a:schemeClr val="bg1"/>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400" b="1" dirty="0">
                <a:solidFill>
                  <a:prstClr val="black"/>
                </a:solidFill>
                <a:latin typeface="Aptos" panose="02110004020202020204"/>
              </a:rPr>
              <a:t>667</a:t>
            </a:r>
          </a:p>
        </p:txBody>
      </p:sp>
      <p:sp>
        <p:nvSpPr>
          <p:cNvPr id="124" name="Rectangle 123">
            <a:extLst>
              <a:ext uri="{FF2B5EF4-FFF2-40B4-BE49-F238E27FC236}">
                <a16:creationId xmlns:a16="http://schemas.microsoft.com/office/drawing/2014/main" id="{01A1D19B-02EC-7D5F-4A7B-37778773DCCF}"/>
              </a:ext>
            </a:extLst>
          </p:cNvPr>
          <p:cNvSpPr/>
          <p:nvPr/>
        </p:nvSpPr>
        <p:spPr>
          <a:xfrm>
            <a:off x="8531352" y="3372225"/>
            <a:ext cx="611920" cy="143997"/>
          </a:xfrm>
          <a:prstGeom prst="rect">
            <a:avLst/>
          </a:prstGeom>
          <a:solidFill>
            <a:schemeClr val="bg1"/>
          </a:solidFill>
          <a:ln w="12700">
            <a:solidFill>
              <a:schemeClr val="tx1"/>
            </a:solidFill>
            <a:prstDash val="solid"/>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900" b="1" dirty="0">
                <a:solidFill>
                  <a:prstClr val="black"/>
                </a:solidFill>
                <a:latin typeface="Aptos" panose="02110004020202020204"/>
              </a:rPr>
              <a:t>HEB Bis 3</a:t>
            </a:r>
          </a:p>
        </p:txBody>
      </p:sp>
      <p:sp>
        <p:nvSpPr>
          <p:cNvPr id="125" name="Rectangle 124">
            <a:extLst>
              <a:ext uri="{FF2B5EF4-FFF2-40B4-BE49-F238E27FC236}">
                <a16:creationId xmlns:a16="http://schemas.microsoft.com/office/drawing/2014/main" id="{629AA8B0-8941-59E0-5305-253BB7A19DA4}"/>
              </a:ext>
            </a:extLst>
          </p:cNvPr>
          <p:cNvSpPr/>
          <p:nvPr/>
        </p:nvSpPr>
        <p:spPr>
          <a:xfrm>
            <a:off x="9585181" y="2263485"/>
            <a:ext cx="611920" cy="3092081"/>
          </a:xfrm>
          <a:prstGeom prst="rect">
            <a:avLst/>
          </a:prstGeom>
          <a:solidFill>
            <a:srgbClr val="005CA9"/>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600" dirty="0">
                <a:solidFill>
                  <a:prstClr val="white"/>
                </a:solidFill>
                <a:latin typeface="Arial Narrow" panose="020B0606020202030204" pitchFamily="34" charset="0"/>
              </a:rPr>
              <a:t>2</a:t>
            </a:r>
            <a:r>
              <a:rPr lang="fr-FR" sz="1600" baseline="30000" dirty="0">
                <a:solidFill>
                  <a:prstClr val="white"/>
                </a:solidFill>
                <a:latin typeface="Arial Narrow" panose="020B0606020202030204" pitchFamily="34" charset="0"/>
              </a:rPr>
              <a:t>e</a:t>
            </a:r>
            <a:r>
              <a:rPr lang="fr-FR" sz="1600" dirty="0">
                <a:solidFill>
                  <a:prstClr val="white"/>
                </a:solidFill>
                <a:latin typeface="Arial Narrow" panose="020B0606020202030204" pitchFamily="34" charset="0"/>
              </a:rPr>
              <a:t> grade</a:t>
            </a:r>
          </a:p>
        </p:txBody>
      </p:sp>
      <p:sp>
        <p:nvSpPr>
          <p:cNvPr id="126" name="Rectangle 125">
            <a:extLst>
              <a:ext uri="{FF2B5EF4-FFF2-40B4-BE49-F238E27FC236}">
                <a16:creationId xmlns:a16="http://schemas.microsoft.com/office/drawing/2014/main" id="{32B30903-8161-9CFD-1467-75977F460C5E}"/>
              </a:ext>
            </a:extLst>
          </p:cNvPr>
          <p:cNvSpPr/>
          <p:nvPr/>
        </p:nvSpPr>
        <p:spPr>
          <a:xfrm>
            <a:off x="9585181" y="2174699"/>
            <a:ext cx="611920" cy="143997"/>
          </a:xfrm>
          <a:prstGeom prst="rect">
            <a:avLst/>
          </a:prstGeom>
          <a:solidFill>
            <a:schemeClr val="bg1"/>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400" b="1" dirty="0">
                <a:solidFill>
                  <a:prstClr val="black"/>
                </a:solidFill>
                <a:latin typeface="Aptos" panose="02110004020202020204"/>
              </a:rPr>
              <a:t>1387</a:t>
            </a:r>
          </a:p>
        </p:txBody>
      </p:sp>
      <p:sp>
        <p:nvSpPr>
          <p:cNvPr id="127" name="Rectangle 126">
            <a:extLst>
              <a:ext uri="{FF2B5EF4-FFF2-40B4-BE49-F238E27FC236}">
                <a16:creationId xmlns:a16="http://schemas.microsoft.com/office/drawing/2014/main" id="{E65E9E6E-2BC1-93FE-695F-17DC37E2B2ED}"/>
              </a:ext>
            </a:extLst>
          </p:cNvPr>
          <p:cNvSpPr/>
          <p:nvPr/>
        </p:nvSpPr>
        <p:spPr>
          <a:xfrm>
            <a:off x="9585181" y="5245880"/>
            <a:ext cx="611920" cy="143997"/>
          </a:xfrm>
          <a:prstGeom prst="rect">
            <a:avLst/>
          </a:prstGeom>
          <a:solidFill>
            <a:schemeClr val="bg1"/>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400" b="1" dirty="0">
                <a:solidFill>
                  <a:prstClr val="black"/>
                </a:solidFill>
                <a:latin typeface="Aptos" panose="02110004020202020204"/>
              </a:rPr>
              <a:t>668</a:t>
            </a:r>
          </a:p>
        </p:txBody>
      </p:sp>
      <p:sp>
        <p:nvSpPr>
          <p:cNvPr id="128" name="Rectangle 127">
            <a:extLst>
              <a:ext uri="{FF2B5EF4-FFF2-40B4-BE49-F238E27FC236}">
                <a16:creationId xmlns:a16="http://schemas.microsoft.com/office/drawing/2014/main" id="{8164D27F-F85C-225D-A577-916CFE249C5F}"/>
              </a:ext>
            </a:extLst>
          </p:cNvPr>
          <p:cNvSpPr/>
          <p:nvPr/>
        </p:nvSpPr>
        <p:spPr>
          <a:xfrm>
            <a:off x="10435175" y="2688310"/>
            <a:ext cx="611920" cy="1916063"/>
          </a:xfrm>
          <a:prstGeom prst="rect">
            <a:avLst/>
          </a:prstGeom>
          <a:solidFill>
            <a:srgbClr val="0BBBEF"/>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600" dirty="0">
                <a:solidFill>
                  <a:prstClr val="black"/>
                </a:solidFill>
                <a:latin typeface="Arial Narrow" panose="020B0606020202030204" pitchFamily="34" charset="0"/>
              </a:rPr>
              <a:t>classe </a:t>
            </a:r>
            <a:r>
              <a:rPr lang="fr-FR" sz="1600" dirty="0" err="1">
                <a:solidFill>
                  <a:prstClr val="black"/>
                </a:solidFill>
                <a:latin typeface="Arial Narrow" panose="020B0606020202030204" pitchFamily="34" charset="0"/>
              </a:rPr>
              <a:t>except</a:t>
            </a:r>
            <a:r>
              <a:rPr lang="fr-FR" sz="1600" dirty="0">
                <a:solidFill>
                  <a:prstClr val="black"/>
                </a:solidFill>
                <a:latin typeface="Arial Narrow" panose="020B0606020202030204" pitchFamily="34" charset="0"/>
              </a:rPr>
              <a:t>.</a:t>
            </a:r>
          </a:p>
        </p:txBody>
      </p:sp>
      <p:sp>
        <p:nvSpPr>
          <p:cNvPr id="129" name="Rectangle 128">
            <a:extLst>
              <a:ext uri="{FF2B5EF4-FFF2-40B4-BE49-F238E27FC236}">
                <a16:creationId xmlns:a16="http://schemas.microsoft.com/office/drawing/2014/main" id="{ADB68685-B000-0736-6A91-D3240E16B3BE}"/>
              </a:ext>
            </a:extLst>
          </p:cNvPr>
          <p:cNvSpPr/>
          <p:nvPr/>
        </p:nvSpPr>
        <p:spPr>
          <a:xfrm>
            <a:off x="10435175" y="2653579"/>
            <a:ext cx="611920" cy="143997"/>
          </a:xfrm>
          <a:prstGeom prst="rect">
            <a:avLst/>
          </a:prstGeom>
          <a:solidFill>
            <a:schemeClr val="bg1"/>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400" b="1" dirty="0">
                <a:solidFill>
                  <a:prstClr val="black"/>
                </a:solidFill>
                <a:latin typeface="Aptos" panose="02110004020202020204"/>
              </a:rPr>
              <a:t>1279</a:t>
            </a:r>
          </a:p>
        </p:txBody>
      </p:sp>
      <p:sp>
        <p:nvSpPr>
          <p:cNvPr id="130" name="Rectangle 129">
            <a:extLst>
              <a:ext uri="{FF2B5EF4-FFF2-40B4-BE49-F238E27FC236}">
                <a16:creationId xmlns:a16="http://schemas.microsoft.com/office/drawing/2014/main" id="{F6B3CB34-A32E-BAA8-7D30-73875258919F}"/>
              </a:ext>
            </a:extLst>
          </p:cNvPr>
          <p:cNvSpPr/>
          <p:nvPr/>
        </p:nvSpPr>
        <p:spPr>
          <a:xfrm>
            <a:off x="10435175" y="4463053"/>
            <a:ext cx="611920" cy="143997"/>
          </a:xfrm>
          <a:prstGeom prst="rect">
            <a:avLst/>
          </a:prstGeom>
          <a:solidFill>
            <a:schemeClr val="bg1"/>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400" b="1" dirty="0">
                <a:solidFill>
                  <a:prstClr val="black"/>
                </a:solidFill>
                <a:latin typeface="Aptos" panose="02110004020202020204"/>
              </a:rPr>
              <a:t>830</a:t>
            </a:r>
          </a:p>
        </p:txBody>
      </p:sp>
      <p:sp>
        <p:nvSpPr>
          <p:cNvPr id="131" name="Rectangle 130">
            <a:extLst>
              <a:ext uri="{FF2B5EF4-FFF2-40B4-BE49-F238E27FC236}">
                <a16:creationId xmlns:a16="http://schemas.microsoft.com/office/drawing/2014/main" id="{EE6595EC-92C0-B230-54A5-4C652B6C1BE1}"/>
              </a:ext>
            </a:extLst>
          </p:cNvPr>
          <p:cNvSpPr/>
          <p:nvPr/>
        </p:nvSpPr>
        <p:spPr>
          <a:xfrm>
            <a:off x="10435175" y="2792704"/>
            <a:ext cx="611920" cy="143997"/>
          </a:xfrm>
          <a:prstGeom prst="rect">
            <a:avLst/>
          </a:prstGeom>
          <a:solidFill>
            <a:schemeClr val="bg1"/>
          </a:solidFill>
          <a:ln w="12700">
            <a:solidFill>
              <a:schemeClr val="tx1"/>
            </a:solidFill>
            <a:prstDash val="solid"/>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000" b="1" dirty="0">
                <a:solidFill>
                  <a:prstClr val="black"/>
                </a:solidFill>
                <a:latin typeface="Aptos" panose="02110004020202020204"/>
              </a:rPr>
              <a:t>HED 3</a:t>
            </a:r>
          </a:p>
        </p:txBody>
      </p:sp>
      <p:sp>
        <p:nvSpPr>
          <p:cNvPr id="132" name="Rectangle 131">
            <a:extLst>
              <a:ext uri="{FF2B5EF4-FFF2-40B4-BE49-F238E27FC236}">
                <a16:creationId xmlns:a16="http://schemas.microsoft.com/office/drawing/2014/main" id="{32A35F64-DAF3-861F-59A8-9CF494C3B160}"/>
              </a:ext>
            </a:extLst>
          </p:cNvPr>
          <p:cNvSpPr/>
          <p:nvPr/>
        </p:nvSpPr>
        <p:spPr>
          <a:xfrm>
            <a:off x="11450604" y="1542394"/>
            <a:ext cx="611920" cy="2662709"/>
          </a:xfrm>
          <a:prstGeom prst="rect">
            <a:avLst/>
          </a:prstGeom>
          <a:solidFill>
            <a:schemeClr val="bg1"/>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600" dirty="0">
                <a:solidFill>
                  <a:prstClr val="black"/>
                </a:solidFill>
                <a:latin typeface="Arial Narrow" panose="020B0606020202030204" pitchFamily="34" charset="0"/>
              </a:rPr>
              <a:t>grade transit.</a:t>
            </a:r>
          </a:p>
        </p:txBody>
      </p:sp>
      <p:sp>
        <p:nvSpPr>
          <p:cNvPr id="133" name="Rectangle 132">
            <a:extLst>
              <a:ext uri="{FF2B5EF4-FFF2-40B4-BE49-F238E27FC236}">
                <a16:creationId xmlns:a16="http://schemas.microsoft.com/office/drawing/2014/main" id="{E2934178-4FD2-4401-49BD-95C32CCFD71F}"/>
              </a:ext>
            </a:extLst>
          </p:cNvPr>
          <p:cNvSpPr/>
          <p:nvPr/>
        </p:nvSpPr>
        <p:spPr>
          <a:xfrm>
            <a:off x="11450604" y="1453606"/>
            <a:ext cx="611920" cy="143997"/>
          </a:xfrm>
          <a:prstGeom prst="rect">
            <a:avLst/>
          </a:prstGeom>
          <a:solidFill>
            <a:schemeClr val="bg1"/>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400" b="1" dirty="0">
                <a:solidFill>
                  <a:prstClr val="black"/>
                </a:solidFill>
                <a:latin typeface="Aptos" panose="02110004020202020204"/>
              </a:rPr>
              <a:t>1515</a:t>
            </a:r>
          </a:p>
        </p:txBody>
      </p:sp>
      <p:sp>
        <p:nvSpPr>
          <p:cNvPr id="134" name="Rectangle 133">
            <a:extLst>
              <a:ext uri="{FF2B5EF4-FFF2-40B4-BE49-F238E27FC236}">
                <a16:creationId xmlns:a16="http://schemas.microsoft.com/office/drawing/2014/main" id="{C06D0DDE-73C1-3E10-DF7C-ACF5D9D09A8B}"/>
              </a:ext>
            </a:extLst>
          </p:cNvPr>
          <p:cNvSpPr/>
          <p:nvPr/>
        </p:nvSpPr>
        <p:spPr>
          <a:xfrm>
            <a:off x="11450604" y="4158313"/>
            <a:ext cx="611920" cy="143997"/>
          </a:xfrm>
          <a:prstGeom prst="rect">
            <a:avLst/>
          </a:prstGeom>
          <a:solidFill>
            <a:schemeClr val="bg1"/>
          </a:solidFill>
          <a:ln w="12700">
            <a:solidFill>
              <a:schemeClr val="tx1"/>
            </a:solidFill>
          </a:ln>
        </p:spPr>
        <p:style>
          <a:lnRef idx="2">
            <a:schemeClr val="accent1"/>
          </a:lnRef>
          <a:fillRef idx="1">
            <a:schemeClr val="lt1"/>
          </a:fillRef>
          <a:effectRef idx="0">
            <a:schemeClr val="accent1"/>
          </a:effectRef>
          <a:fontRef idx="minor">
            <a:schemeClr val="dk1"/>
          </a:fontRef>
        </p:style>
        <p:txBody>
          <a:bodyPr lIns="35995" tIns="35995" rIns="35995" bIns="35995" rtlCol="0" anchor="ctr"/>
          <a:lstStyle/>
          <a:p>
            <a:pPr algn="ctr" defTabSz="914309"/>
            <a:r>
              <a:rPr lang="fr-FR" sz="1400" b="1" dirty="0">
                <a:solidFill>
                  <a:prstClr val="black"/>
                </a:solidFill>
                <a:latin typeface="Aptos" panose="02110004020202020204"/>
              </a:rPr>
              <a:t>902</a:t>
            </a:r>
          </a:p>
        </p:txBody>
      </p:sp>
      <p:sp>
        <p:nvSpPr>
          <p:cNvPr id="136" name="Rectangle 135">
            <a:extLst>
              <a:ext uri="{FF2B5EF4-FFF2-40B4-BE49-F238E27FC236}">
                <a16:creationId xmlns:a16="http://schemas.microsoft.com/office/drawing/2014/main" id="{D05E85AB-D952-ACB5-C23E-874942E24442}"/>
              </a:ext>
            </a:extLst>
          </p:cNvPr>
          <p:cNvSpPr/>
          <p:nvPr/>
        </p:nvSpPr>
        <p:spPr>
          <a:xfrm>
            <a:off x="6641050" y="391189"/>
            <a:ext cx="5421474" cy="359953"/>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09"/>
            <a:r>
              <a:rPr lang="fr-FR" sz="1400" b="1" dirty="0">
                <a:solidFill>
                  <a:prstClr val="black"/>
                </a:solidFill>
                <a:latin typeface="Aptos" panose="02110004020202020204"/>
              </a:rPr>
              <a:t>Reclassement dans les nouveaux grades DH</a:t>
            </a:r>
          </a:p>
          <a:p>
            <a:pPr algn="ctr" defTabSz="914309"/>
            <a:r>
              <a:rPr lang="fr-FR" sz="1200" dirty="0">
                <a:solidFill>
                  <a:prstClr val="black"/>
                </a:solidFill>
                <a:latin typeface="Aptos" panose="02110004020202020204"/>
              </a:rPr>
              <a:t>Tableaux de reclassement du nouveau statut particulier (art. 19 et 20)</a:t>
            </a:r>
          </a:p>
        </p:txBody>
      </p:sp>
      <p:cxnSp>
        <p:nvCxnSpPr>
          <p:cNvPr id="137" name="Connecteur droit 136">
            <a:extLst>
              <a:ext uri="{FF2B5EF4-FFF2-40B4-BE49-F238E27FC236}">
                <a16:creationId xmlns:a16="http://schemas.microsoft.com/office/drawing/2014/main" id="{495546DA-4419-27CF-ACE8-F1E6D54D18A1}"/>
              </a:ext>
            </a:extLst>
          </p:cNvPr>
          <p:cNvCxnSpPr/>
          <p:nvPr/>
        </p:nvCxnSpPr>
        <p:spPr>
          <a:xfrm flipV="1">
            <a:off x="8439336" y="784885"/>
            <a:ext cx="1" cy="5975222"/>
          </a:xfrm>
          <a:prstGeom prst="line">
            <a:avLst/>
          </a:prstGeom>
          <a:ln w="19050">
            <a:prstDash val="sysDot"/>
          </a:ln>
        </p:spPr>
        <p:style>
          <a:lnRef idx="1">
            <a:schemeClr val="accent1"/>
          </a:lnRef>
          <a:fillRef idx="0">
            <a:schemeClr val="accent1"/>
          </a:fillRef>
          <a:effectRef idx="0">
            <a:schemeClr val="accent1"/>
          </a:effectRef>
          <a:fontRef idx="minor">
            <a:schemeClr val="tx1"/>
          </a:fontRef>
        </p:style>
      </p:cxnSp>
      <p:cxnSp>
        <p:nvCxnSpPr>
          <p:cNvPr id="138" name="Connecteur droit 137">
            <a:extLst>
              <a:ext uri="{FF2B5EF4-FFF2-40B4-BE49-F238E27FC236}">
                <a16:creationId xmlns:a16="http://schemas.microsoft.com/office/drawing/2014/main" id="{F88BB301-6F17-953A-368B-CE6821612D15}"/>
              </a:ext>
            </a:extLst>
          </p:cNvPr>
          <p:cNvCxnSpPr/>
          <p:nvPr/>
        </p:nvCxnSpPr>
        <p:spPr>
          <a:xfrm flipV="1">
            <a:off x="10317464" y="798962"/>
            <a:ext cx="1" cy="5975222"/>
          </a:xfrm>
          <a:prstGeom prst="line">
            <a:avLst/>
          </a:prstGeom>
          <a:ln w="19050">
            <a:prstDash val="sysDot"/>
          </a:ln>
        </p:spPr>
        <p:style>
          <a:lnRef idx="1">
            <a:schemeClr val="accent1"/>
          </a:lnRef>
          <a:fillRef idx="0">
            <a:schemeClr val="accent1"/>
          </a:fillRef>
          <a:effectRef idx="0">
            <a:schemeClr val="accent1"/>
          </a:effectRef>
          <a:fontRef idx="minor">
            <a:schemeClr val="tx1"/>
          </a:fontRef>
        </p:style>
      </p:cxnSp>
      <p:sp>
        <p:nvSpPr>
          <p:cNvPr id="139" name="Flèche : droite 138">
            <a:extLst>
              <a:ext uri="{FF2B5EF4-FFF2-40B4-BE49-F238E27FC236}">
                <a16:creationId xmlns:a16="http://schemas.microsoft.com/office/drawing/2014/main" id="{EFE0EC60-7113-80DD-C3BC-2BE937A0A228}"/>
              </a:ext>
            </a:extLst>
          </p:cNvPr>
          <p:cNvSpPr/>
          <p:nvPr/>
        </p:nvSpPr>
        <p:spPr>
          <a:xfrm>
            <a:off x="7351661" y="5074209"/>
            <a:ext cx="287963" cy="323958"/>
          </a:xfrm>
          <a:prstGeom prst="rightArrow">
            <a:avLst/>
          </a:prstGeom>
          <a:solidFill>
            <a:srgbClr val="1AAF92"/>
          </a:solidFill>
          <a:ln>
            <a:solidFill>
              <a:srgbClr val="814997"/>
            </a:solid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defTabSz="914309"/>
            <a:endParaRPr lang="fr-FR" sz="1800" dirty="0">
              <a:solidFill>
                <a:prstClr val="white"/>
              </a:solidFill>
              <a:latin typeface="Aptos" panose="02110004020202020204"/>
            </a:endParaRPr>
          </a:p>
          <a:p>
            <a:pPr algn="ctr" defTabSz="914309"/>
            <a:endParaRPr lang="fr-FR" sz="1800" dirty="0">
              <a:solidFill>
                <a:prstClr val="white"/>
              </a:solidFill>
              <a:latin typeface="Aptos" panose="02110004020202020204"/>
            </a:endParaRPr>
          </a:p>
          <a:p>
            <a:pPr algn="ctr" defTabSz="914309"/>
            <a:endParaRPr lang="fr-FR" sz="1800" dirty="0">
              <a:solidFill>
                <a:prstClr val="white"/>
              </a:solidFill>
              <a:latin typeface="Aptos" panose="02110004020202020204"/>
            </a:endParaRPr>
          </a:p>
        </p:txBody>
      </p:sp>
      <p:sp>
        <p:nvSpPr>
          <p:cNvPr id="3" name="Flèche : droite 2">
            <a:extLst>
              <a:ext uri="{FF2B5EF4-FFF2-40B4-BE49-F238E27FC236}">
                <a16:creationId xmlns:a16="http://schemas.microsoft.com/office/drawing/2014/main" id="{81CD7F90-CD6E-DD67-D014-70391006AB08}"/>
              </a:ext>
            </a:extLst>
          </p:cNvPr>
          <p:cNvSpPr/>
          <p:nvPr/>
        </p:nvSpPr>
        <p:spPr>
          <a:xfrm>
            <a:off x="9225226" y="3946241"/>
            <a:ext cx="287963" cy="323958"/>
          </a:xfrm>
          <a:prstGeom prst="rightArrow">
            <a:avLst/>
          </a:prstGeom>
          <a:solidFill>
            <a:srgbClr val="1AAF92"/>
          </a:solidFill>
          <a:ln>
            <a:solidFill>
              <a:srgbClr val="814997"/>
            </a:solid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defTabSz="914309"/>
            <a:endParaRPr lang="fr-FR" sz="1800" dirty="0">
              <a:solidFill>
                <a:prstClr val="white"/>
              </a:solidFill>
              <a:latin typeface="Aptos" panose="02110004020202020204"/>
            </a:endParaRPr>
          </a:p>
        </p:txBody>
      </p:sp>
      <p:sp>
        <p:nvSpPr>
          <p:cNvPr id="8" name="Flèche : droite 7">
            <a:extLst>
              <a:ext uri="{FF2B5EF4-FFF2-40B4-BE49-F238E27FC236}">
                <a16:creationId xmlns:a16="http://schemas.microsoft.com/office/drawing/2014/main" id="{64786E40-55AD-5CE4-47BC-63C54DD607C0}"/>
              </a:ext>
            </a:extLst>
          </p:cNvPr>
          <p:cNvSpPr/>
          <p:nvPr/>
        </p:nvSpPr>
        <p:spPr>
          <a:xfrm>
            <a:off x="11127177" y="3178516"/>
            <a:ext cx="287963" cy="323958"/>
          </a:xfrm>
          <a:prstGeom prst="rightArrow">
            <a:avLst/>
          </a:prstGeom>
          <a:solidFill>
            <a:srgbClr val="1AAF92"/>
          </a:solidFill>
          <a:ln>
            <a:solidFill>
              <a:srgbClr val="814997"/>
            </a:solid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defTabSz="914309"/>
            <a:endParaRPr lang="fr-FR" sz="1800" dirty="0">
              <a:solidFill>
                <a:prstClr val="white"/>
              </a:solidFill>
              <a:latin typeface="Aptos" panose="02110004020202020204"/>
            </a:endParaRPr>
          </a:p>
        </p:txBody>
      </p:sp>
      <p:sp>
        <p:nvSpPr>
          <p:cNvPr id="24" name="ZoneTexte 23">
            <a:extLst>
              <a:ext uri="{FF2B5EF4-FFF2-40B4-BE49-F238E27FC236}">
                <a16:creationId xmlns:a16="http://schemas.microsoft.com/office/drawing/2014/main" id="{06C02641-F6F1-AF9C-3E43-2A79E8887F73}"/>
              </a:ext>
            </a:extLst>
          </p:cNvPr>
          <p:cNvSpPr txBox="1"/>
          <p:nvPr/>
        </p:nvSpPr>
        <p:spPr>
          <a:xfrm>
            <a:off x="286298" y="1106"/>
            <a:ext cx="11894118" cy="338510"/>
          </a:xfrm>
          <a:prstGeom prst="rect">
            <a:avLst/>
          </a:prstGeom>
          <a:noFill/>
        </p:spPr>
        <p:txBody>
          <a:bodyPr wrap="square">
            <a:spAutoFit/>
          </a:bodyPr>
          <a:lstStyle/>
          <a:p>
            <a:pPr algn="ctr" defTabSz="914309"/>
            <a:r>
              <a:rPr lang="fr-FR" sz="1600" b="1" dirty="0">
                <a:solidFill>
                  <a:prstClr val="black"/>
                </a:solidFill>
                <a:latin typeface="Aptos" panose="02110004020202020204"/>
              </a:rPr>
              <a:t>Revalorisation statutaire du corps des DH : comparaison des structures de carrière et modes de reclassement</a:t>
            </a:r>
          </a:p>
        </p:txBody>
      </p:sp>
      <p:cxnSp>
        <p:nvCxnSpPr>
          <p:cNvPr id="2" name="Connecteur droit 1">
            <a:extLst>
              <a:ext uri="{FF2B5EF4-FFF2-40B4-BE49-F238E27FC236}">
                <a16:creationId xmlns:a16="http://schemas.microsoft.com/office/drawing/2014/main" id="{C833E63F-ED64-50FC-729F-6EFBB7AB5BEB}"/>
              </a:ext>
            </a:extLst>
          </p:cNvPr>
          <p:cNvCxnSpPr/>
          <p:nvPr/>
        </p:nvCxnSpPr>
        <p:spPr>
          <a:xfrm flipV="1">
            <a:off x="6485492" y="331729"/>
            <a:ext cx="1" cy="6443161"/>
          </a:xfrm>
          <a:prstGeom prst="line">
            <a:avLst/>
          </a:prstGeom>
          <a:ln w="19050">
            <a:prstDash val="sysDot"/>
          </a:ln>
        </p:spPr>
        <p:style>
          <a:lnRef idx="1">
            <a:schemeClr val="accent1"/>
          </a:lnRef>
          <a:fillRef idx="0">
            <a:schemeClr val="accent1"/>
          </a:fillRef>
          <a:effectRef idx="0">
            <a:schemeClr val="accent1"/>
          </a:effectRef>
          <a:fontRef idx="minor">
            <a:schemeClr val="tx1"/>
          </a:fontRef>
        </p:style>
      </p:cxnSp>
      <p:cxnSp>
        <p:nvCxnSpPr>
          <p:cNvPr id="10" name="Connecteur droit 9">
            <a:extLst>
              <a:ext uri="{FF2B5EF4-FFF2-40B4-BE49-F238E27FC236}">
                <a16:creationId xmlns:a16="http://schemas.microsoft.com/office/drawing/2014/main" id="{DAD839FD-95EC-1D51-9923-538509C5992E}"/>
              </a:ext>
            </a:extLst>
          </p:cNvPr>
          <p:cNvCxnSpPr/>
          <p:nvPr/>
        </p:nvCxnSpPr>
        <p:spPr>
          <a:xfrm flipV="1">
            <a:off x="12185366" y="316946"/>
            <a:ext cx="1" cy="6443161"/>
          </a:xfrm>
          <a:prstGeom prst="line">
            <a:avLst/>
          </a:prstGeom>
          <a:ln w="19050">
            <a:prstDash val="sysDot"/>
          </a:ln>
        </p:spPr>
        <p:style>
          <a:lnRef idx="1">
            <a:schemeClr val="accent1"/>
          </a:lnRef>
          <a:fillRef idx="0">
            <a:schemeClr val="accent1"/>
          </a:fillRef>
          <a:effectRef idx="0">
            <a:schemeClr val="accent1"/>
          </a:effectRef>
          <a:fontRef idx="minor">
            <a:schemeClr val="tx1"/>
          </a:fontRef>
        </p:style>
      </p:cxnSp>
      <p:cxnSp>
        <p:nvCxnSpPr>
          <p:cNvPr id="12" name="Connecteur droit 11">
            <a:extLst>
              <a:ext uri="{FF2B5EF4-FFF2-40B4-BE49-F238E27FC236}">
                <a16:creationId xmlns:a16="http://schemas.microsoft.com/office/drawing/2014/main" id="{C17B0F4F-149D-1D6A-E598-79C4D1B488C8}"/>
              </a:ext>
            </a:extLst>
          </p:cNvPr>
          <p:cNvCxnSpPr>
            <a:cxnSpLocks/>
          </p:cNvCxnSpPr>
          <p:nvPr/>
        </p:nvCxnSpPr>
        <p:spPr>
          <a:xfrm flipV="1">
            <a:off x="840180" y="3582182"/>
            <a:ext cx="2952000" cy="0"/>
          </a:xfrm>
          <a:prstGeom prst="line">
            <a:avLst/>
          </a:prstGeom>
          <a:ln w="19050"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3" name="Connecteur droit 12">
            <a:extLst>
              <a:ext uri="{FF2B5EF4-FFF2-40B4-BE49-F238E27FC236}">
                <a16:creationId xmlns:a16="http://schemas.microsoft.com/office/drawing/2014/main" id="{2F9F97C3-3DB0-ABCB-7277-1AF5536D7CEF}"/>
              </a:ext>
            </a:extLst>
          </p:cNvPr>
          <p:cNvCxnSpPr>
            <a:cxnSpLocks/>
          </p:cNvCxnSpPr>
          <p:nvPr/>
        </p:nvCxnSpPr>
        <p:spPr>
          <a:xfrm flipV="1">
            <a:off x="768503" y="2174699"/>
            <a:ext cx="3636000" cy="0"/>
          </a:xfrm>
          <a:prstGeom prst="line">
            <a:avLst/>
          </a:prstGeom>
          <a:ln w="19050"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4235764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down)">
                                      <p:cBhvr>
                                        <p:cTn id="7" dur="500"/>
                                        <p:tgtEl>
                                          <p:spTgt spid="2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89"/>
                                        </p:tgtEl>
                                        <p:attrNameLst>
                                          <p:attrName>style.visibility</p:attrName>
                                        </p:attrNameLst>
                                      </p:cBhvr>
                                      <p:to>
                                        <p:strVal val="visible"/>
                                      </p:to>
                                    </p:set>
                                    <p:animEffect transition="in" filter="wipe(down)">
                                      <p:cBhvr>
                                        <p:cTn id="10" dur="500"/>
                                        <p:tgtEl>
                                          <p:spTgt spid="89"/>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94"/>
                                        </p:tgtEl>
                                        <p:attrNameLst>
                                          <p:attrName>style.visibility</p:attrName>
                                        </p:attrNameLst>
                                      </p:cBhvr>
                                      <p:to>
                                        <p:strVal val="visible"/>
                                      </p:to>
                                    </p:set>
                                    <p:animEffect transition="in" filter="wipe(down)">
                                      <p:cBhvr>
                                        <p:cTn id="13" dur="500"/>
                                        <p:tgtEl>
                                          <p:spTgt spid="94"/>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95"/>
                                        </p:tgtEl>
                                        <p:attrNameLst>
                                          <p:attrName>style.visibility</p:attrName>
                                        </p:attrNameLst>
                                      </p:cBhvr>
                                      <p:to>
                                        <p:strVal val="visible"/>
                                      </p:to>
                                    </p:set>
                                    <p:animEffect transition="in" filter="wipe(down)">
                                      <p:cBhvr>
                                        <p:cTn id="16" dur="500"/>
                                        <p:tgtEl>
                                          <p:spTgt spid="95"/>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96"/>
                                        </p:tgtEl>
                                        <p:attrNameLst>
                                          <p:attrName>style.visibility</p:attrName>
                                        </p:attrNameLst>
                                      </p:cBhvr>
                                      <p:to>
                                        <p:strVal val="visible"/>
                                      </p:to>
                                    </p:set>
                                    <p:animEffect transition="in" filter="wipe(down)">
                                      <p:cBhvr>
                                        <p:cTn id="19" dur="500"/>
                                        <p:tgtEl>
                                          <p:spTgt spid="96"/>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97"/>
                                        </p:tgtEl>
                                        <p:attrNameLst>
                                          <p:attrName>style.visibility</p:attrName>
                                        </p:attrNameLst>
                                      </p:cBhvr>
                                      <p:to>
                                        <p:strVal val="visible"/>
                                      </p:to>
                                    </p:set>
                                    <p:animEffect transition="in" filter="wipe(down)">
                                      <p:cBhvr>
                                        <p:cTn id="22" dur="500"/>
                                        <p:tgtEl>
                                          <p:spTgt spid="97"/>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98"/>
                                        </p:tgtEl>
                                        <p:attrNameLst>
                                          <p:attrName>style.visibility</p:attrName>
                                        </p:attrNameLst>
                                      </p:cBhvr>
                                      <p:to>
                                        <p:strVal val="visible"/>
                                      </p:to>
                                    </p:set>
                                    <p:animEffect transition="in" filter="wipe(down)">
                                      <p:cBhvr>
                                        <p:cTn id="25" dur="500"/>
                                        <p:tgtEl>
                                          <p:spTgt spid="98"/>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99"/>
                                        </p:tgtEl>
                                        <p:attrNameLst>
                                          <p:attrName>style.visibility</p:attrName>
                                        </p:attrNameLst>
                                      </p:cBhvr>
                                      <p:to>
                                        <p:strVal val="visible"/>
                                      </p:to>
                                    </p:set>
                                    <p:animEffect transition="in" filter="wipe(down)">
                                      <p:cBhvr>
                                        <p:cTn id="28" dur="500"/>
                                        <p:tgtEl>
                                          <p:spTgt spid="99"/>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100"/>
                                        </p:tgtEl>
                                        <p:attrNameLst>
                                          <p:attrName>style.visibility</p:attrName>
                                        </p:attrNameLst>
                                      </p:cBhvr>
                                      <p:to>
                                        <p:strVal val="visible"/>
                                      </p:to>
                                    </p:set>
                                    <p:animEffect transition="in" filter="wipe(down)">
                                      <p:cBhvr>
                                        <p:cTn id="31" dur="500"/>
                                        <p:tgtEl>
                                          <p:spTgt spid="100"/>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101"/>
                                        </p:tgtEl>
                                        <p:attrNameLst>
                                          <p:attrName>style.visibility</p:attrName>
                                        </p:attrNameLst>
                                      </p:cBhvr>
                                      <p:to>
                                        <p:strVal val="visible"/>
                                      </p:to>
                                    </p:set>
                                    <p:animEffect transition="in" filter="wipe(down)">
                                      <p:cBhvr>
                                        <p:cTn id="34" dur="500"/>
                                        <p:tgtEl>
                                          <p:spTgt spid="101"/>
                                        </p:tgtEl>
                                      </p:cBhvr>
                                    </p:animEffect>
                                  </p:childTnLst>
                                </p:cTn>
                              </p:par>
                              <p:par>
                                <p:cTn id="35" presetID="22" presetClass="entr" presetSubtype="4" fill="hold" grpId="0" nodeType="withEffect">
                                  <p:stCondLst>
                                    <p:cond delay="0"/>
                                  </p:stCondLst>
                                  <p:childTnLst>
                                    <p:set>
                                      <p:cBhvr>
                                        <p:cTn id="36" dur="1" fill="hold">
                                          <p:stCondLst>
                                            <p:cond delay="0"/>
                                          </p:stCondLst>
                                        </p:cTn>
                                        <p:tgtEl>
                                          <p:spTgt spid="103"/>
                                        </p:tgtEl>
                                        <p:attrNameLst>
                                          <p:attrName>style.visibility</p:attrName>
                                        </p:attrNameLst>
                                      </p:cBhvr>
                                      <p:to>
                                        <p:strVal val="visible"/>
                                      </p:to>
                                    </p:set>
                                    <p:animEffect transition="in" filter="wipe(down)">
                                      <p:cBhvr>
                                        <p:cTn id="37" dur="500"/>
                                        <p:tgtEl>
                                          <p:spTgt spid="103"/>
                                        </p:tgtEl>
                                      </p:cBhvr>
                                    </p:animEffect>
                                  </p:childTnLst>
                                </p:cTn>
                              </p:par>
                              <p:par>
                                <p:cTn id="38" presetID="22" presetClass="entr" presetSubtype="4" fill="hold" grpId="0" nodeType="withEffect">
                                  <p:stCondLst>
                                    <p:cond delay="0"/>
                                  </p:stCondLst>
                                  <p:childTnLst>
                                    <p:set>
                                      <p:cBhvr>
                                        <p:cTn id="39" dur="1" fill="hold">
                                          <p:stCondLst>
                                            <p:cond delay="0"/>
                                          </p:stCondLst>
                                        </p:cTn>
                                        <p:tgtEl>
                                          <p:spTgt spid="104"/>
                                        </p:tgtEl>
                                        <p:attrNameLst>
                                          <p:attrName>style.visibility</p:attrName>
                                        </p:attrNameLst>
                                      </p:cBhvr>
                                      <p:to>
                                        <p:strVal val="visible"/>
                                      </p:to>
                                    </p:set>
                                    <p:animEffect transition="in" filter="wipe(down)">
                                      <p:cBhvr>
                                        <p:cTn id="40" dur="500"/>
                                        <p:tgtEl>
                                          <p:spTgt spid="104"/>
                                        </p:tgtEl>
                                      </p:cBhvr>
                                    </p:animEffect>
                                  </p:childTnLst>
                                </p:cTn>
                              </p:par>
                              <p:par>
                                <p:cTn id="41" presetID="22" presetClass="entr" presetSubtype="4" fill="hold" grpId="0" nodeType="withEffect">
                                  <p:stCondLst>
                                    <p:cond delay="0"/>
                                  </p:stCondLst>
                                  <p:childTnLst>
                                    <p:set>
                                      <p:cBhvr>
                                        <p:cTn id="42" dur="1" fill="hold">
                                          <p:stCondLst>
                                            <p:cond delay="0"/>
                                          </p:stCondLst>
                                        </p:cTn>
                                        <p:tgtEl>
                                          <p:spTgt spid="105"/>
                                        </p:tgtEl>
                                        <p:attrNameLst>
                                          <p:attrName>style.visibility</p:attrName>
                                        </p:attrNameLst>
                                      </p:cBhvr>
                                      <p:to>
                                        <p:strVal val="visible"/>
                                      </p:to>
                                    </p:set>
                                    <p:animEffect transition="in" filter="wipe(down)">
                                      <p:cBhvr>
                                        <p:cTn id="43" dur="500"/>
                                        <p:tgtEl>
                                          <p:spTgt spid="105"/>
                                        </p:tgtEl>
                                      </p:cBhvr>
                                    </p:animEffect>
                                  </p:childTnLst>
                                </p:cTn>
                              </p:par>
                              <p:par>
                                <p:cTn id="44" presetID="22" presetClass="entr" presetSubtype="4" fill="hold" grpId="0" nodeType="withEffect">
                                  <p:stCondLst>
                                    <p:cond delay="0"/>
                                  </p:stCondLst>
                                  <p:childTnLst>
                                    <p:set>
                                      <p:cBhvr>
                                        <p:cTn id="45" dur="1" fill="hold">
                                          <p:stCondLst>
                                            <p:cond delay="0"/>
                                          </p:stCondLst>
                                        </p:cTn>
                                        <p:tgtEl>
                                          <p:spTgt spid="107"/>
                                        </p:tgtEl>
                                        <p:attrNameLst>
                                          <p:attrName>style.visibility</p:attrName>
                                        </p:attrNameLst>
                                      </p:cBhvr>
                                      <p:to>
                                        <p:strVal val="visible"/>
                                      </p:to>
                                    </p:set>
                                    <p:animEffect transition="in" filter="wipe(down)">
                                      <p:cBhvr>
                                        <p:cTn id="46" dur="500"/>
                                        <p:tgtEl>
                                          <p:spTgt spid="107"/>
                                        </p:tgtEl>
                                      </p:cBhvr>
                                    </p:animEffect>
                                  </p:childTnLst>
                                </p:cTn>
                              </p:par>
                              <p:par>
                                <p:cTn id="47" presetID="22" presetClass="entr" presetSubtype="4" fill="hold" grpId="0" nodeType="withEffect">
                                  <p:stCondLst>
                                    <p:cond delay="0"/>
                                  </p:stCondLst>
                                  <p:childTnLst>
                                    <p:set>
                                      <p:cBhvr>
                                        <p:cTn id="48" dur="1" fill="hold">
                                          <p:stCondLst>
                                            <p:cond delay="0"/>
                                          </p:stCondLst>
                                        </p:cTn>
                                        <p:tgtEl>
                                          <p:spTgt spid="108"/>
                                        </p:tgtEl>
                                        <p:attrNameLst>
                                          <p:attrName>style.visibility</p:attrName>
                                        </p:attrNameLst>
                                      </p:cBhvr>
                                      <p:to>
                                        <p:strVal val="visible"/>
                                      </p:to>
                                    </p:set>
                                    <p:animEffect transition="in" filter="wipe(down)">
                                      <p:cBhvr>
                                        <p:cTn id="49" dur="500"/>
                                        <p:tgtEl>
                                          <p:spTgt spid="108"/>
                                        </p:tgtEl>
                                      </p:cBhvr>
                                    </p:animEffect>
                                  </p:childTnLst>
                                </p:cTn>
                              </p:par>
                              <p:par>
                                <p:cTn id="50" presetID="22" presetClass="entr" presetSubtype="4" fill="hold" grpId="0" nodeType="withEffect">
                                  <p:stCondLst>
                                    <p:cond delay="0"/>
                                  </p:stCondLst>
                                  <p:childTnLst>
                                    <p:set>
                                      <p:cBhvr>
                                        <p:cTn id="51" dur="1" fill="hold">
                                          <p:stCondLst>
                                            <p:cond delay="0"/>
                                          </p:stCondLst>
                                        </p:cTn>
                                        <p:tgtEl>
                                          <p:spTgt spid="109"/>
                                        </p:tgtEl>
                                        <p:attrNameLst>
                                          <p:attrName>style.visibility</p:attrName>
                                        </p:attrNameLst>
                                      </p:cBhvr>
                                      <p:to>
                                        <p:strVal val="visible"/>
                                      </p:to>
                                    </p:set>
                                    <p:animEffect transition="in" filter="wipe(down)">
                                      <p:cBhvr>
                                        <p:cTn id="52" dur="500"/>
                                        <p:tgtEl>
                                          <p:spTgt spid="109"/>
                                        </p:tgtEl>
                                      </p:cBhvr>
                                    </p:animEffect>
                                  </p:childTnLst>
                                </p:cTn>
                              </p:par>
                            </p:childTnLst>
                          </p:cTn>
                        </p:par>
                      </p:childTnLst>
                    </p:cTn>
                  </p:par>
                  <p:par>
                    <p:cTn id="53" fill="hold">
                      <p:stCondLst>
                        <p:cond delay="indefinite"/>
                      </p:stCondLst>
                      <p:childTnLst>
                        <p:par>
                          <p:cTn id="54" fill="hold">
                            <p:stCondLst>
                              <p:cond delay="0"/>
                            </p:stCondLst>
                            <p:childTnLst>
                              <p:par>
                                <p:cTn id="55" presetID="47" presetClass="entr" presetSubtype="0" fill="hold" nodeType="click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fade">
                                      <p:cBhvr>
                                        <p:cTn id="57" dur="1000"/>
                                        <p:tgtEl>
                                          <p:spTgt spid="12"/>
                                        </p:tgtEl>
                                      </p:cBhvr>
                                    </p:animEffect>
                                    <p:anim calcmode="lin" valueType="num">
                                      <p:cBhvr>
                                        <p:cTn id="58" dur="1000" fill="hold"/>
                                        <p:tgtEl>
                                          <p:spTgt spid="12"/>
                                        </p:tgtEl>
                                        <p:attrNameLst>
                                          <p:attrName>ppt_x</p:attrName>
                                        </p:attrNameLst>
                                      </p:cBhvr>
                                      <p:tavLst>
                                        <p:tav tm="0">
                                          <p:val>
                                            <p:strVal val="#ppt_x"/>
                                          </p:val>
                                        </p:tav>
                                        <p:tav tm="100000">
                                          <p:val>
                                            <p:strVal val="#ppt_x"/>
                                          </p:val>
                                        </p:tav>
                                      </p:tavLst>
                                    </p:anim>
                                    <p:anim calcmode="lin" valueType="num">
                                      <p:cBhvr>
                                        <p:cTn id="59" dur="1000" fill="hold"/>
                                        <p:tgtEl>
                                          <p:spTgt spid="12"/>
                                        </p:tgtEl>
                                        <p:attrNameLst>
                                          <p:attrName>ppt_y</p:attrName>
                                        </p:attrNameLst>
                                      </p:cBhvr>
                                      <p:tavLst>
                                        <p:tav tm="0">
                                          <p:val>
                                            <p:strVal val="#ppt_y-.1"/>
                                          </p:val>
                                        </p:tav>
                                        <p:tav tm="100000">
                                          <p:val>
                                            <p:strVal val="#ppt_y"/>
                                          </p:val>
                                        </p:tav>
                                      </p:tavLst>
                                    </p:anim>
                                  </p:childTnLst>
                                </p:cTn>
                              </p:par>
                              <p:par>
                                <p:cTn id="60" presetID="47" presetClass="entr" presetSubtype="0" fill="hold" nodeType="withEffect">
                                  <p:stCondLst>
                                    <p:cond delay="0"/>
                                  </p:stCondLst>
                                  <p:childTnLst>
                                    <p:set>
                                      <p:cBhvr>
                                        <p:cTn id="61" dur="1" fill="hold">
                                          <p:stCondLst>
                                            <p:cond delay="0"/>
                                          </p:stCondLst>
                                        </p:cTn>
                                        <p:tgtEl>
                                          <p:spTgt spid="13"/>
                                        </p:tgtEl>
                                        <p:attrNameLst>
                                          <p:attrName>style.visibility</p:attrName>
                                        </p:attrNameLst>
                                      </p:cBhvr>
                                      <p:to>
                                        <p:strVal val="visible"/>
                                      </p:to>
                                    </p:set>
                                    <p:animEffect transition="in" filter="fade">
                                      <p:cBhvr>
                                        <p:cTn id="62" dur="1000"/>
                                        <p:tgtEl>
                                          <p:spTgt spid="13"/>
                                        </p:tgtEl>
                                      </p:cBhvr>
                                    </p:animEffect>
                                    <p:anim calcmode="lin" valueType="num">
                                      <p:cBhvr>
                                        <p:cTn id="63" dur="1000" fill="hold"/>
                                        <p:tgtEl>
                                          <p:spTgt spid="13"/>
                                        </p:tgtEl>
                                        <p:attrNameLst>
                                          <p:attrName>ppt_x</p:attrName>
                                        </p:attrNameLst>
                                      </p:cBhvr>
                                      <p:tavLst>
                                        <p:tav tm="0">
                                          <p:val>
                                            <p:strVal val="#ppt_x"/>
                                          </p:val>
                                        </p:tav>
                                        <p:tav tm="100000">
                                          <p:val>
                                            <p:strVal val="#ppt_x"/>
                                          </p:val>
                                        </p:tav>
                                      </p:tavLst>
                                    </p:anim>
                                    <p:anim calcmode="lin" valueType="num">
                                      <p:cBhvr>
                                        <p:cTn id="64"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2" presetClass="entr" presetSubtype="8" fill="hold" grpId="0" nodeType="clickEffect">
                                  <p:stCondLst>
                                    <p:cond delay="0"/>
                                  </p:stCondLst>
                                  <p:childTnLst>
                                    <p:set>
                                      <p:cBhvr>
                                        <p:cTn id="68" dur="1" fill="hold">
                                          <p:stCondLst>
                                            <p:cond delay="0"/>
                                          </p:stCondLst>
                                        </p:cTn>
                                        <p:tgtEl>
                                          <p:spTgt spid="115"/>
                                        </p:tgtEl>
                                        <p:attrNameLst>
                                          <p:attrName>style.visibility</p:attrName>
                                        </p:attrNameLst>
                                      </p:cBhvr>
                                      <p:to>
                                        <p:strVal val="visible"/>
                                      </p:to>
                                    </p:set>
                                    <p:animEffect transition="in" filter="wipe(left)">
                                      <p:cBhvr>
                                        <p:cTn id="69" dur="500"/>
                                        <p:tgtEl>
                                          <p:spTgt spid="115"/>
                                        </p:tgtEl>
                                      </p:cBhvr>
                                    </p:animEffect>
                                  </p:childTnLst>
                                </p:cTn>
                              </p:par>
                              <p:par>
                                <p:cTn id="70" presetID="22" presetClass="entr" presetSubtype="8" fill="hold" grpId="0" nodeType="withEffect">
                                  <p:stCondLst>
                                    <p:cond delay="0"/>
                                  </p:stCondLst>
                                  <p:childTnLst>
                                    <p:set>
                                      <p:cBhvr>
                                        <p:cTn id="71" dur="1" fill="hold">
                                          <p:stCondLst>
                                            <p:cond delay="0"/>
                                          </p:stCondLst>
                                        </p:cTn>
                                        <p:tgtEl>
                                          <p:spTgt spid="116"/>
                                        </p:tgtEl>
                                        <p:attrNameLst>
                                          <p:attrName>style.visibility</p:attrName>
                                        </p:attrNameLst>
                                      </p:cBhvr>
                                      <p:to>
                                        <p:strVal val="visible"/>
                                      </p:to>
                                    </p:set>
                                    <p:animEffect transition="in" filter="wipe(left)">
                                      <p:cBhvr>
                                        <p:cTn id="72" dur="500"/>
                                        <p:tgtEl>
                                          <p:spTgt spid="116"/>
                                        </p:tgtEl>
                                      </p:cBhvr>
                                    </p:animEffect>
                                  </p:childTnLst>
                                </p:cTn>
                              </p:par>
                              <p:par>
                                <p:cTn id="73" presetID="22" presetClass="entr" presetSubtype="8" fill="hold" grpId="0" nodeType="withEffect">
                                  <p:stCondLst>
                                    <p:cond delay="0"/>
                                  </p:stCondLst>
                                  <p:childTnLst>
                                    <p:set>
                                      <p:cBhvr>
                                        <p:cTn id="74" dur="1" fill="hold">
                                          <p:stCondLst>
                                            <p:cond delay="0"/>
                                          </p:stCondLst>
                                        </p:cTn>
                                        <p:tgtEl>
                                          <p:spTgt spid="117"/>
                                        </p:tgtEl>
                                        <p:attrNameLst>
                                          <p:attrName>style.visibility</p:attrName>
                                        </p:attrNameLst>
                                      </p:cBhvr>
                                      <p:to>
                                        <p:strVal val="visible"/>
                                      </p:to>
                                    </p:set>
                                    <p:animEffect transition="in" filter="wipe(left)">
                                      <p:cBhvr>
                                        <p:cTn id="75" dur="500"/>
                                        <p:tgtEl>
                                          <p:spTgt spid="117"/>
                                        </p:tgtEl>
                                      </p:cBhvr>
                                    </p:animEffect>
                                  </p:childTnLst>
                                </p:cTn>
                              </p:par>
                              <p:par>
                                <p:cTn id="76" presetID="22" presetClass="entr" presetSubtype="8" fill="hold" grpId="0" nodeType="withEffect">
                                  <p:stCondLst>
                                    <p:cond delay="0"/>
                                  </p:stCondLst>
                                  <p:childTnLst>
                                    <p:set>
                                      <p:cBhvr>
                                        <p:cTn id="77" dur="1" fill="hold">
                                          <p:stCondLst>
                                            <p:cond delay="0"/>
                                          </p:stCondLst>
                                        </p:cTn>
                                        <p:tgtEl>
                                          <p:spTgt spid="118"/>
                                        </p:tgtEl>
                                        <p:attrNameLst>
                                          <p:attrName>style.visibility</p:attrName>
                                        </p:attrNameLst>
                                      </p:cBhvr>
                                      <p:to>
                                        <p:strVal val="visible"/>
                                      </p:to>
                                    </p:set>
                                    <p:animEffect transition="in" filter="wipe(left)">
                                      <p:cBhvr>
                                        <p:cTn id="78" dur="500"/>
                                        <p:tgtEl>
                                          <p:spTgt spid="118"/>
                                        </p:tgtEl>
                                      </p:cBhvr>
                                    </p:animEffect>
                                  </p:childTnLst>
                                </p:cTn>
                              </p:par>
                              <p:par>
                                <p:cTn id="79" presetID="22" presetClass="entr" presetSubtype="8" fill="hold" grpId="0" nodeType="withEffect">
                                  <p:stCondLst>
                                    <p:cond delay="0"/>
                                  </p:stCondLst>
                                  <p:childTnLst>
                                    <p:set>
                                      <p:cBhvr>
                                        <p:cTn id="80" dur="1" fill="hold">
                                          <p:stCondLst>
                                            <p:cond delay="0"/>
                                          </p:stCondLst>
                                        </p:cTn>
                                        <p:tgtEl>
                                          <p:spTgt spid="119"/>
                                        </p:tgtEl>
                                        <p:attrNameLst>
                                          <p:attrName>style.visibility</p:attrName>
                                        </p:attrNameLst>
                                      </p:cBhvr>
                                      <p:to>
                                        <p:strVal val="visible"/>
                                      </p:to>
                                    </p:set>
                                    <p:animEffect transition="in" filter="wipe(left)">
                                      <p:cBhvr>
                                        <p:cTn id="81" dur="500"/>
                                        <p:tgtEl>
                                          <p:spTgt spid="119"/>
                                        </p:tgtEl>
                                      </p:cBhvr>
                                    </p:animEffect>
                                  </p:childTnLst>
                                </p:cTn>
                              </p:par>
                              <p:par>
                                <p:cTn id="82" presetID="22" presetClass="entr" presetSubtype="8" fill="hold" grpId="0" nodeType="withEffect">
                                  <p:stCondLst>
                                    <p:cond delay="0"/>
                                  </p:stCondLst>
                                  <p:childTnLst>
                                    <p:set>
                                      <p:cBhvr>
                                        <p:cTn id="83" dur="1" fill="hold">
                                          <p:stCondLst>
                                            <p:cond delay="0"/>
                                          </p:stCondLst>
                                        </p:cTn>
                                        <p:tgtEl>
                                          <p:spTgt spid="139"/>
                                        </p:tgtEl>
                                        <p:attrNameLst>
                                          <p:attrName>style.visibility</p:attrName>
                                        </p:attrNameLst>
                                      </p:cBhvr>
                                      <p:to>
                                        <p:strVal val="visible"/>
                                      </p:to>
                                    </p:set>
                                    <p:animEffect transition="in" filter="wipe(left)">
                                      <p:cBhvr>
                                        <p:cTn id="84" dur="500"/>
                                        <p:tgtEl>
                                          <p:spTgt spid="139"/>
                                        </p:tgtEl>
                                      </p:cBhvr>
                                    </p:animEffect>
                                  </p:childTnLst>
                                </p:cTn>
                              </p:par>
                            </p:childTnLst>
                          </p:cTn>
                        </p:par>
                      </p:childTnLst>
                    </p:cTn>
                  </p:par>
                  <p:par>
                    <p:cTn id="85" fill="hold">
                      <p:stCondLst>
                        <p:cond delay="indefinite"/>
                      </p:stCondLst>
                      <p:childTnLst>
                        <p:par>
                          <p:cTn id="86" fill="hold">
                            <p:stCondLst>
                              <p:cond delay="0"/>
                            </p:stCondLst>
                            <p:childTnLst>
                              <p:par>
                                <p:cTn id="87" presetID="22" presetClass="entr" presetSubtype="8" fill="hold" grpId="0" nodeType="clickEffect">
                                  <p:stCondLst>
                                    <p:cond delay="0"/>
                                  </p:stCondLst>
                                  <p:childTnLst>
                                    <p:set>
                                      <p:cBhvr>
                                        <p:cTn id="88" dur="1" fill="hold">
                                          <p:stCondLst>
                                            <p:cond delay="0"/>
                                          </p:stCondLst>
                                        </p:cTn>
                                        <p:tgtEl>
                                          <p:spTgt spid="125"/>
                                        </p:tgtEl>
                                        <p:attrNameLst>
                                          <p:attrName>style.visibility</p:attrName>
                                        </p:attrNameLst>
                                      </p:cBhvr>
                                      <p:to>
                                        <p:strVal val="visible"/>
                                      </p:to>
                                    </p:set>
                                    <p:animEffect transition="in" filter="wipe(left)">
                                      <p:cBhvr>
                                        <p:cTn id="89" dur="500"/>
                                        <p:tgtEl>
                                          <p:spTgt spid="125"/>
                                        </p:tgtEl>
                                      </p:cBhvr>
                                    </p:animEffect>
                                  </p:childTnLst>
                                </p:cTn>
                              </p:par>
                              <p:par>
                                <p:cTn id="90" presetID="22" presetClass="entr" presetSubtype="8" fill="hold" grpId="0" nodeType="withEffect">
                                  <p:stCondLst>
                                    <p:cond delay="0"/>
                                  </p:stCondLst>
                                  <p:childTnLst>
                                    <p:set>
                                      <p:cBhvr>
                                        <p:cTn id="91" dur="1" fill="hold">
                                          <p:stCondLst>
                                            <p:cond delay="0"/>
                                          </p:stCondLst>
                                        </p:cTn>
                                        <p:tgtEl>
                                          <p:spTgt spid="126"/>
                                        </p:tgtEl>
                                        <p:attrNameLst>
                                          <p:attrName>style.visibility</p:attrName>
                                        </p:attrNameLst>
                                      </p:cBhvr>
                                      <p:to>
                                        <p:strVal val="visible"/>
                                      </p:to>
                                    </p:set>
                                    <p:animEffect transition="in" filter="wipe(left)">
                                      <p:cBhvr>
                                        <p:cTn id="92" dur="500"/>
                                        <p:tgtEl>
                                          <p:spTgt spid="126"/>
                                        </p:tgtEl>
                                      </p:cBhvr>
                                    </p:animEffect>
                                  </p:childTnLst>
                                </p:cTn>
                              </p:par>
                              <p:par>
                                <p:cTn id="93" presetID="22" presetClass="entr" presetSubtype="8" fill="hold" grpId="0" nodeType="withEffect">
                                  <p:stCondLst>
                                    <p:cond delay="0"/>
                                  </p:stCondLst>
                                  <p:childTnLst>
                                    <p:set>
                                      <p:cBhvr>
                                        <p:cTn id="94" dur="1" fill="hold">
                                          <p:stCondLst>
                                            <p:cond delay="0"/>
                                          </p:stCondLst>
                                        </p:cTn>
                                        <p:tgtEl>
                                          <p:spTgt spid="127"/>
                                        </p:tgtEl>
                                        <p:attrNameLst>
                                          <p:attrName>style.visibility</p:attrName>
                                        </p:attrNameLst>
                                      </p:cBhvr>
                                      <p:to>
                                        <p:strVal val="visible"/>
                                      </p:to>
                                    </p:set>
                                    <p:animEffect transition="in" filter="wipe(left)">
                                      <p:cBhvr>
                                        <p:cTn id="95" dur="500"/>
                                        <p:tgtEl>
                                          <p:spTgt spid="127"/>
                                        </p:tgtEl>
                                      </p:cBhvr>
                                    </p:animEffect>
                                  </p:childTnLst>
                                </p:cTn>
                              </p:par>
                              <p:par>
                                <p:cTn id="96" presetID="22" presetClass="entr" presetSubtype="8" fill="hold" grpId="0" nodeType="withEffect">
                                  <p:stCondLst>
                                    <p:cond delay="0"/>
                                  </p:stCondLst>
                                  <p:childTnLst>
                                    <p:set>
                                      <p:cBhvr>
                                        <p:cTn id="97" dur="1" fill="hold">
                                          <p:stCondLst>
                                            <p:cond delay="0"/>
                                          </p:stCondLst>
                                        </p:cTn>
                                        <p:tgtEl>
                                          <p:spTgt spid="3"/>
                                        </p:tgtEl>
                                        <p:attrNameLst>
                                          <p:attrName>style.visibility</p:attrName>
                                        </p:attrNameLst>
                                      </p:cBhvr>
                                      <p:to>
                                        <p:strVal val="visible"/>
                                      </p:to>
                                    </p:set>
                                    <p:animEffect transition="in" filter="wipe(left)">
                                      <p:cBhvr>
                                        <p:cTn id="98" dur="500"/>
                                        <p:tgtEl>
                                          <p:spTgt spid="3"/>
                                        </p:tgtEl>
                                      </p:cBhvr>
                                    </p:animEffect>
                                  </p:childTnLst>
                                </p:cTn>
                              </p:par>
                            </p:childTnLst>
                          </p:cTn>
                        </p:par>
                      </p:childTnLst>
                    </p:cTn>
                  </p:par>
                  <p:par>
                    <p:cTn id="99" fill="hold">
                      <p:stCondLst>
                        <p:cond delay="indefinite"/>
                      </p:stCondLst>
                      <p:childTnLst>
                        <p:par>
                          <p:cTn id="100" fill="hold">
                            <p:stCondLst>
                              <p:cond delay="0"/>
                            </p:stCondLst>
                            <p:childTnLst>
                              <p:par>
                                <p:cTn id="101" presetID="22" presetClass="entr" presetSubtype="8" fill="hold" grpId="0" nodeType="clickEffect">
                                  <p:stCondLst>
                                    <p:cond delay="0"/>
                                  </p:stCondLst>
                                  <p:childTnLst>
                                    <p:set>
                                      <p:cBhvr>
                                        <p:cTn id="102" dur="1" fill="hold">
                                          <p:stCondLst>
                                            <p:cond delay="0"/>
                                          </p:stCondLst>
                                        </p:cTn>
                                        <p:tgtEl>
                                          <p:spTgt spid="132"/>
                                        </p:tgtEl>
                                        <p:attrNameLst>
                                          <p:attrName>style.visibility</p:attrName>
                                        </p:attrNameLst>
                                      </p:cBhvr>
                                      <p:to>
                                        <p:strVal val="visible"/>
                                      </p:to>
                                    </p:set>
                                    <p:animEffect transition="in" filter="wipe(left)">
                                      <p:cBhvr>
                                        <p:cTn id="103" dur="500"/>
                                        <p:tgtEl>
                                          <p:spTgt spid="132"/>
                                        </p:tgtEl>
                                      </p:cBhvr>
                                    </p:animEffect>
                                  </p:childTnLst>
                                </p:cTn>
                              </p:par>
                              <p:par>
                                <p:cTn id="104" presetID="22" presetClass="entr" presetSubtype="8" fill="hold" grpId="0" nodeType="withEffect">
                                  <p:stCondLst>
                                    <p:cond delay="0"/>
                                  </p:stCondLst>
                                  <p:childTnLst>
                                    <p:set>
                                      <p:cBhvr>
                                        <p:cTn id="105" dur="1" fill="hold">
                                          <p:stCondLst>
                                            <p:cond delay="0"/>
                                          </p:stCondLst>
                                        </p:cTn>
                                        <p:tgtEl>
                                          <p:spTgt spid="133"/>
                                        </p:tgtEl>
                                        <p:attrNameLst>
                                          <p:attrName>style.visibility</p:attrName>
                                        </p:attrNameLst>
                                      </p:cBhvr>
                                      <p:to>
                                        <p:strVal val="visible"/>
                                      </p:to>
                                    </p:set>
                                    <p:animEffect transition="in" filter="wipe(left)">
                                      <p:cBhvr>
                                        <p:cTn id="106" dur="500"/>
                                        <p:tgtEl>
                                          <p:spTgt spid="133"/>
                                        </p:tgtEl>
                                      </p:cBhvr>
                                    </p:animEffect>
                                  </p:childTnLst>
                                </p:cTn>
                              </p:par>
                              <p:par>
                                <p:cTn id="107" presetID="22" presetClass="entr" presetSubtype="8" fill="hold" grpId="0" nodeType="withEffect">
                                  <p:stCondLst>
                                    <p:cond delay="0"/>
                                  </p:stCondLst>
                                  <p:childTnLst>
                                    <p:set>
                                      <p:cBhvr>
                                        <p:cTn id="108" dur="1" fill="hold">
                                          <p:stCondLst>
                                            <p:cond delay="0"/>
                                          </p:stCondLst>
                                        </p:cTn>
                                        <p:tgtEl>
                                          <p:spTgt spid="134"/>
                                        </p:tgtEl>
                                        <p:attrNameLst>
                                          <p:attrName>style.visibility</p:attrName>
                                        </p:attrNameLst>
                                      </p:cBhvr>
                                      <p:to>
                                        <p:strVal val="visible"/>
                                      </p:to>
                                    </p:set>
                                    <p:animEffect transition="in" filter="wipe(left)">
                                      <p:cBhvr>
                                        <p:cTn id="109" dur="500"/>
                                        <p:tgtEl>
                                          <p:spTgt spid="134"/>
                                        </p:tgtEl>
                                      </p:cBhvr>
                                    </p:animEffect>
                                  </p:childTnLst>
                                </p:cTn>
                              </p:par>
                              <p:par>
                                <p:cTn id="110" presetID="22" presetClass="entr" presetSubtype="8" fill="hold" grpId="0" nodeType="withEffect">
                                  <p:stCondLst>
                                    <p:cond delay="0"/>
                                  </p:stCondLst>
                                  <p:childTnLst>
                                    <p:set>
                                      <p:cBhvr>
                                        <p:cTn id="111" dur="1" fill="hold">
                                          <p:stCondLst>
                                            <p:cond delay="0"/>
                                          </p:stCondLst>
                                        </p:cTn>
                                        <p:tgtEl>
                                          <p:spTgt spid="8"/>
                                        </p:tgtEl>
                                        <p:attrNameLst>
                                          <p:attrName>style.visibility</p:attrName>
                                        </p:attrNameLst>
                                      </p:cBhvr>
                                      <p:to>
                                        <p:strVal val="visible"/>
                                      </p:to>
                                    </p:set>
                                    <p:animEffect transition="in" filter="wipe(left)">
                                      <p:cBhvr>
                                        <p:cTn id="1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 grpId="0" animBg="1"/>
      <p:bldP spid="94" grpId="0" animBg="1"/>
      <p:bldP spid="95" grpId="0" animBg="1"/>
      <p:bldP spid="96" grpId="0" animBg="1"/>
      <p:bldP spid="97" grpId="0" animBg="1"/>
      <p:bldP spid="98" grpId="0" animBg="1"/>
      <p:bldP spid="99" grpId="0" animBg="1"/>
      <p:bldP spid="100" grpId="0" animBg="1"/>
      <p:bldP spid="101" grpId="0" animBg="1"/>
      <p:bldP spid="103" grpId="0" animBg="1"/>
      <p:bldP spid="104" grpId="0" animBg="1"/>
      <p:bldP spid="105" grpId="0" animBg="1"/>
      <p:bldP spid="107" grpId="0" animBg="1"/>
      <p:bldP spid="108" grpId="0" animBg="1"/>
      <p:bldP spid="109" grpId="0" animBg="1"/>
      <p:bldP spid="115" grpId="0" animBg="1"/>
      <p:bldP spid="116" grpId="0" animBg="1"/>
      <p:bldP spid="117" grpId="0" animBg="1"/>
      <p:bldP spid="118" grpId="0" animBg="1"/>
      <p:bldP spid="119" grpId="0" animBg="1"/>
      <p:bldP spid="125" grpId="0" animBg="1"/>
      <p:bldP spid="126" grpId="0" animBg="1"/>
      <p:bldP spid="127" grpId="0" animBg="1"/>
      <p:bldP spid="132" grpId="0" animBg="1"/>
      <p:bldP spid="133" grpId="0" animBg="1"/>
      <p:bldP spid="134" grpId="0" animBg="1"/>
      <p:bldP spid="139" grpId="0" animBg="1"/>
      <p:bldP spid="3"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48273981-F36C-6D1B-E68B-3E67AD0A9862}"/>
              </a:ext>
            </a:extLst>
          </p:cNvPr>
          <p:cNvPicPr>
            <a:picLocks noChangeAspect="1"/>
          </p:cNvPicPr>
          <p:nvPr/>
        </p:nvPicPr>
        <p:blipFill>
          <a:blip r:embed="rId2"/>
          <a:stretch>
            <a:fillRect/>
          </a:stretch>
        </p:blipFill>
        <p:spPr>
          <a:xfrm>
            <a:off x="513556" y="705916"/>
            <a:ext cx="10436985" cy="6180262"/>
          </a:xfrm>
          <a:prstGeom prst="rect">
            <a:avLst/>
          </a:prstGeom>
        </p:spPr>
      </p:pic>
      <p:sp>
        <p:nvSpPr>
          <p:cNvPr id="2" name="Titre 1">
            <a:extLst>
              <a:ext uri="{FF2B5EF4-FFF2-40B4-BE49-F238E27FC236}">
                <a16:creationId xmlns:a16="http://schemas.microsoft.com/office/drawing/2014/main" id="{7B497DF3-78DC-F34C-2982-2F1CF698287D}"/>
              </a:ext>
            </a:extLst>
          </p:cNvPr>
          <p:cNvSpPr>
            <a:spLocks noGrp="1"/>
          </p:cNvSpPr>
          <p:nvPr>
            <p:ph type="title"/>
          </p:nvPr>
        </p:nvSpPr>
        <p:spPr>
          <a:xfrm>
            <a:off x="406574" y="110071"/>
            <a:ext cx="10971372" cy="433634"/>
          </a:xfrm>
        </p:spPr>
        <p:txBody>
          <a:bodyPr>
            <a:normAutofit fontScale="90000"/>
          </a:bodyPr>
          <a:lstStyle/>
          <a:p>
            <a:r>
              <a:rPr lang="fr-FR" dirty="0"/>
              <a:t>Gains de reclassement et nouvelle structure de carrière</a:t>
            </a:r>
          </a:p>
        </p:txBody>
      </p:sp>
      <p:sp>
        <p:nvSpPr>
          <p:cNvPr id="5" name="Accolade ouvrante 4">
            <a:extLst>
              <a:ext uri="{FF2B5EF4-FFF2-40B4-BE49-F238E27FC236}">
                <a16:creationId xmlns:a16="http://schemas.microsoft.com/office/drawing/2014/main" id="{FAFDB94D-3C17-73EE-D336-9F0459C117AE}"/>
              </a:ext>
            </a:extLst>
          </p:cNvPr>
          <p:cNvSpPr/>
          <p:nvPr/>
        </p:nvSpPr>
        <p:spPr>
          <a:xfrm>
            <a:off x="4727054" y="1094809"/>
            <a:ext cx="1080120" cy="3240360"/>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6" name="ZoneTexte 5">
            <a:extLst>
              <a:ext uri="{FF2B5EF4-FFF2-40B4-BE49-F238E27FC236}">
                <a16:creationId xmlns:a16="http://schemas.microsoft.com/office/drawing/2014/main" id="{69BE8208-0C99-1BE6-1F87-9351D29B2BC4}"/>
              </a:ext>
            </a:extLst>
          </p:cNvPr>
          <p:cNvSpPr txBox="1"/>
          <p:nvPr/>
        </p:nvSpPr>
        <p:spPr>
          <a:xfrm>
            <a:off x="656715" y="1283828"/>
            <a:ext cx="4070339" cy="2862322"/>
          </a:xfrm>
          <a:prstGeom prst="rect">
            <a:avLst/>
          </a:prstGeom>
          <a:noFill/>
        </p:spPr>
        <p:txBody>
          <a:bodyPr wrap="square" rtlCol="0">
            <a:spAutoFit/>
          </a:bodyPr>
          <a:lstStyle/>
          <a:p>
            <a:pPr marL="285750" indent="-285750">
              <a:buFont typeface="Wingdings" panose="05000000000000000000" pitchFamily="2" charset="2"/>
              <a:buChar char="Ø"/>
            </a:pPr>
            <a:r>
              <a:rPr lang="fr-FR" sz="2000" dirty="0">
                <a:solidFill>
                  <a:srgbClr val="005CA9"/>
                </a:solidFill>
              </a:rPr>
              <a:t>Allongement de la durée des grades</a:t>
            </a:r>
          </a:p>
          <a:p>
            <a:endParaRPr lang="fr-FR" sz="2000" dirty="0">
              <a:solidFill>
                <a:srgbClr val="005CA9"/>
              </a:solidFill>
            </a:endParaRPr>
          </a:p>
          <a:p>
            <a:pPr marL="285750" indent="-285750">
              <a:buFont typeface="Wingdings" panose="05000000000000000000" pitchFamily="2" charset="2"/>
              <a:buChar char="Ø"/>
            </a:pPr>
            <a:r>
              <a:rPr lang="fr-FR" sz="2000" dirty="0">
                <a:solidFill>
                  <a:srgbClr val="005CA9"/>
                </a:solidFill>
              </a:rPr>
              <a:t>Abaissement du gain indiciaire au-delà de 20 ans</a:t>
            </a:r>
          </a:p>
          <a:p>
            <a:endParaRPr lang="fr-FR" sz="2000" dirty="0">
              <a:solidFill>
                <a:srgbClr val="005CA9"/>
              </a:solidFill>
            </a:endParaRPr>
          </a:p>
          <a:p>
            <a:pPr marL="285750" indent="-285750">
              <a:buFont typeface="Wingdings" panose="05000000000000000000" pitchFamily="2" charset="2"/>
              <a:buChar char="Ø"/>
            </a:pPr>
            <a:r>
              <a:rPr lang="fr-FR" sz="2000" dirty="0">
                <a:solidFill>
                  <a:srgbClr val="005CA9"/>
                </a:solidFill>
              </a:rPr>
              <a:t>Gain moyen de reclassement entre 30 et 40 points d’indice selon les grades</a:t>
            </a:r>
          </a:p>
        </p:txBody>
      </p:sp>
      <p:sp>
        <p:nvSpPr>
          <p:cNvPr id="8" name="Flèche : bas 7">
            <a:extLst>
              <a:ext uri="{FF2B5EF4-FFF2-40B4-BE49-F238E27FC236}">
                <a16:creationId xmlns:a16="http://schemas.microsoft.com/office/drawing/2014/main" id="{399755B6-CE86-F97B-13DC-2BEB47648A5A}"/>
              </a:ext>
            </a:extLst>
          </p:cNvPr>
          <p:cNvSpPr/>
          <p:nvPr/>
        </p:nvSpPr>
        <p:spPr>
          <a:xfrm rot="2980584">
            <a:off x="11065354" y="4379217"/>
            <a:ext cx="438283" cy="504056"/>
          </a:xfrm>
          <a:prstGeom prst="down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223255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331FC3-34E0-F3C3-115F-1AD88A31434D}"/>
              </a:ext>
            </a:extLst>
          </p:cNvPr>
          <p:cNvSpPr>
            <a:spLocks noGrp="1"/>
          </p:cNvSpPr>
          <p:nvPr>
            <p:ph type="title"/>
          </p:nvPr>
        </p:nvSpPr>
        <p:spPr>
          <a:xfrm>
            <a:off x="766614" y="156571"/>
            <a:ext cx="7632848" cy="648073"/>
          </a:xfrm>
        </p:spPr>
        <p:txBody>
          <a:bodyPr>
            <a:normAutofit fontScale="90000"/>
          </a:bodyPr>
          <a:lstStyle/>
          <a:p>
            <a:r>
              <a:rPr lang="fr-FR" dirty="0"/>
              <a:t>Gains de reclassement par grades</a:t>
            </a:r>
          </a:p>
        </p:txBody>
      </p:sp>
      <p:pic>
        <p:nvPicPr>
          <p:cNvPr id="4" name="Image 3">
            <a:extLst>
              <a:ext uri="{FF2B5EF4-FFF2-40B4-BE49-F238E27FC236}">
                <a16:creationId xmlns:a16="http://schemas.microsoft.com/office/drawing/2014/main" id="{DC02A5F9-A743-9794-AB79-A52923FDD0B5}"/>
              </a:ext>
            </a:extLst>
          </p:cNvPr>
          <p:cNvPicPr>
            <a:picLocks noChangeAspect="1"/>
          </p:cNvPicPr>
          <p:nvPr/>
        </p:nvPicPr>
        <p:blipFill>
          <a:blip r:embed="rId2"/>
          <a:stretch>
            <a:fillRect/>
          </a:stretch>
        </p:blipFill>
        <p:spPr>
          <a:xfrm>
            <a:off x="478582" y="749770"/>
            <a:ext cx="11089232" cy="3298522"/>
          </a:xfrm>
          <a:prstGeom prst="rect">
            <a:avLst/>
          </a:prstGeom>
        </p:spPr>
      </p:pic>
      <p:sp>
        <p:nvSpPr>
          <p:cNvPr id="5" name="ZoneTexte 4">
            <a:extLst>
              <a:ext uri="{FF2B5EF4-FFF2-40B4-BE49-F238E27FC236}">
                <a16:creationId xmlns:a16="http://schemas.microsoft.com/office/drawing/2014/main" id="{7A6A1334-4CE0-2FD1-2F58-6AB14772D569}"/>
              </a:ext>
            </a:extLst>
          </p:cNvPr>
          <p:cNvSpPr txBox="1"/>
          <p:nvPr/>
        </p:nvSpPr>
        <p:spPr>
          <a:xfrm>
            <a:off x="334566" y="4124659"/>
            <a:ext cx="11665296" cy="1985159"/>
          </a:xfrm>
          <a:prstGeom prst="rect">
            <a:avLst/>
          </a:prstGeom>
          <a:noFill/>
        </p:spPr>
        <p:txBody>
          <a:bodyPr wrap="square" rtlCol="0">
            <a:spAutoFit/>
          </a:bodyPr>
          <a:lstStyle/>
          <a:p>
            <a:pPr marL="285750" indent="-285750">
              <a:spcAft>
                <a:spcPts val="900"/>
              </a:spcAft>
              <a:buFont typeface="Wingdings" panose="05000000000000000000" pitchFamily="2" charset="2"/>
              <a:buChar char="§"/>
            </a:pPr>
            <a:r>
              <a:rPr lang="fr-FR" sz="1800" dirty="0">
                <a:solidFill>
                  <a:srgbClr val="005CA9"/>
                </a:solidFill>
              </a:rPr>
              <a:t>Au-delà des gains moyens, les gains de reclassement en fonction de l’échelon d’origine peuvent varier </a:t>
            </a:r>
            <a:r>
              <a:rPr lang="fr-FR" sz="1800" b="1" dirty="0">
                <a:solidFill>
                  <a:srgbClr val="005CA9"/>
                </a:solidFill>
              </a:rPr>
              <a:t>de 17 à 72 points</a:t>
            </a:r>
          </a:p>
          <a:p>
            <a:pPr marL="285750" indent="-285750">
              <a:spcAft>
                <a:spcPts val="900"/>
              </a:spcAft>
              <a:buFont typeface="Wingdings" panose="05000000000000000000" pitchFamily="2" charset="2"/>
              <a:buChar char="§"/>
            </a:pPr>
            <a:r>
              <a:rPr lang="fr-FR" sz="1800" b="1" dirty="0">
                <a:solidFill>
                  <a:srgbClr val="005CA9"/>
                </a:solidFill>
              </a:rPr>
              <a:t>Les arrêtés de reclassement sont disponibles sur votre espace SAGA : </a:t>
            </a:r>
            <a:r>
              <a:rPr lang="fr-FR" sz="1800" dirty="0">
                <a:solidFill>
                  <a:srgbClr val="005CA9"/>
                </a:solidFill>
              </a:rPr>
              <a:t>connectez-vous et profitez-en pour actualiser vos coordonnées personnelles en vue des élections professionnelles !</a:t>
            </a:r>
          </a:p>
          <a:p>
            <a:pPr marL="285750" indent="-285750">
              <a:spcAft>
                <a:spcPts val="900"/>
              </a:spcAft>
              <a:buFont typeface="Wingdings" panose="05000000000000000000" pitchFamily="2" charset="2"/>
              <a:buChar char="§"/>
            </a:pPr>
            <a:r>
              <a:rPr lang="fr-FR" sz="1800" b="1" dirty="0">
                <a:solidFill>
                  <a:srgbClr val="005CA9"/>
                </a:solidFill>
              </a:rPr>
              <a:t>Les arrêtés de reclassement EF </a:t>
            </a:r>
            <a:r>
              <a:rPr lang="fr-FR" sz="1800" dirty="0">
                <a:solidFill>
                  <a:srgbClr val="005CA9"/>
                </a:solidFill>
              </a:rPr>
              <a:t>sont réalisés manuellement avec décalage du fait du délai de détermination des nouvelles listes d’emplois. </a:t>
            </a:r>
          </a:p>
        </p:txBody>
      </p:sp>
    </p:spTree>
    <p:extLst>
      <p:ext uri="{BB962C8B-B14F-4D97-AF65-F5344CB8AC3E}">
        <p14:creationId xmlns:p14="http://schemas.microsoft.com/office/powerpoint/2010/main" val="3140200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44982A-D23E-7184-7DBC-EFC6CE59D4C1}"/>
              </a:ext>
            </a:extLst>
          </p:cNvPr>
          <p:cNvSpPr>
            <a:spLocks noGrp="1"/>
          </p:cNvSpPr>
          <p:nvPr>
            <p:ph type="title"/>
          </p:nvPr>
        </p:nvSpPr>
        <p:spPr/>
        <p:txBody>
          <a:bodyPr>
            <a:normAutofit fontScale="90000"/>
          </a:bodyPr>
          <a:lstStyle/>
          <a:p>
            <a:r>
              <a:rPr lang="fr-FR" dirty="0"/>
              <a:t>Nouveau régime des emplois supérieurs</a:t>
            </a:r>
          </a:p>
        </p:txBody>
      </p:sp>
      <p:sp>
        <p:nvSpPr>
          <p:cNvPr id="3" name="Espace réservé du contenu 2">
            <a:extLst>
              <a:ext uri="{FF2B5EF4-FFF2-40B4-BE49-F238E27FC236}">
                <a16:creationId xmlns:a16="http://schemas.microsoft.com/office/drawing/2014/main" id="{D6C406D4-F57A-CBC5-8199-2240E1C517DE}"/>
              </a:ext>
            </a:extLst>
          </p:cNvPr>
          <p:cNvSpPr>
            <a:spLocks noGrp="1"/>
          </p:cNvSpPr>
          <p:nvPr>
            <p:ph idx="1"/>
          </p:nvPr>
        </p:nvSpPr>
        <p:spPr>
          <a:xfrm>
            <a:off x="-12960" y="1413570"/>
            <a:ext cx="4931840" cy="5125950"/>
          </a:xfrm>
        </p:spPr>
        <p:txBody>
          <a:bodyPr>
            <a:normAutofit/>
          </a:bodyPr>
          <a:lstStyle/>
          <a:p>
            <a:pPr algn="just">
              <a:buFont typeface="Wingdings" panose="05000000000000000000" pitchFamily="2" charset="2"/>
              <a:buChar char="ü"/>
            </a:pPr>
            <a:r>
              <a:rPr lang="fr-FR" sz="1800" dirty="0"/>
              <a:t>Nouvelle classification en </a:t>
            </a:r>
            <a:r>
              <a:rPr lang="fr-FR" sz="1800" b="1" dirty="0"/>
              <a:t>4 niveaux </a:t>
            </a:r>
            <a:r>
              <a:rPr lang="fr-FR" sz="1800" dirty="0"/>
              <a:t>(dont 3 fonctionnels) subdivisés en </a:t>
            </a:r>
            <a:r>
              <a:rPr lang="fr-FR" sz="1800" b="1" dirty="0"/>
              <a:t>10 groupes de lettres, </a:t>
            </a:r>
            <a:r>
              <a:rPr lang="fr-FR" sz="1800" dirty="0"/>
              <a:t>en remplacement des 3 anciens groupes d’EF</a:t>
            </a:r>
          </a:p>
          <a:p>
            <a:pPr marL="0" indent="0" algn="just">
              <a:buNone/>
            </a:pPr>
            <a:endParaRPr lang="fr-FR" sz="1800" b="1" dirty="0"/>
          </a:p>
          <a:p>
            <a:pPr algn="just">
              <a:buFont typeface="Wingdings" panose="05000000000000000000" pitchFamily="2" charset="2"/>
              <a:buChar char="ü"/>
            </a:pPr>
            <a:r>
              <a:rPr lang="fr-FR" sz="1800" dirty="0"/>
              <a:t>Nouveau dispositif d’</a:t>
            </a:r>
            <a:r>
              <a:rPr lang="fr-FR" sz="1800" b="1" dirty="0"/>
              <a:t>accélérateur de carrière </a:t>
            </a:r>
            <a:r>
              <a:rPr lang="fr-FR" sz="1800" dirty="0"/>
              <a:t>dans la grille DH, fonction du niveau d’EF, en remplacement des anciennes grilles d’EF </a:t>
            </a:r>
          </a:p>
          <a:p>
            <a:pPr algn="just">
              <a:buFont typeface="Wingdings" panose="05000000000000000000" pitchFamily="2" charset="2"/>
              <a:buChar char="ü"/>
            </a:pPr>
            <a:endParaRPr lang="fr-FR" sz="1800" dirty="0"/>
          </a:p>
          <a:p>
            <a:pPr algn="just">
              <a:buFont typeface="Wingdings" panose="05000000000000000000" pitchFamily="2" charset="2"/>
              <a:buChar char="ü"/>
            </a:pPr>
            <a:r>
              <a:rPr lang="fr-FR" sz="1800" dirty="0"/>
              <a:t>Création de </a:t>
            </a:r>
            <a:r>
              <a:rPr lang="fr-FR" sz="1800" b="1" dirty="0"/>
              <a:t>92 nouveaux EF</a:t>
            </a:r>
          </a:p>
        </p:txBody>
      </p:sp>
      <p:pic>
        <p:nvPicPr>
          <p:cNvPr id="4" name="Image 3">
            <a:extLst>
              <a:ext uri="{FF2B5EF4-FFF2-40B4-BE49-F238E27FC236}">
                <a16:creationId xmlns:a16="http://schemas.microsoft.com/office/drawing/2014/main" id="{C1674C4E-2E87-C1FA-2F69-1274D23F9BED}"/>
              </a:ext>
            </a:extLst>
          </p:cNvPr>
          <p:cNvPicPr>
            <a:picLocks noChangeAspect="1"/>
          </p:cNvPicPr>
          <p:nvPr/>
        </p:nvPicPr>
        <p:blipFill>
          <a:blip r:embed="rId2"/>
          <a:stretch>
            <a:fillRect/>
          </a:stretch>
        </p:blipFill>
        <p:spPr>
          <a:xfrm>
            <a:off x="5015086" y="1241370"/>
            <a:ext cx="7020073" cy="5212760"/>
          </a:xfrm>
          <a:prstGeom prst="rect">
            <a:avLst/>
          </a:prstGeom>
        </p:spPr>
      </p:pic>
    </p:spTree>
    <p:extLst>
      <p:ext uri="{BB962C8B-B14F-4D97-AF65-F5344CB8AC3E}">
        <p14:creationId xmlns:p14="http://schemas.microsoft.com/office/powerpoint/2010/main" val="570763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6D4ABC-694E-02BB-EA7E-D0A1042548CB}"/>
              </a:ext>
            </a:extLst>
          </p:cNvPr>
          <p:cNvSpPr>
            <a:spLocks noGrp="1"/>
          </p:cNvSpPr>
          <p:nvPr>
            <p:ph type="title"/>
          </p:nvPr>
        </p:nvSpPr>
        <p:spPr>
          <a:xfrm>
            <a:off x="478582" y="68958"/>
            <a:ext cx="10971372" cy="648073"/>
          </a:xfrm>
        </p:spPr>
        <p:txBody>
          <a:bodyPr>
            <a:normAutofit/>
          </a:bodyPr>
          <a:lstStyle/>
          <a:p>
            <a:r>
              <a:rPr lang="fr-FR" sz="2800" dirty="0"/>
              <a:t>Nouvelles règles d’avancement de grade</a:t>
            </a:r>
          </a:p>
        </p:txBody>
      </p:sp>
      <p:sp>
        <p:nvSpPr>
          <p:cNvPr id="3" name="Espace réservé du contenu 2">
            <a:extLst>
              <a:ext uri="{FF2B5EF4-FFF2-40B4-BE49-F238E27FC236}">
                <a16:creationId xmlns:a16="http://schemas.microsoft.com/office/drawing/2014/main" id="{482D397F-A540-F86B-FE7E-0837F8B525DA}"/>
              </a:ext>
            </a:extLst>
          </p:cNvPr>
          <p:cNvSpPr>
            <a:spLocks noGrp="1"/>
          </p:cNvSpPr>
          <p:nvPr>
            <p:ph idx="1"/>
          </p:nvPr>
        </p:nvSpPr>
        <p:spPr>
          <a:xfrm>
            <a:off x="157579" y="981522"/>
            <a:ext cx="5434861" cy="5339457"/>
          </a:xfrm>
        </p:spPr>
        <p:txBody>
          <a:bodyPr>
            <a:normAutofit/>
          </a:bodyPr>
          <a:lstStyle/>
          <a:p>
            <a:pPr>
              <a:buFont typeface="Wingdings" panose="05000000000000000000" pitchFamily="2" charset="2"/>
              <a:buChar char="§"/>
            </a:pPr>
            <a:r>
              <a:rPr lang="fr-FR" sz="1800" dirty="0"/>
              <a:t>Sous réserve des prochaines LDG, des conditions d’accès au 2</a:t>
            </a:r>
            <a:r>
              <a:rPr lang="fr-FR" sz="1800" baseline="30000" dirty="0"/>
              <a:t>ème</a:t>
            </a:r>
            <a:r>
              <a:rPr lang="fr-FR" sz="1800" dirty="0"/>
              <a:t> grade a priori pas plus restrictives que l’accès à l’ancienne hors classe</a:t>
            </a:r>
          </a:p>
          <a:p>
            <a:pPr marL="0" indent="0">
              <a:buNone/>
            </a:pPr>
            <a:endParaRPr lang="fr-FR" sz="2000" dirty="0"/>
          </a:p>
          <a:p>
            <a:pPr>
              <a:buFont typeface="Wingdings" panose="05000000000000000000" pitchFamily="2" charset="2"/>
              <a:buChar char="§"/>
            </a:pPr>
            <a:r>
              <a:rPr lang="fr-FR" sz="1800" dirty="0"/>
              <a:t>En revanche, un accès au nouveau 3</a:t>
            </a:r>
            <a:r>
              <a:rPr lang="fr-FR" sz="1800" baseline="30000" dirty="0"/>
              <a:t>ème</a:t>
            </a:r>
            <a:r>
              <a:rPr lang="fr-FR" sz="1800" dirty="0"/>
              <a:t> grade sans rapport avec les anciennes conditions d’accès à la classe exceptionnelle : </a:t>
            </a:r>
          </a:p>
          <a:p>
            <a:pPr marL="0" indent="0">
              <a:buNone/>
            </a:pPr>
            <a:endParaRPr lang="fr-FR" sz="2000" dirty="0"/>
          </a:p>
          <a:p>
            <a:pPr lvl="1">
              <a:buFont typeface="Wingdings" panose="05000000000000000000" pitchFamily="2" charset="2"/>
              <a:buChar char="Ø"/>
            </a:pPr>
            <a:r>
              <a:rPr lang="fr-FR" sz="1800" dirty="0"/>
              <a:t>Accès réservé au niveau d’EF le plus élevé ou groupe D à minima</a:t>
            </a:r>
            <a:endParaRPr lang="fr-FR" sz="2000" dirty="0"/>
          </a:p>
        </p:txBody>
      </p:sp>
      <p:pic>
        <p:nvPicPr>
          <p:cNvPr id="4" name="Image 3">
            <a:extLst>
              <a:ext uri="{FF2B5EF4-FFF2-40B4-BE49-F238E27FC236}">
                <a16:creationId xmlns:a16="http://schemas.microsoft.com/office/drawing/2014/main" id="{9E654610-05B4-F898-D3FB-6F39090F9D23}"/>
              </a:ext>
            </a:extLst>
          </p:cNvPr>
          <p:cNvPicPr>
            <a:picLocks noChangeAspect="1"/>
          </p:cNvPicPr>
          <p:nvPr/>
        </p:nvPicPr>
        <p:blipFill>
          <a:blip r:embed="rId2"/>
          <a:stretch>
            <a:fillRect/>
          </a:stretch>
        </p:blipFill>
        <p:spPr>
          <a:xfrm>
            <a:off x="5592442" y="700325"/>
            <a:ext cx="6448425" cy="1543050"/>
          </a:xfrm>
          <a:prstGeom prst="rect">
            <a:avLst/>
          </a:prstGeom>
        </p:spPr>
      </p:pic>
      <p:pic>
        <p:nvPicPr>
          <p:cNvPr id="7" name="Image 6">
            <a:extLst>
              <a:ext uri="{FF2B5EF4-FFF2-40B4-BE49-F238E27FC236}">
                <a16:creationId xmlns:a16="http://schemas.microsoft.com/office/drawing/2014/main" id="{260B128C-4B03-6257-A829-E6D76BD66879}"/>
              </a:ext>
            </a:extLst>
          </p:cNvPr>
          <p:cNvPicPr>
            <a:picLocks noChangeAspect="1"/>
          </p:cNvPicPr>
          <p:nvPr/>
        </p:nvPicPr>
        <p:blipFill>
          <a:blip r:embed="rId3"/>
          <a:stretch>
            <a:fillRect/>
          </a:stretch>
        </p:blipFill>
        <p:spPr>
          <a:xfrm>
            <a:off x="5592441" y="2390080"/>
            <a:ext cx="6448425" cy="4400550"/>
          </a:xfrm>
          <a:prstGeom prst="rect">
            <a:avLst/>
          </a:prstGeom>
        </p:spPr>
      </p:pic>
    </p:spTree>
    <p:extLst>
      <p:ext uri="{BB962C8B-B14F-4D97-AF65-F5344CB8AC3E}">
        <p14:creationId xmlns:p14="http://schemas.microsoft.com/office/powerpoint/2010/main" val="2968303790"/>
      </p:ext>
    </p:extLst>
  </p:cSld>
  <p:clrMapOvr>
    <a:masterClrMapping/>
  </p:clrMapOvr>
</p:sld>
</file>

<file path=ppt/theme/theme1.xml><?xml version="1.0" encoding="utf-8"?>
<a:theme xmlns:a="http://schemas.openxmlformats.org/drawingml/2006/main" name="Thème Office">
  <a:themeElements>
    <a:clrScheme name="Nouvelle charte CNG 2021">
      <a:dk1>
        <a:sysClr val="windowText" lastClr="000000"/>
      </a:dk1>
      <a:lt1>
        <a:sysClr val="window" lastClr="FFFFFF"/>
      </a:lt1>
      <a:dk2>
        <a:srgbClr val="595959"/>
      </a:dk2>
      <a:lt2>
        <a:srgbClr val="EEECE1"/>
      </a:lt2>
      <a:accent1>
        <a:srgbClr val="005CA9"/>
      </a:accent1>
      <a:accent2>
        <a:srgbClr val="0BBBEF"/>
      </a:accent2>
      <a:accent3>
        <a:srgbClr val="814997"/>
      </a:accent3>
      <a:accent4>
        <a:srgbClr val="47416A"/>
      </a:accent4>
      <a:accent5>
        <a:srgbClr val="F9B000"/>
      </a:accent5>
      <a:accent6>
        <a:srgbClr val="E84E0F"/>
      </a:accent6>
      <a:hlink>
        <a:srgbClr val="3FA535"/>
      </a:hlink>
      <a:folHlink>
        <a:srgbClr val="7030A0"/>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3926</TotalTime>
  <Words>2571</Words>
  <Application>Microsoft Office PowerPoint</Application>
  <PresentationFormat>Personnalisé</PresentationFormat>
  <Paragraphs>368</Paragraphs>
  <Slides>34</Slides>
  <Notes>4</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34</vt:i4>
      </vt:variant>
    </vt:vector>
  </HeadingPairs>
  <TitlesOfParts>
    <vt:vector size="39" baseType="lpstr">
      <vt:lpstr>Aptos</vt:lpstr>
      <vt:lpstr>Arial</vt:lpstr>
      <vt:lpstr>Arial Narrow</vt:lpstr>
      <vt:lpstr>Wingdings</vt:lpstr>
      <vt:lpstr>Thème Office</vt:lpstr>
      <vt:lpstr>REFORME DU STATUT DES DH  ET MODALITES DE PASSAGE  AU RIFSEEP</vt:lpstr>
      <vt:lpstr>ORDRE DU JOUR :  I. Rappels sur la revalorisation indiciaire  II. Actualités de la réforme indemnitaire  A) La structure du RIFSEEP B) La bascule RIFSEEP C) Comparaison PFR/RIFSEEP D) La future instruction pérenne  </vt:lpstr>
      <vt:lpstr>Contexte</vt:lpstr>
      <vt:lpstr>I. Réforme du statut des DH :  La revalorisation indiciaire</vt:lpstr>
      <vt:lpstr>Présentation PowerPoint</vt:lpstr>
      <vt:lpstr>Gains de reclassement et nouvelle structure de carrière</vt:lpstr>
      <vt:lpstr>Gains de reclassement par grades</vt:lpstr>
      <vt:lpstr>Nouveau régime des emplois supérieurs</vt:lpstr>
      <vt:lpstr>Nouvelles règles d’avancement de grade</vt:lpstr>
      <vt:lpstr>Une progression indiciaire plus favorable et continue… </vt:lpstr>
      <vt:lpstr>…même en comparant l’ancienne carrière à 3 grades (classe exc.) à la nouvelle carrière sur 2 grades</vt:lpstr>
      <vt:lpstr>II. Revalorisation indemnitaire : La bascule RIFSEEP</vt:lpstr>
      <vt:lpstr>A) LA STRUCTURE DU RIFSEEP</vt:lpstr>
      <vt:lpstr>Nouveau régime indemnitaire des directeurs d’hôpital (DH)  </vt:lpstr>
      <vt:lpstr>PERIMETRE D’ELIGIBILITE</vt:lpstr>
      <vt:lpstr>LES DEUX COMPOSANTES DU RIFSEEP</vt:lpstr>
      <vt:lpstr>EVOLUTION DE L’IFSE : L’encadrement du réexamen</vt:lpstr>
      <vt:lpstr>FIXATION DE l’ IFSE : une nouvelle classification indemnitaire des emplois</vt:lpstr>
      <vt:lpstr>Deux instructions de mise en œuvre du RIFSEEP</vt:lpstr>
      <vt:lpstr>B) LA BASCULE RIFSEEP</vt:lpstr>
      <vt:lpstr>DECISION INITIALE DE L’IFSE </vt:lpstr>
      <vt:lpstr>Présentation PowerPoint</vt:lpstr>
      <vt:lpstr>Présentation PowerPoint</vt:lpstr>
      <vt:lpstr>TRAITEMENT DES SITUATIONS PARTICULIERES LORS DE LA BASCULE</vt:lpstr>
      <vt:lpstr>MISE EN ŒUVRE INITIALE DE L’IFSE : TEMPS PARTIEL</vt:lpstr>
      <vt:lpstr>MISE EN ŒUVRE INITIALE DE L’IFSE : LOGEMENT</vt:lpstr>
      <vt:lpstr>MISE EN ŒUVRE INITIALE DE L’IFSE : NOUVEAUX ENTRANTS</vt:lpstr>
      <vt:lpstr>MISE EN ŒUVRE INITIALE DE L’IFSE : LES REINTEGRATIONS</vt:lpstr>
      <vt:lpstr>Présentation PowerPoint</vt:lpstr>
      <vt:lpstr>C) TENTATIVE DE COMPARAISON  PFR / IFSE</vt:lpstr>
      <vt:lpstr>TENTATIVE DE COMPARAISON PFR / IFSE</vt:lpstr>
      <vt:lpstr>TENTATIVE DE COMPARAISON PFR / IFSE</vt:lpstr>
      <vt:lpstr>D) LA FUTURE INSTRUCTION PERENNE</vt:lpstr>
      <vt:lpstr>SUJETS TRAITES DANS LA FUTURE INSTRUCTION PERENNE</vt:lpstr>
    </vt:vector>
  </TitlesOfParts>
  <Company>Ministères Chargés des Affaires Sociales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DENEPOUX, Karen</dc:creator>
  <cp:lastModifiedBy>LE-POITTEVIN, Mathieu (AGC-CNG)</cp:lastModifiedBy>
  <cp:revision>61</cp:revision>
  <cp:lastPrinted>2026-02-16T09:49:19Z</cp:lastPrinted>
  <dcterms:created xsi:type="dcterms:W3CDTF">2021-10-22T13:04:19Z</dcterms:created>
  <dcterms:modified xsi:type="dcterms:W3CDTF">2026-02-16T10:53:42Z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094c1fb-3db8-4cce-b079-9b022302847f_Enabled">
    <vt:lpwstr>true</vt:lpwstr>
  </property>
  <property fmtid="{D5CDD505-2E9C-101B-9397-08002B2CF9AE}" pid="3" name="MSIP_Label_3094c1fb-3db8-4cce-b079-9b022302847f_SetDate">
    <vt:lpwstr>2025-10-29T10:21:31Z</vt:lpwstr>
  </property>
  <property fmtid="{D5CDD505-2E9C-101B-9397-08002B2CF9AE}" pid="4" name="MSIP_Label_3094c1fb-3db8-4cce-b079-9b022302847f_Method">
    <vt:lpwstr>Standard</vt:lpwstr>
  </property>
  <property fmtid="{D5CDD505-2E9C-101B-9397-08002B2CF9AE}" pid="5" name="MSIP_Label_3094c1fb-3db8-4cce-b079-9b022302847f_Name">
    <vt:lpwstr>[Prod v5] C1 - Standard</vt:lpwstr>
  </property>
  <property fmtid="{D5CDD505-2E9C-101B-9397-08002B2CF9AE}" pid="6" name="MSIP_Label_3094c1fb-3db8-4cce-b079-9b022302847f_SiteId">
    <vt:lpwstr>035e5292-5a25-4509-bb08-a555f7d31a8b</vt:lpwstr>
  </property>
  <property fmtid="{D5CDD505-2E9C-101B-9397-08002B2CF9AE}" pid="7" name="MSIP_Label_3094c1fb-3db8-4cce-b079-9b022302847f_ActionId">
    <vt:lpwstr>2de9be2c-2c3e-4aa8-88dc-27f82e0b5f88</vt:lpwstr>
  </property>
  <property fmtid="{D5CDD505-2E9C-101B-9397-08002B2CF9AE}" pid="8" name="MSIP_Label_3094c1fb-3db8-4cce-b079-9b022302847f_ContentBits">
    <vt:lpwstr>0</vt:lpwstr>
  </property>
  <property fmtid="{D5CDD505-2E9C-101B-9397-08002B2CF9AE}" pid="9" name="MSIP_Label_3094c1fb-3db8-4cce-b079-9b022302847f_Tag">
    <vt:lpwstr>10, 3, 0, 1</vt:lpwstr>
  </property>
</Properties>
</file>