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6"/>
  </p:notesMasterIdLst>
  <p:handoutMasterIdLst>
    <p:handoutMasterId r:id="rId17"/>
  </p:handoutMasterIdLst>
  <p:sldIdLst>
    <p:sldId id="257" r:id="rId2"/>
    <p:sldId id="264" r:id="rId3"/>
    <p:sldId id="261" r:id="rId4"/>
    <p:sldId id="279" r:id="rId5"/>
    <p:sldId id="298" r:id="rId6"/>
    <p:sldId id="300" r:id="rId7"/>
    <p:sldId id="301" r:id="rId8"/>
    <p:sldId id="302" r:id="rId9"/>
    <p:sldId id="276" r:id="rId10"/>
    <p:sldId id="297" r:id="rId11"/>
    <p:sldId id="275" r:id="rId12"/>
    <p:sldId id="285" r:id="rId13"/>
    <p:sldId id="299" r:id="rId14"/>
    <p:sldId id="263" r:id="rId15"/>
  </p:sldIdLst>
  <p:sldSz cx="12192000" cy="6858000"/>
  <p:notesSz cx="6799263" cy="9929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Section par défaut" id="{357C3A1A-3C22-423F-8826-CCB8BEA45703}">
          <p14:sldIdLst>
            <p14:sldId id="257"/>
            <p14:sldId id="264"/>
            <p14:sldId id="261"/>
            <p14:sldId id="279"/>
            <p14:sldId id="298"/>
            <p14:sldId id="300"/>
            <p14:sldId id="301"/>
            <p14:sldId id="302"/>
            <p14:sldId id="276"/>
            <p14:sldId id="297"/>
            <p14:sldId id="275"/>
            <p14:sldId id="285"/>
            <p14:sldId id="299"/>
          </p14:sldIdLst>
        </p14:section>
        <p14:section name="Section sans titre" id="{573A376C-3C70-4CDC-9C17-0DF0D5B9E403}">
          <p14:sldIdLst>
            <p14:sldId id="263"/>
          </p14:sldIdLst>
        </p14:section>
      </p14:sectionLst>
    </p:ex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3128" userDrawn="1">
          <p15:clr>
            <a:srgbClr val="A4A3A4"/>
          </p15:clr>
        </p15:guide>
        <p15:guide id="2" pos="2142"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77"/>
    <p:restoredTop sz="94742"/>
  </p:normalViewPr>
  <p:slideViewPr>
    <p:cSldViewPr snapToGrid="0" snapToObjects="1">
      <p:cViewPr varScale="1">
        <p:scale>
          <a:sx n="67" d="100"/>
          <a:sy n="67" d="100"/>
        </p:scale>
        <p:origin x="942" y="66"/>
      </p:cViewPr>
      <p:guideLst>
        <p:guide orient="horz" pos="2160"/>
        <p:guide pos="3840"/>
      </p:guideLst>
    </p:cSldViewPr>
  </p:slideViewPr>
  <p:notesTextViewPr>
    <p:cViewPr>
      <p:scale>
        <a:sx n="1" d="1"/>
        <a:sy n="1" d="1"/>
      </p:scale>
      <p:origin x="0" y="0"/>
    </p:cViewPr>
  </p:notesTextViewPr>
  <p:notesViewPr>
    <p:cSldViewPr snapToGrid="0" snapToObjects="1">
      <p:cViewPr varScale="1">
        <p:scale>
          <a:sx n="98" d="100"/>
          <a:sy n="98" d="100"/>
        </p:scale>
        <p:origin x="-3516" y="-96"/>
      </p:cViewPr>
      <p:guideLst>
        <p:guide orient="horz" pos="3128"/>
        <p:guide pos="214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6491"/>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51342" y="0"/>
            <a:ext cx="2946347" cy="496491"/>
          </a:xfrm>
          <a:prstGeom prst="rect">
            <a:avLst/>
          </a:prstGeom>
        </p:spPr>
        <p:txBody>
          <a:bodyPr vert="horz" lIns="91440" tIns="45720" rIns="91440" bIns="45720" rtlCol="0"/>
          <a:lstStyle>
            <a:lvl1pPr algn="r">
              <a:defRPr sz="1200"/>
            </a:lvl1pPr>
          </a:lstStyle>
          <a:p>
            <a:fld id="{FDB070B9-9441-4CF1-9857-84727BF66016}" type="datetimeFigureOut">
              <a:rPr lang="fr-FR" smtClean="0"/>
              <a:t>27/03/2025</a:t>
            </a:fld>
            <a:endParaRPr lang="fr-FR"/>
          </a:p>
        </p:txBody>
      </p:sp>
      <p:sp>
        <p:nvSpPr>
          <p:cNvPr id="4" name="Espace réservé du pied de page 3"/>
          <p:cNvSpPr>
            <a:spLocks noGrp="1"/>
          </p:cNvSpPr>
          <p:nvPr>
            <p:ph type="ftr" sz="quarter" idx="2"/>
          </p:nvPr>
        </p:nvSpPr>
        <p:spPr>
          <a:xfrm>
            <a:off x="0" y="9431599"/>
            <a:ext cx="2946347" cy="496491"/>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51342" y="9431599"/>
            <a:ext cx="2946347" cy="496491"/>
          </a:xfrm>
          <a:prstGeom prst="rect">
            <a:avLst/>
          </a:prstGeom>
        </p:spPr>
        <p:txBody>
          <a:bodyPr vert="horz" lIns="91440" tIns="45720" rIns="91440" bIns="45720" rtlCol="0" anchor="b"/>
          <a:lstStyle>
            <a:lvl1pPr algn="r">
              <a:defRPr sz="1200"/>
            </a:lvl1pPr>
          </a:lstStyle>
          <a:p>
            <a:fld id="{211B3252-3DF6-4E66-9A8B-16E0269016BD}" type="slidenum">
              <a:rPr lang="fr-FR" smtClean="0"/>
              <a:t>‹N°›</a:t>
            </a:fld>
            <a:endParaRPr lang="fr-FR"/>
          </a:p>
        </p:txBody>
      </p:sp>
    </p:spTree>
    <p:extLst>
      <p:ext uri="{BB962C8B-B14F-4D97-AF65-F5344CB8AC3E}">
        <p14:creationId xmlns:p14="http://schemas.microsoft.com/office/powerpoint/2010/main" val="277440379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6347" cy="49821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51342" y="0"/>
            <a:ext cx="2946347" cy="498215"/>
          </a:xfrm>
          <a:prstGeom prst="rect">
            <a:avLst/>
          </a:prstGeom>
        </p:spPr>
        <p:txBody>
          <a:bodyPr vert="horz" lIns="91440" tIns="45720" rIns="91440" bIns="45720" rtlCol="0"/>
          <a:lstStyle>
            <a:lvl1pPr algn="r">
              <a:defRPr sz="1200"/>
            </a:lvl1pPr>
          </a:lstStyle>
          <a:p>
            <a:fld id="{5E3F5525-8ACB-9D4E-8DC7-DD47F0F854AD}" type="datetimeFigureOut">
              <a:rPr lang="fr-FR" smtClean="0"/>
              <a:t>27/03/2025</a:t>
            </a:fld>
            <a:endParaRPr lang="fr-FR"/>
          </a:p>
        </p:txBody>
      </p:sp>
      <p:sp>
        <p:nvSpPr>
          <p:cNvPr id="4" name="Espace réservé de l'image des diapositives 3"/>
          <p:cNvSpPr>
            <a:spLocks noGrp="1" noRot="1" noChangeAspect="1"/>
          </p:cNvSpPr>
          <p:nvPr>
            <p:ph type="sldImg" idx="2"/>
          </p:nvPr>
        </p:nvSpPr>
        <p:spPr>
          <a:xfrm>
            <a:off x="422275" y="1241425"/>
            <a:ext cx="5954713" cy="3351213"/>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79927" y="4778722"/>
            <a:ext cx="5439410" cy="3909864"/>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31600"/>
            <a:ext cx="2946347" cy="498214"/>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1342" y="9431600"/>
            <a:ext cx="2946347" cy="498214"/>
          </a:xfrm>
          <a:prstGeom prst="rect">
            <a:avLst/>
          </a:prstGeom>
        </p:spPr>
        <p:txBody>
          <a:bodyPr vert="horz" lIns="91440" tIns="45720" rIns="91440" bIns="45720" rtlCol="0" anchor="b"/>
          <a:lstStyle>
            <a:lvl1pPr algn="r">
              <a:defRPr sz="1200"/>
            </a:lvl1pPr>
          </a:lstStyle>
          <a:p>
            <a:fld id="{D28707C2-4C59-F840-89C4-C9D14922C455}" type="slidenum">
              <a:rPr lang="fr-FR" smtClean="0"/>
              <a:t>‹N°›</a:t>
            </a:fld>
            <a:endParaRPr lang="fr-FR"/>
          </a:p>
        </p:txBody>
      </p:sp>
    </p:spTree>
    <p:extLst>
      <p:ext uri="{BB962C8B-B14F-4D97-AF65-F5344CB8AC3E}">
        <p14:creationId xmlns:p14="http://schemas.microsoft.com/office/powerpoint/2010/main" val="38255584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7.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UV_01">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3"/>
          <a:stretch>
            <a:fillRect/>
          </a:stretch>
        </p:blipFill>
        <p:spPr>
          <a:xfrm>
            <a:off x="640812" y="3776063"/>
            <a:ext cx="841845" cy="403624"/>
          </a:xfrm>
          <a:prstGeom prst="rect">
            <a:avLst/>
          </a:prstGeom>
        </p:spPr>
      </p:pic>
      <p:sp>
        <p:nvSpPr>
          <p:cNvPr id="10" name="Rectangle 9">
            <a:extLst>
              <a:ext uri="{FF2B5EF4-FFF2-40B4-BE49-F238E27FC236}">
                <a16:creationId xmlns:a16="http://schemas.microsoft.com/office/drawing/2014/main" id="{CFD1AA6B-ED08-6B49-8E8C-768BF30DC215}"/>
              </a:ext>
            </a:extLst>
          </p:cNvPr>
          <p:cNvSpPr/>
          <p:nvPr userDrawn="1"/>
        </p:nvSpPr>
        <p:spPr>
          <a:xfrm>
            <a:off x="6384963" y="-13405"/>
            <a:ext cx="5807037"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1" name="Espace réservé du numéro de diapositive 7">
            <a:extLst>
              <a:ext uri="{FF2B5EF4-FFF2-40B4-BE49-F238E27FC236}">
                <a16:creationId xmlns:a16="http://schemas.microsoft.com/office/drawing/2014/main" id="{4D29DF3F-310E-CD46-94E6-A53DA47CACF8}"/>
              </a:ext>
            </a:extLst>
          </p:cNvPr>
          <p:cNvSpPr>
            <a:spLocks noGrp="1"/>
          </p:cNvSpPr>
          <p:nvPr>
            <p:ph type="sldNum" sz="quarter" idx="11"/>
          </p:nvPr>
        </p:nvSpPr>
        <p:spPr>
          <a:xfrm>
            <a:off x="8899563" y="6342945"/>
            <a:ext cx="2743200" cy="365125"/>
          </a:xfrm>
        </p:spPr>
        <p:txBody>
          <a:bodyPr/>
          <a:lstStyle/>
          <a:p>
            <a:fld id="{B34C766F-EFD6-3044-B685-A73554C8103B}" type="slidenum">
              <a:rPr lang="fr-FR" smtClean="0"/>
              <a:pPr/>
              <a:t>‹N°›</a:t>
            </a:fld>
            <a:endParaRPr lang="fr-FR" dirty="0"/>
          </a:p>
        </p:txBody>
      </p:sp>
      <p:pic>
        <p:nvPicPr>
          <p:cNvPr id="12" name="Image 11">
            <a:extLst>
              <a:ext uri="{FF2B5EF4-FFF2-40B4-BE49-F238E27FC236}">
                <a16:creationId xmlns:a16="http://schemas.microsoft.com/office/drawing/2014/main" id="{78296F5D-9A34-5F44-B133-957831D93E62}"/>
              </a:ext>
            </a:extLst>
          </p:cNvPr>
          <p:cNvPicPr>
            <a:picLocks noChangeAspect="1"/>
          </p:cNvPicPr>
          <p:nvPr userDrawn="1"/>
        </p:nvPicPr>
        <p:blipFill rotWithShape="1">
          <a:blip r:embed="rId4">
            <a:alphaModFix/>
          </a:blip>
          <a:srcRect l="10847" t="3802" r="53221" b="57732"/>
          <a:stretch/>
        </p:blipFill>
        <p:spPr>
          <a:xfrm>
            <a:off x="6381825" y="3303355"/>
            <a:ext cx="5810175" cy="3553940"/>
          </a:xfrm>
          <a:prstGeom prst="rect">
            <a:avLst/>
          </a:prstGeom>
        </p:spPr>
      </p:pic>
      <p:pic>
        <p:nvPicPr>
          <p:cNvPr id="15" name="Image 14">
            <a:extLst>
              <a:ext uri="{FF2B5EF4-FFF2-40B4-BE49-F238E27FC236}">
                <a16:creationId xmlns:a16="http://schemas.microsoft.com/office/drawing/2014/main" id="{AFBEE645-191F-7049-94B9-265A5A587DAC}"/>
              </a:ext>
            </a:extLst>
          </p:cNvPr>
          <p:cNvPicPr>
            <a:picLocks noChangeAspect="1"/>
          </p:cNvPicPr>
          <p:nvPr userDrawn="1"/>
        </p:nvPicPr>
        <p:blipFill>
          <a:blip r:embed="rId5"/>
          <a:stretch>
            <a:fillRect/>
          </a:stretch>
        </p:blipFill>
        <p:spPr>
          <a:xfrm rot="10800000" flipH="1">
            <a:off x="4864106" y="979149"/>
            <a:ext cx="2489048" cy="4899701"/>
          </a:xfrm>
          <a:prstGeom prst="rect">
            <a:avLst/>
          </a:prstGeom>
        </p:spPr>
      </p:pic>
    </p:spTree>
    <p:extLst>
      <p:ext uri="{BB962C8B-B14F-4D97-AF65-F5344CB8AC3E}">
        <p14:creationId xmlns:p14="http://schemas.microsoft.com/office/powerpoint/2010/main" val="242126589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3659C-BC0C-9C49-AC67-96BB35487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4EFAB1-EC72-754C-9FAF-051037CC2464}"/>
              </a:ext>
            </a:extLst>
          </p:cNvPr>
          <p:cNvSpPr>
            <a:spLocks noGrp="1"/>
          </p:cNvSpPr>
          <p:nvPr>
            <p:ph sz="half" idx="1" hasCustomPrompt="1"/>
          </p:nvPr>
        </p:nvSpPr>
        <p:spPr>
          <a:xfrm>
            <a:off x="51593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7">
            <a:extLst>
              <a:ext uri="{FF2B5EF4-FFF2-40B4-BE49-F238E27FC236}">
                <a16:creationId xmlns:a16="http://schemas.microsoft.com/office/drawing/2014/main" id="{3543AA14-851E-284A-95A9-EF40D5AD1B64}"/>
              </a:ext>
            </a:extLst>
          </p:cNvPr>
          <p:cNvSpPr>
            <a:spLocks noGrp="1"/>
          </p:cNvSpPr>
          <p:nvPr>
            <p:ph type="ftr" sz="quarter" idx="10"/>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DABBE94-68CD-814E-B9BA-62C439F96114}"/>
              </a:ext>
            </a:extLst>
          </p:cNvPr>
          <p:cNvSpPr>
            <a:spLocks noGrp="1"/>
          </p:cNvSpPr>
          <p:nvPr>
            <p:ph type="sldNum" sz="quarter" idx="11"/>
          </p:nvPr>
        </p:nvSpPr>
        <p:spPr/>
        <p:txBody>
          <a:bodyPr/>
          <a:lstStyle/>
          <a:p>
            <a:fld id="{B34C766F-EFD6-3044-B685-A73554C8103B}" type="slidenum">
              <a:rPr lang="fr-FR" smtClean="0"/>
              <a:pPr/>
              <a:t>‹N°›</a:t>
            </a:fld>
            <a:endParaRPr lang="fr-FR" dirty="0"/>
          </a:p>
        </p:txBody>
      </p:sp>
      <p:pic>
        <p:nvPicPr>
          <p:cNvPr id="10" name="Image 9">
            <a:extLst>
              <a:ext uri="{FF2B5EF4-FFF2-40B4-BE49-F238E27FC236}">
                <a16:creationId xmlns:a16="http://schemas.microsoft.com/office/drawing/2014/main" id="{B063F9A6-E1E3-A24C-8AFB-1E132679E605}"/>
              </a:ext>
            </a:extLst>
          </p:cNvPr>
          <p:cNvPicPr>
            <a:picLocks noChangeAspect="1"/>
          </p:cNvPicPr>
          <p:nvPr userDrawn="1"/>
        </p:nvPicPr>
        <p:blipFill rotWithShape="1">
          <a:blip r:embed="rId2"/>
          <a:srcRect l="50000"/>
          <a:stretch/>
        </p:blipFill>
        <p:spPr>
          <a:xfrm>
            <a:off x="0" y="353935"/>
            <a:ext cx="402431" cy="804863"/>
          </a:xfrm>
          <a:prstGeom prst="rect">
            <a:avLst/>
          </a:prstGeom>
        </p:spPr>
      </p:pic>
      <p:sp>
        <p:nvSpPr>
          <p:cNvPr id="11" name="Espace réservé du contenu 2">
            <a:extLst>
              <a:ext uri="{FF2B5EF4-FFF2-40B4-BE49-F238E27FC236}">
                <a16:creationId xmlns:a16="http://schemas.microsoft.com/office/drawing/2014/main" id="{541C30A7-5446-014C-8E2B-1DF5E893D6CB}"/>
              </a:ext>
            </a:extLst>
          </p:cNvPr>
          <p:cNvSpPr>
            <a:spLocks noGrp="1"/>
          </p:cNvSpPr>
          <p:nvPr>
            <p:ph sz="half" idx="12" hasCustomPrompt="1"/>
          </p:nvPr>
        </p:nvSpPr>
        <p:spPr>
          <a:xfrm>
            <a:off x="609758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90555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983659C-BC0C-9C49-AC67-96BB35487866}"/>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5D4EFAB1-EC72-754C-9FAF-051037CC2464}"/>
              </a:ext>
            </a:extLst>
          </p:cNvPr>
          <p:cNvSpPr>
            <a:spLocks noGrp="1"/>
          </p:cNvSpPr>
          <p:nvPr>
            <p:ph sz="half" idx="1" hasCustomPrompt="1"/>
          </p:nvPr>
        </p:nvSpPr>
        <p:spPr>
          <a:xfrm>
            <a:off x="51593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sp>
        <p:nvSpPr>
          <p:cNvPr id="8" name="Espace réservé du pied de page 7">
            <a:extLst>
              <a:ext uri="{FF2B5EF4-FFF2-40B4-BE49-F238E27FC236}">
                <a16:creationId xmlns:a16="http://schemas.microsoft.com/office/drawing/2014/main" id="{3543AA14-851E-284A-95A9-EF40D5AD1B64}"/>
              </a:ext>
            </a:extLst>
          </p:cNvPr>
          <p:cNvSpPr>
            <a:spLocks noGrp="1"/>
          </p:cNvSpPr>
          <p:nvPr>
            <p:ph type="ftr" sz="quarter" idx="10"/>
          </p:nvPr>
        </p:nvSpPr>
        <p:spPr/>
        <p:txBody>
          <a:bodyPr/>
          <a:lstStyle/>
          <a:p>
            <a:endParaRPr lang="fr-FR" dirty="0"/>
          </a:p>
        </p:txBody>
      </p:sp>
      <p:sp>
        <p:nvSpPr>
          <p:cNvPr id="9" name="Espace réservé du numéro de diapositive 8">
            <a:extLst>
              <a:ext uri="{FF2B5EF4-FFF2-40B4-BE49-F238E27FC236}">
                <a16:creationId xmlns:a16="http://schemas.microsoft.com/office/drawing/2014/main" id="{5DABBE94-68CD-814E-B9BA-62C439F96114}"/>
              </a:ext>
            </a:extLst>
          </p:cNvPr>
          <p:cNvSpPr>
            <a:spLocks noGrp="1"/>
          </p:cNvSpPr>
          <p:nvPr>
            <p:ph type="sldNum" sz="quarter" idx="11"/>
          </p:nvPr>
        </p:nvSpPr>
        <p:spPr/>
        <p:txBody>
          <a:bodyPr/>
          <a:lstStyle/>
          <a:p>
            <a:fld id="{B34C766F-EFD6-3044-B685-A73554C8103B}" type="slidenum">
              <a:rPr lang="fr-FR" smtClean="0"/>
              <a:pPr/>
              <a:t>‹N°›</a:t>
            </a:fld>
            <a:endParaRPr lang="fr-FR" dirty="0"/>
          </a:p>
        </p:txBody>
      </p:sp>
      <p:sp>
        <p:nvSpPr>
          <p:cNvPr id="11" name="Espace réservé du contenu 2">
            <a:extLst>
              <a:ext uri="{FF2B5EF4-FFF2-40B4-BE49-F238E27FC236}">
                <a16:creationId xmlns:a16="http://schemas.microsoft.com/office/drawing/2014/main" id="{541C30A7-5446-014C-8E2B-1DF5E893D6CB}"/>
              </a:ext>
            </a:extLst>
          </p:cNvPr>
          <p:cNvSpPr>
            <a:spLocks noGrp="1"/>
          </p:cNvSpPr>
          <p:nvPr>
            <p:ph sz="half" idx="12" hasCustomPrompt="1"/>
          </p:nvPr>
        </p:nvSpPr>
        <p:spPr>
          <a:xfrm>
            <a:off x="6097588" y="1825625"/>
            <a:ext cx="5181600" cy="4351338"/>
          </a:xfrm>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Troisième niveau</a:t>
            </a:r>
          </a:p>
          <a:p>
            <a:pPr lvl="3"/>
            <a:r>
              <a:rPr lang="fr-FR" dirty="0"/>
              <a:t>Quatrième niveau</a:t>
            </a:r>
          </a:p>
          <a:p>
            <a:pPr lvl="4"/>
            <a:r>
              <a:rPr lang="fr-FR" dirty="0"/>
              <a:t>Cinquième niveau</a:t>
            </a:r>
          </a:p>
        </p:txBody>
      </p:sp>
      <p:pic>
        <p:nvPicPr>
          <p:cNvPr id="13" name="Picture 2" descr="I:\CNG-COM\2021\2021_MARCHE_PAO\2021_ENTRECOM\CHARTE GRAPHIQUE\FORMES\PNG\FORME_01 viole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1751"/>
          <a:stretch/>
        </p:blipFill>
        <p:spPr bwMode="auto">
          <a:xfrm rot="16200000">
            <a:off x="-217807" y="540545"/>
            <a:ext cx="834076" cy="40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8568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re seul_bleu">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478644" y="405365"/>
            <a:ext cx="10972800" cy="647923"/>
          </a:xfrm>
        </p:spPr>
        <p:txBody>
          <a:bodyPr>
            <a:normAutofit/>
          </a:bodyPr>
          <a:lstStyle>
            <a:lvl1pPr algn="l">
              <a:defRPr sz="3599">
                <a:solidFill>
                  <a:srgbClr val="005CA9"/>
                </a:solidFill>
              </a:defRPr>
            </a:lvl1pPr>
          </a:lstStyle>
          <a:p>
            <a:r>
              <a:rPr lang="fr-FR" dirty="0"/>
              <a:t>Modifiez le style du titre</a:t>
            </a:r>
          </a:p>
        </p:txBody>
      </p:sp>
      <p:sp>
        <p:nvSpPr>
          <p:cNvPr id="6" name="Espace réservé du contenu 2">
            <a:extLst>
              <a:ext uri="{FF2B5EF4-FFF2-40B4-BE49-F238E27FC236}">
                <a16:creationId xmlns:a16="http://schemas.microsoft.com/office/drawing/2014/main" id="{6B59D068-C24E-8445-8A62-735CAF86F22A}"/>
              </a:ext>
            </a:extLst>
          </p:cNvPr>
          <p:cNvSpPr>
            <a:spLocks noGrp="1"/>
          </p:cNvSpPr>
          <p:nvPr>
            <p:ph idx="1"/>
          </p:nvPr>
        </p:nvSpPr>
        <p:spPr>
          <a:xfrm>
            <a:off x="516005" y="1547785"/>
            <a:ext cx="10839273" cy="4627748"/>
          </a:xfrm>
        </p:spPr>
        <p:txBody>
          <a:bodyPr>
            <a:normAutofit/>
          </a:bodyPr>
          <a:lstStyle>
            <a:lvl1pPr marL="408106" indent="-408106">
              <a:buFont typeface="Arial" panose="020B0604020202020204" pitchFamily="34" charset="0"/>
              <a:buChar char="•"/>
              <a:defRPr sz="2799">
                <a:solidFill>
                  <a:srgbClr val="005CA9"/>
                </a:solidFill>
              </a:defRPr>
            </a:lvl1pPr>
          </a:lstStyle>
          <a:p>
            <a:endParaRPr lang="fr-FR" dirty="0"/>
          </a:p>
        </p:txBody>
      </p:sp>
    </p:spTree>
    <p:extLst>
      <p:ext uri="{BB962C8B-B14F-4D97-AF65-F5344CB8AC3E}">
        <p14:creationId xmlns:p14="http://schemas.microsoft.com/office/powerpoint/2010/main" val="4137974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UV_02">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F4BAB67A-438D-B543-B8B0-DDF42583795F}"/>
              </a:ext>
            </a:extLst>
          </p:cNvPr>
          <p:cNvSpPr/>
          <p:nvPr userDrawn="1"/>
        </p:nvSpPr>
        <p:spPr>
          <a:xfrm>
            <a:off x="8050696" y="0"/>
            <a:ext cx="41413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pic>
        <p:nvPicPr>
          <p:cNvPr id="14" name="Image 13">
            <a:extLst>
              <a:ext uri="{FF2B5EF4-FFF2-40B4-BE49-F238E27FC236}">
                <a16:creationId xmlns:a16="http://schemas.microsoft.com/office/drawing/2014/main" id="{E60E4FD2-0AEA-B044-9ECC-27C955E7FFD4}"/>
              </a:ext>
            </a:extLst>
          </p:cNvPr>
          <p:cNvPicPr>
            <a:picLocks noChangeAspect="1"/>
          </p:cNvPicPr>
          <p:nvPr userDrawn="1"/>
        </p:nvPicPr>
        <p:blipFill>
          <a:blip r:embed="rId3"/>
          <a:stretch>
            <a:fillRect/>
          </a:stretch>
        </p:blipFill>
        <p:spPr>
          <a:xfrm>
            <a:off x="6895249" y="1558837"/>
            <a:ext cx="1892497" cy="3725388"/>
          </a:xfrm>
          <a:prstGeom prst="rect">
            <a:avLst/>
          </a:prstGeom>
        </p:spPr>
      </p:pic>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4"/>
          <a:stretch>
            <a:fillRect/>
          </a:stretch>
        </p:blipFill>
        <p:spPr>
          <a:xfrm>
            <a:off x="640812" y="3776063"/>
            <a:ext cx="841845" cy="403624"/>
          </a:xfrm>
          <a:prstGeom prst="rect">
            <a:avLst/>
          </a:prstGeom>
        </p:spPr>
      </p:pic>
      <p:pic>
        <p:nvPicPr>
          <p:cNvPr id="1026" name="Picture 2" descr="I:\CNG-COM\2021\2021_MARCHE_PAO\2021_ENTRECOM\CHARTE GRAPHIQUE\FORMES\PNG\FORME_01 violet.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t="51751"/>
          <a:stretch/>
        </p:blipFill>
        <p:spPr bwMode="auto">
          <a:xfrm>
            <a:off x="8787746" y="0"/>
            <a:ext cx="2811080" cy="1356312"/>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descr="I:\CNG-COM\2021\2021_MARCHE_PAO\2021_ENTRECOM\CHARTE GRAPHIQUE\FORMES\PNG\FORME_01 violet.png"/>
          <p:cNvPicPr>
            <a:picLocks noChangeAspect="1" noChangeArrowheads="1"/>
          </p:cNvPicPr>
          <p:nvPr userDrawn="1"/>
        </p:nvPicPr>
        <p:blipFill rotWithShape="1">
          <a:blip r:embed="rId5">
            <a:extLst>
              <a:ext uri="{28A0092B-C50C-407E-A947-70E740481C1C}">
                <a14:useLocalDpi xmlns:a14="http://schemas.microsoft.com/office/drawing/2010/main" val="0"/>
              </a:ext>
            </a:extLst>
          </a:blip>
          <a:srcRect r="46928" b="44186"/>
          <a:stretch/>
        </p:blipFill>
        <p:spPr bwMode="auto">
          <a:xfrm>
            <a:off x="8572500" y="3051585"/>
            <a:ext cx="3619499" cy="380641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95713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UV_03">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F4BAB67A-438D-B543-B8B0-DDF42583795F}"/>
              </a:ext>
            </a:extLst>
          </p:cNvPr>
          <p:cNvSpPr/>
          <p:nvPr userDrawn="1"/>
        </p:nvSpPr>
        <p:spPr>
          <a:xfrm>
            <a:off x="8050696" y="0"/>
            <a:ext cx="41413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pic>
        <p:nvPicPr>
          <p:cNvPr id="14" name="Image 13">
            <a:extLst>
              <a:ext uri="{FF2B5EF4-FFF2-40B4-BE49-F238E27FC236}">
                <a16:creationId xmlns:a16="http://schemas.microsoft.com/office/drawing/2014/main" id="{E60E4FD2-0AEA-B044-9ECC-27C955E7FFD4}"/>
              </a:ext>
            </a:extLst>
          </p:cNvPr>
          <p:cNvPicPr>
            <a:picLocks noChangeAspect="1"/>
          </p:cNvPicPr>
          <p:nvPr userDrawn="1"/>
        </p:nvPicPr>
        <p:blipFill>
          <a:blip r:embed="rId3"/>
          <a:stretch>
            <a:fillRect/>
          </a:stretch>
        </p:blipFill>
        <p:spPr>
          <a:xfrm>
            <a:off x="9175098" y="807402"/>
            <a:ext cx="1892497" cy="3725388"/>
          </a:xfrm>
          <a:prstGeom prst="rect">
            <a:avLst/>
          </a:prstGeom>
        </p:spPr>
      </p:pic>
      <p:pic>
        <p:nvPicPr>
          <p:cNvPr id="16" name="Image 15">
            <a:extLst>
              <a:ext uri="{FF2B5EF4-FFF2-40B4-BE49-F238E27FC236}">
                <a16:creationId xmlns:a16="http://schemas.microsoft.com/office/drawing/2014/main" id="{6F667F45-F690-0340-891C-C63161DE6C15}"/>
              </a:ext>
            </a:extLst>
          </p:cNvPr>
          <p:cNvPicPr>
            <a:picLocks noChangeAspect="1"/>
          </p:cNvPicPr>
          <p:nvPr userDrawn="1"/>
        </p:nvPicPr>
        <p:blipFill>
          <a:blip r:embed="rId4"/>
          <a:srcRect/>
          <a:stretch/>
        </p:blipFill>
        <p:spPr>
          <a:xfrm>
            <a:off x="7976236" y="4691542"/>
            <a:ext cx="4295967" cy="2325209"/>
          </a:xfrm>
          <a:prstGeom prst="rect">
            <a:avLst/>
          </a:prstGeom>
        </p:spPr>
      </p:pic>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5"/>
          <a:stretch>
            <a:fillRect/>
          </a:stretch>
        </p:blipFill>
        <p:spPr>
          <a:xfrm>
            <a:off x="640812" y="3776063"/>
            <a:ext cx="841845" cy="403624"/>
          </a:xfrm>
          <a:prstGeom prst="rect">
            <a:avLst/>
          </a:prstGeom>
        </p:spPr>
      </p:pic>
    </p:spTree>
    <p:extLst>
      <p:ext uri="{BB962C8B-B14F-4D97-AF65-F5344CB8AC3E}">
        <p14:creationId xmlns:p14="http://schemas.microsoft.com/office/powerpoint/2010/main" val="255767844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UV_04">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78CA464-4228-CD4E-982D-DB2A5280E7E0}"/>
              </a:ext>
            </a:extLst>
          </p:cNvPr>
          <p:cNvSpPr/>
          <p:nvPr userDrawn="1"/>
        </p:nvSpPr>
        <p:spPr>
          <a:xfrm>
            <a:off x="0" y="0"/>
            <a:ext cx="8358809"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6" name="Rectangle 5">
            <a:extLst>
              <a:ext uri="{FF2B5EF4-FFF2-40B4-BE49-F238E27FC236}">
                <a16:creationId xmlns:a16="http://schemas.microsoft.com/office/drawing/2014/main" id="{F4BAB67A-438D-B543-B8B0-DDF42583795F}"/>
              </a:ext>
            </a:extLst>
          </p:cNvPr>
          <p:cNvSpPr/>
          <p:nvPr userDrawn="1"/>
        </p:nvSpPr>
        <p:spPr>
          <a:xfrm>
            <a:off x="8050696" y="0"/>
            <a:ext cx="414130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59A7BB7-2B47-7745-8853-108627ECD921}"/>
              </a:ext>
            </a:extLst>
          </p:cNvPr>
          <p:cNvPicPr>
            <a:picLocks noChangeAspect="1"/>
          </p:cNvPicPr>
          <p:nvPr userDrawn="1"/>
        </p:nvPicPr>
        <p:blipFill>
          <a:blip r:embed="rId2"/>
          <a:stretch>
            <a:fillRect/>
          </a:stretch>
        </p:blipFill>
        <p:spPr>
          <a:xfrm>
            <a:off x="731838" y="5854147"/>
            <a:ext cx="2330569" cy="607388"/>
          </a:xfrm>
          <a:prstGeom prst="rect">
            <a:avLst/>
          </a:prstGeom>
        </p:spPr>
      </p:pic>
      <p:sp>
        <p:nvSpPr>
          <p:cNvPr id="9" name="Titre 1">
            <a:extLst>
              <a:ext uri="{FF2B5EF4-FFF2-40B4-BE49-F238E27FC236}">
                <a16:creationId xmlns:a16="http://schemas.microsoft.com/office/drawing/2014/main" id="{3B380D27-DF08-1D4E-933E-78F83BF571FE}"/>
              </a:ext>
            </a:extLst>
          </p:cNvPr>
          <p:cNvSpPr>
            <a:spLocks noGrp="1"/>
          </p:cNvSpPr>
          <p:nvPr>
            <p:ph type="ctrTitle" hasCustomPrompt="1"/>
          </p:nvPr>
        </p:nvSpPr>
        <p:spPr>
          <a:xfrm>
            <a:off x="611807" y="1356312"/>
            <a:ext cx="6526696" cy="2072688"/>
          </a:xfrm>
        </p:spPr>
        <p:txBody>
          <a:bodyPr anchor="b">
            <a:normAutofit/>
          </a:bodyPr>
          <a:lstStyle>
            <a:lvl1pPr algn="l">
              <a:defRPr sz="4400">
                <a:solidFill>
                  <a:schemeClr val="accent1"/>
                </a:solidFill>
              </a:defRPr>
            </a:lvl1pPr>
          </a:lstStyle>
          <a:p>
            <a:r>
              <a:rPr lang="fr-FR" dirty="0"/>
              <a:t>Modifiez le style </a:t>
            </a:r>
            <a:br>
              <a:rPr lang="fr-FR" dirty="0"/>
            </a:br>
            <a:r>
              <a:rPr lang="fr-FR" dirty="0"/>
              <a:t>du titre</a:t>
            </a:r>
          </a:p>
        </p:txBody>
      </p:sp>
      <p:pic>
        <p:nvPicPr>
          <p:cNvPr id="16" name="Image 15">
            <a:extLst>
              <a:ext uri="{FF2B5EF4-FFF2-40B4-BE49-F238E27FC236}">
                <a16:creationId xmlns:a16="http://schemas.microsoft.com/office/drawing/2014/main" id="{6F667F45-F690-0340-891C-C63161DE6C15}"/>
              </a:ext>
            </a:extLst>
          </p:cNvPr>
          <p:cNvPicPr>
            <a:picLocks noChangeAspect="1"/>
          </p:cNvPicPr>
          <p:nvPr userDrawn="1"/>
        </p:nvPicPr>
        <p:blipFill>
          <a:blip r:embed="rId3"/>
          <a:srcRect/>
          <a:stretch/>
        </p:blipFill>
        <p:spPr>
          <a:xfrm>
            <a:off x="7976236" y="4691542"/>
            <a:ext cx="4295967" cy="2325209"/>
          </a:xfrm>
          <a:prstGeom prst="rect">
            <a:avLst/>
          </a:prstGeom>
        </p:spPr>
      </p:pic>
      <p:sp>
        <p:nvSpPr>
          <p:cNvPr id="17" name="Titre 1">
            <a:extLst>
              <a:ext uri="{FF2B5EF4-FFF2-40B4-BE49-F238E27FC236}">
                <a16:creationId xmlns:a16="http://schemas.microsoft.com/office/drawing/2014/main" id="{FDF6171D-C7D5-DC4E-854D-AB836644A157}"/>
              </a:ext>
            </a:extLst>
          </p:cNvPr>
          <p:cNvSpPr txBox="1">
            <a:spLocks/>
          </p:cNvSpPr>
          <p:nvPr userDrawn="1"/>
        </p:nvSpPr>
        <p:spPr>
          <a:xfrm>
            <a:off x="1606508" y="3763402"/>
            <a:ext cx="5640630" cy="428946"/>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4800" kern="1200">
                <a:solidFill>
                  <a:schemeClr val="accent1"/>
                </a:solidFill>
                <a:latin typeface="+mj-lt"/>
                <a:ea typeface="+mj-ea"/>
                <a:cs typeface="+mj-cs"/>
              </a:defRPr>
            </a:lvl1pPr>
          </a:lstStyle>
          <a:p>
            <a:r>
              <a:rPr lang="fr-FR" sz="2000" b="1" dirty="0"/>
              <a:t>DATE</a:t>
            </a:r>
          </a:p>
        </p:txBody>
      </p:sp>
      <p:pic>
        <p:nvPicPr>
          <p:cNvPr id="19" name="Image 18">
            <a:extLst>
              <a:ext uri="{FF2B5EF4-FFF2-40B4-BE49-F238E27FC236}">
                <a16:creationId xmlns:a16="http://schemas.microsoft.com/office/drawing/2014/main" id="{87250FCF-7499-6644-8F65-88B75B07B38C}"/>
              </a:ext>
            </a:extLst>
          </p:cNvPr>
          <p:cNvPicPr>
            <a:picLocks noChangeAspect="1"/>
          </p:cNvPicPr>
          <p:nvPr userDrawn="1"/>
        </p:nvPicPr>
        <p:blipFill>
          <a:blip r:embed="rId4"/>
          <a:stretch>
            <a:fillRect/>
          </a:stretch>
        </p:blipFill>
        <p:spPr>
          <a:xfrm>
            <a:off x="640812" y="3776063"/>
            <a:ext cx="841845" cy="403624"/>
          </a:xfrm>
          <a:prstGeom prst="rect">
            <a:avLst/>
          </a:prstGeom>
        </p:spPr>
      </p:pic>
      <p:pic>
        <p:nvPicPr>
          <p:cNvPr id="10" name="Image 9">
            <a:extLst>
              <a:ext uri="{FF2B5EF4-FFF2-40B4-BE49-F238E27FC236}">
                <a16:creationId xmlns:a16="http://schemas.microsoft.com/office/drawing/2014/main" id="{E2C3453F-E064-EE42-B4F5-55BCE1BA36B2}"/>
              </a:ext>
            </a:extLst>
          </p:cNvPr>
          <p:cNvPicPr>
            <a:picLocks noChangeAspect="1"/>
          </p:cNvPicPr>
          <p:nvPr userDrawn="1"/>
        </p:nvPicPr>
        <p:blipFill>
          <a:blip r:embed="rId5"/>
          <a:stretch>
            <a:fillRect/>
          </a:stretch>
        </p:blipFill>
        <p:spPr>
          <a:xfrm>
            <a:off x="6895249" y="1558837"/>
            <a:ext cx="1892497" cy="3725388"/>
          </a:xfrm>
          <a:prstGeom prst="rect">
            <a:avLst/>
          </a:prstGeom>
        </p:spPr>
      </p:pic>
    </p:spTree>
    <p:extLst>
      <p:ext uri="{BB962C8B-B14F-4D97-AF65-F5344CB8AC3E}">
        <p14:creationId xmlns:p14="http://schemas.microsoft.com/office/powerpoint/2010/main" val="348648354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guide id="3" pos="914" userDrawn="1">
          <p15:clr>
            <a:srgbClr val="FBAE40"/>
          </p15:clr>
        </p15:guide>
        <p15:guide id="4" pos="461"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75DF6B-D585-0A4C-8524-55245B75BE49}"/>
              </a:ext>
            </a:extLst>
          </p:cNvPr>
          <p:cNvSpPr/>
          <p:nvPr userDrawn="1"/>
        </p:nvSpPr>
        <p:spPr>
          <a:xfrm>
            <a:off x="6096000" y="342900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8" name="Image 17">
            <a:extLst>
              <a:ext uri="{FF2B5EF4-FFF2-40B4-BE49-F238E27FC236}">
                <a16:creationId xmlns:a16="http://schemas.microsoft.com/office/drawing/2014/main" id="{FB91F728-DE64-374B-A68B-1D73A3C489D2}"/>
              </a:ext>
            </a:extLst>
          </p:cNvPr>
          <p:cNvPicPr>
            <a:picLocks noChangeAspect="1"/>
          </p:cNvPicPr>
          <p:nvPr userDrawn="1"/>
        </p:nvPicPr>
        <p:blipFill rotWithShape="1">
          <a:blip r:embed="rId2"/>
          <a:srcRect r="50000" b="52082"/>
          <a:stretch/>
        </p:blipFill>
        <p:spPr>
          <a:xfrm>
            <a:off x="4884348" y="3093544"/>
            <a:ext cx="7307652" cy="3764455"/>
          </a:xfrm>
          <a:prstGeom prst="rect">
            <a:avLst/>
          </a:prstGeom>
        </p:spPr>
      </p:pic>
      <p:sp>
        <p:nvSpPr>
          <p:cNvPr id="2" name="Titre 1">
            <a:extLst>
              <a:ext uri="{FF2B5EF4-FFF2-40B4-BE49-F238E27FC236}">
                <a16:creationId xmlns:a16="http://schemas.microsoft.com/office/drawing/2014/main" id="{9598388A-0702-4345-AB59-6005C4BFDD16}"/>
              </a:ext>
            </a:extLst>
          </p:cNvPr>
          <p:cNvSpPr>
            <a:spLocks noGrp="1"/>
          </p:cNvSpPr>
          <p:nvPr>
            <p:ph type="ctrTitle"/>
          </p:nvPr>
        </p:nvSpPr>
        <p:spPr>
          <a:xfrm>
            <a:off x="6740446" y="425968"/>
            <a:ext cx="4871049" cy="1630407"/>
          </a:xfrm>
        </p:spPr>
        <p:txBody>
          <a:bodyPr anchor="b">
            <a:noAutofit/>
          </a:bodyPr>
          <a:lstStyle>
            <a:lvl1pPr algn="l">
              <a:defRPr sz="3200"/>
            </a:lvl1pPr>
          </a:lstStyle>
          <a:p>
            <a:r>
              <a:rPr lang="fr-FR" dirty="0"/>
              <a:t>Modifiez le style du titre</a:t>
            </a:r>
          </a:p>
        </p:txBody>
      </p:sp>
      <p:sp>
        <p:nvSpPr>
          <p:cNvPr id="3" name="Sous-titre 2">
            <a:extLst>
              <a:ext uri="{FF2B5EF4-FFF2-40B4-BE49-F238E27FC236}">
                <a16:creationId xmlns:a16="http://schemas.microsoft.com/office/drawing/2014/main" id="{F3F03B94-AF93-5948-AA87-9E360ADD21B0}"/>
              </a:ext>
            </a:extLst>
          </p:cNvPr>
          <p:cNvSpPr>
            <a:spLocks noGrp="1"/>
          </p:cNvSpPr>
          <p:nvPr>
            <p:ph type="subTitle" idx="1"/>
          </p:nvPr>
        </p:nvSpPr>
        <p:spPr>
          <a:xfrm>
            <a:off x="7728559" y="2304415"/>
            <a:ext cx="3882936" cy="437247"/>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4" name="Rectangle 13">
            <a:extLst>
              <a:ext uri="{FF2B5EF4-FFF2-40B4-BE49-F238E27FC236}">
                <a16:creationId xmlns:a16="http://schemas.microsoft.com/office/drawing/2014/main" id="{63410F4F-6665-AA4B-AE5A-78079C7554EA}"/>
              </a:ext>
            </a:extLst>
          </p:cNvPr>
          <p:cNvSpPr/>
          <p:nvPr userDrawn="1"/>
        </p:nvSpPr>
        <p:spPr>
          <a:xfrm>
            <a:off x="0" y="342900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407A152-E95A-E64D-914D-046CE88343AB}"/>
              </a:ext>
            </a:extLst>
          </p:cNvPr>
          <p:cNvSpPr/>
          <p:nvPr userDrawn="1"/>
        </p:nvSpPr>
        <p:spPr>
          <a:xfrm>
            <a:off x="0" y="0"/>
            <a:ext cx="6096000" cy="3429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E771740-9BF7-1441-B74F-208D361CF5E7}"/>
              </a:ext>
            </a:extLst>
          </p:cNvPr>
          <p:cNvPicPr>
            <a:picLocks noChangeAspect="1"/>
          </p:cNvPicPr>
          <p:nvPr userDrawn="1"/>
        </p:nvPicPr>
        <p:blipFill>
          <a:blip r:embed="rId3"/>
          <a:stretch>
            <a:fillRect/>
          </a:stretch>
        </p:blipFill>
        <p:spPr>
          <a:xfrm>
            <a:off x="1565305" y="518966"/>
            <a:ext cx="2965391" cy="5837384"/>
          </a:xfrm>
          <a:prstGeom prst="rect">
            <a:avLst/>
          </a:prstGeom>
        </p:spPr>
      </p:pic>
      <p:pic>
        <p:nvPicPr>
          <p:cNvPr id="16" name="Image 15">
            <a:extLst>
              <a:ext uri="{FF2B5EF4-FFF2-40B4-BE49-F238E27FC236}">
                <a16:creationId xmlns:a16="http://schemas.microsoft.com/office/drawing/2014/main" id="{28812693-396D-F142-91B3-82485A0C1CD3}"/>
              </a:ext>
            </a:extLst>
          </p:cNvPr>
          <p:cNvPicPr>
            <a:picLocks noChangeAspect="1"/>
          </p:cNvPicPr>
          <p:nvPr userDrawn="1"/>
        </p:nvPicPr>
        <p:blipFill rotWithShape="1">
          <a:blip r:embed="rId4"/>
          <a:srcRect l="17223" t="35936" r="17864" b="35407"/>
          <a:stretch/>
        </p:blipFill>
        <p:spPr>
          <a:xfrm>
            <a:off x="9515589" y="6026576"/>
            <a:ext cx="2063674" cy="644553"/>
          </a:xfrm>
          <a:prstGeom prst="rect">
            <a:avLst/>
          </a:prstGeom>
        </p:spPr>
      </p:pic>
      <p:pic>
        <p:nvPicPr>
          <p:cNvPr id="19" name="Image 18">
            <a:extLst>
              <a:ext uri="{FF2B5EF4-FFF2-40B4-BE49-F238E27FC236}">
                <a16:creationId xmlns:a16="http://schemas.microsoft.com/office/drawing/2014/main" id="{1F6AB1AB-12DE-344F-A781-4B11A061EAF2}"/>
              </a:ext>
            </a:extLst>
          </p:cNvPr>
          <p:cNvPicPr>
            <a:picLocks noChangeAspect="1"/>
          </p:cNvPicPr>
          <p:nvPr userDrawn="1"/>
        </p:nvPicPr>
        <p:blipFill>
          <a:blip r:embed="rId5"/>
          <a:stretch>
            <a:fillRect/>
          </a:stretch>
        </p:blipFill>
        <p:spPr>
          <a:xfrm>
            <a:off x="6740446" y="2226524"/>
            <a:ext cx="841845" cy="403624"/>
          </a:xfrm>
          <a:prstGeom prst="rect">
            <a:avLst/>
          </a:prstGeom>
        </p:spPr>
      </p:pic>
      <p:pic>
        <p:nvPicPr>
          <p:cNvPr id="20" name="Image 19">
            <a:extLst>
              <a:ext uri="{FF2B5EF4-FFF2-40B4-BE49-F238E27FC236}">
                <a16:creationId xmlns:a16="http://schemas.microsoft.com/office/drawing/2014/main" id="{95AFB6F8-E079-0748-9188-D552FC401C74}"/>
              </a:ext>
            </a:extLst>
          </p:cNvPr>
          <p:cNvPicPr>
            <a:picLocks noChangeAspect="1"/>
          </p:cNvPicPr>
          <p:nvPr userDrawn="1"/>
        </p:nvPicPr>
        <p:blipFill rotWithShape="1">
          <a:blip r:embed="rId6">
            <a:alphaModFix amt="0"/>
          </a:blip>
          <a:srcRect l="10847" t="6805" r="51453" b="55876"/>
          <a:stretch/>
        </p:blipFill>
        <p:spPr>
          <a:xfrm>
            <a:off x="6095999" y="3429000"/>
            <a:ext cx="6096001" cy="3448050"/>
          </a:xfrm>
          <a:prstGeom prst="rect">
            <a:avLst/>
          </a:prstGeom>
        </p:spPr>
      </p:pic>
    </p:spTree>
    <p:extLst>
      <p:ext uri="{BB962C8B-B14F-4D97-AF65-F5344CB8AC3E}">
        <p14:creationId xmlns:p14="http://schemas.microsoft.com/office/powerpoint/2010/main" val="31759846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1_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C75DF6B-D585-0A4C-8524-55245B75BE49}"/>
              </a:ext>
            </a:extLst>
          </p:cNvPr>
          <p:cNvSpPr/>
          <p:nvPr userDrawn="1"/>
        </p:nvSpPr>
        <p:spPr>
          <a:xfrm>
            <a:off x="6096000" y="3429000"/>
            <a:ext cx="6096000" cy="3429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9598388A-0702-4345-AB59-6005C4BFDD16}"/>
              </a:ext>
            </a:extLst>
          </p:cNvPr>
          <p:cNvSpPr>
            <a:spLocks noGrp="1"/>
          </p:cNvSpPr>
          <p:nvPr>
            <p:ph type="ctrTitle"/>
          </p:nvPr>
        </p:nvSpPr>
        <p:spPr>
          <a:xfrm>
            <a:off x="6740446" y="425968"/>
            <a:ext cx="4871049" cy="1630407"/>
          </a:xfrm>
        </p:spPr>
        <p:txBody>
          <a:bodyPr anchor="b">
            <a:noAutofit/>
          </a:bodyPr>
          <a:lstStyle>
            <a:lvl1pPr algn="l">
              <a:defRPr sz="3200"/>
            </a:lvl1pPr>
          </a:lstStyle>
          <a:p>
            <a:r>
              <a:rPr lang="fr-FR" dirty="0"/>
              <a:t>Modifiez le style du titre</a:t>
            </a:r>
          </a:p>
        </p:txBody>
      </p:sp>
      <p:sp>
        <p:nvSpPr>
          <p:cNvPr id="3" name="Sous-titre 2">
            <a:extLst>
              <a:ext uri="{FF2B5EF4-FFF2-40B4-BE49-F238E27FC236}">
                <a16:creationId xmlns:a16="http://schemas.microsoft.com/office/drawing/2014/main" id="{F3F03B94-AF93-5948-AA87-9E360ADD21B0}"/>
              </a:ext>
            </a:extLst>
          </p:cNvPr>
          <p:cNvSpPr>
            <a:spLocks noGrp="1"/>
          </p:cNvSpPr>
          <p:nvPr>
            <p:ph type="subTitle" idx="1"/>
          </p:nvPr>
        </p:nvSpPr>
        <p:spPr>
          <a:xfrm>
            <a:off x="7728559" y="2304415"/>
            <a:ext cx="3882936" cy="437247"/>
          </a:xfrm>
        </p:spPr>
        <p:txBody>
          <a:bodyPr lIns="0" tIns="0" rIns="0" bIns="0">
            <a:normAutofit/>
          </a:bodyPr>
          <a:lstStyle>
            <a:lvl1pPr marL="0" indent="0" algn="l">
              <a:buNone/>
              <a:defRPr sz="16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dirty="0"/>
              <a:t>Modifiez le style des sous-titres du masque</a:t>
            </a:r>
          </a:p>
        </p:txBody>
      </p:sp>
      <p:sp>
        <p:nvSpPr>
          <p:cNvPr id="14" name="Rectangle 13">
            <a:extLst>
              <a:ext uri="{FF2B5EF4-FFF2-40B4-BE49-F238E27FC236}">
                <a16:creationId xmlns:a16="http://schemas.microsoft.com/office/drawing/2014/main" id="{63410F4F-6665-AA4B-AE5A-78079C7554EA}"/>
              </a:ext>
            </a:extLst>
          </p:cNvPr>
          <p:cNvSpPr/>
          <p:nvPr userDrawn="1"/>
        </p:nvSpPr>
        <p:spPr>
          <a:xfrm>
            <a:off x="0" y="3429000"/>
            <a:ext cx="6096000" cy="3429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8">
            <a:extLst>
              <a:ext uri="{FF2B5EF4-FFF2-40B4-BE49-F238E27FC236}">
                <a16:creationId xmlns:a16="http://schemas.microsoft.com/office/drawing/2014/main" id="{F407A152-E95A-E64D-914D-046CE88343AB}"/>
              </a:ext>
            </a:extLst>
          </p:cNvPr>
          <p:cNvSpPr/>
          <p:nvPr userDrawn="1"/>
        </p:nvSpPr>
        <p:spPr>
          <a:xfrm>
            <a:off x="0" y="0"/>
            <a:ext cx="6096000" cy="3429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EE771740-9BF7-1441-B74F-208D361CF5E7}"/>
              </a:ext>
            </a:extLst>
          </p:cNvPr>
          <p:cNvPicPr>
            <a:picLocks noChangeAspect="1"/>
          </p:cNvPicPr>
          <p:nvPr userDrawn="1"/>
        </p:nvPicPr>
        <p:blipFill>
          <a:blip r:embed="rId2"/>
          <a:stretch>
            <a:fillRect/>
          </a:stretch>
        </p:blipFill>
        <p:spPr>
          <a:xfrm>
            <a:off x="1565305" y="518966"/>
            <a:ext cx="2965391" cy="5837384"/>
          </a:xfrm>
          <a:prstGeom prst="rect">
            <a:avLst/>
          </a:prstGeom>
        </p:spPr>
      </p:pic>
      <p:pic>
        <p:nvPicPr>
          <p:cNvPr id="19" name="Image 18">
            <a:extLst>
              <a:ext uri="{FF2B5EF4-FFF2-40B4-BE49-F238E27FC236}">
                <a16:creationId xmlns:a16="http://schemas.microsoft.com/office/drawing/2014/main" id="{1F6AB1AB-12DE-344F-A781-4B11A061EAF2}"/>
              </a:ext>
            </a:extLst>
          </p:cNvPr>
          <p:cNvPicPr>
            <a:picLocks noChangeAspect="1"/>
          </p:cNvPicPr>
          <p:nvPr userDrawn="1"/>
        </p:nvPicPr>
        <p:blipFill>
          <a:blip r:embed="rId3"/>
          <a:stretch>
            <a:fillRect/>
          </a:stretch>
        </p:blipFill>
        <p:spPr>
          <a:xfrm>
            <a:off x="6740446" y="2226524"/>
            <a:ext cx="841845" cy="403624"/>
          </a:xfrm>
          <a:prstGeom prst="rect">
            <a:avLst/>
          </a:prstGeom>
        </p:spPr>
      </p:pic>
      <p:pic>
        <p:nvPicPr>
          <p:cNvPr id="11" name="Image 10">
            <a:extLst>
              <a:ext uri="{FF2B5EF4-FFF2-40B4-BE49-F238E27FC236}">
                <a16:creationId xmlns:a16="http://schemas.microsoft.com/office/drawing/2014/main" id="{B61A3E05-6F17-7E43-BD41-83E118C0BE46}"/>
              </a:ext>
            </a:extLst>
          </p:cNvPr>
          <p:cNvPicPr>
            <a:picLocks noChangeAspect="1"/>
          </p:cNvPicPr>
          <p:nvPr userDrawn="1"/>
        </p:nvPicPr>
        <p:blipFill rotWithShape="1">
          <a:blip r:embed="rId4">
            <a:alphaModFix/>
          </a:blip>
          <a:srcRect l="10847" t="6805" r="51453" b="55876"/>
          <a:stretch/>
        </p:blipFill>
        <p:spPr>
          <a:xfrm>
            <a:off x="6092862" y="3437658"/>
            <a:ext cx="6096001" cy="3448050"/>
          </a:xfrm>
          <a:prstGeom prst="rect">
            <a:avLst/>
          </a:prstGeom>
        </p:spPr>
      </p:pic>
      <p:pic>
        <p:nvPicPr>
          <p:cNvPr id="16" name="Image 15">
            <a:extLst>
              <a:ext uri="{FF2B5EF4-FFF2-40B4-BE49-F238E27FC236}">
                <a16:creationId xmlns:a16="http://schemas.microsoft.com/office/drawing/2014/main" id="{28812693-396D-F142-91B3-82485A0C1CD3}"/>
              </a:ext>
            </a:extLst>
          </p:cNvPr>
          <p:cNvPicPr>
            <a:picLocks noChangeAspect="1"/>
          </p:cNvPicPr>
          <p:nvPr userDrawn="1"/>
        </p:nvPicPr>
        <p:blipFill rotWithShape="1">
          <a:blip r:embed="rId5"/>
          <a:srcRect l="17223" t="35936" r="17864" b="35407"/>
          <a:stretch/>
        </p:blipFill>
        <p:spPr>
          <a:xfrm>
            <a:off x="9515589" y="6026576"/>
            <a:ext cx="2063674" cy="644553"/>
          </a:xfrm>
          <a:prstGeom prst="rect">
            <a:avLst/>
          </a:prstGeom>
        </p:spPr>
      </p:pic>
    </p:spTree>
    <p:extLst>
      <p:ext uri="{BB962C8B-B14F-4D97-AF65-F5344CB8AC3E}">
        <p14:creationId xmlns:p14="http://schemas.microsoft.com/office/powerpoint/2010/main" val="3045323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DIAPO_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02C2E-5835-1941-A9BC-BE4C53256B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7E53A1-2AB5-E448-9E6E-E8920EB6981D}"/>
              </a:ext>
            </a:extLst>
          </p:cNvPr>
          <p:cNvSpPr>
            <a:spLocks noGrp="1"/>
          </p:cNvSpPr>
          <p:nvPr>
            <p:ph idx="1" hasCustomPrompt="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 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2B540C1-A191-D94B-A7A8-2E7884F61B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630EBD-CBFE-BD45-A8B9-70DC596CE7F8}"/>
              </a:ext>
            </a:extLst>
          </p:cNvPr>
          <p:cNvSpPr>
            <a:spLocks noGrp="1"/>
          </p:cNvSpPr>
          <p:nvPr>
            <p:ph type="sldNum" sz="quarter" idx="12"/>
          </p:nvPr>
        </p:nvSpPr>
        <p:spPr/>
        <p:txBody>
          <a:bodyPr/>
          <a:lstStyle/>
          <a:p>
            <a:fld id="{B34C766F-EFD6-3044-B685-A73554C8103B}" type="slidenum">
              <a:rPr lang="fr-FR" smtClean="0"/>
              <a:t>‹N°›</a:t>
            </a:fld>
            <a:endParaRPr lang="fr-FR"/>
          </a:p>
        </p:txBody>
      </p:sp>
      <p:pic>
        <p:nvPicPr>
          <p:cNvPr id="10" name="Image 9">
            <a:extLst>
              <a:ext uri="{FF2B5EF4-FFF2-40B4-BE49-F238E27FC236}">
                <a16:creationId xmlns:a16="http://schemas.microsoft.com/office/drawing/2014/main" id="{9B939FBC-E89D-A84D-846A-F734734F1F9F}"/>
              </a:ext>
            </a:extLst>
          </p:cNvPr>
          <p:cNvPicPr>
            <a:picLocks noChangeAspect="1"/>
          </p:cNvPicPr>
          <p:nvPr userDrawn="1"/>
        </p:nvPicPr>
        <p:blipFill rotWithShape="1">
          <a:blip r:embed="rId2"/>
          <a:srcRect l="50000"/>
          <a:stretch/>
        </p:blipFill>
        <p:spPr>
          <a:xfrm>
            <a:off x="0" y="353935"/>
            <a:ext cx="402431" cy="804863"/>
          </a:xfrm>
          <a:prstGeom prst="rect">
            <a:avLst/>
          </a:prstGeom>
        </p:spPr>
      </p:pic>
    </p:spTree>
    <p:extLst>
      <p:ext uri="{BB962C8B-B14F-4D97-AF65-F5344CB8AC3E}">
        <p14:creationId xmlns:p14="http://schemas.microsoft.com/office/powerpoint/2010/main" val="2052195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1_DIAPO_TEXT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E902C2E-5835-1941-A9BC-BE4C53256B47}"/>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FB7E53A1-2AB5-E448-9E6E-E8920EB6981D}"/>
              </a:ext>
            </a:extLst>
          </p:cNvPr>
          <p:cNvSpPr>
            <a:spLocks noGrp="1"/>
          </p:cNvSpPr>
          <p:nvPr>
            <p:ph idx="1" hasCustomPrompt="1"/>
          </p:nvPr>
        </p:nvSpPr>
        <p:spPr/>
        <p:txBody>
          <a:bodyPr/>
          <a:lstStyle>
            <a:lvl1pPr marL="228600" indent="-228600">
              <a:buFontTx/>
              <a:buBlip>
                <a:blip r:embed="rId2"/>
              </a:buBlip>
              <a:defRPr/>
            </a:lvl1pPr>
            <a:lvl2pPr marL="685800" indent="-228600">
              <a:buFontTx/>
              <a:buBlip>
                <a:blip r:embed="rId2"/>
              </a:buBlip>
              <a:defRPr/>
            </a:lvl2pPr>
            <a:lvl3pPr marL="1143000" indent="-228600">
              <a:buFontTx/>
              <a:buBlip>
                <a:blip r:embed="rId2"/>
              </a:buBlip>
              <a:defRPr/>
            </a:lvl3pPr>
            <a:lvl4pPr marL="1600200" indent="-228600">
              <a:buFontTx/>
              <a:buBlip>
                <a:blip r:embed="rId2"/>
              </a:buBlip>
              <a:defRPr/>
            </a:lvl4pPr>
            <a:lvl5pPr marL="2057400" indent="-228600">
              <a:buFontTx/>
              <a:buBlip>
                <a:blip r:embed="rId2"/>
              </a:buBlip>
              <a:defRPr/>
            </a:lvl5pPr>
          </a:lstStyle>
          <a:p>
            <a:pPr lvl="0"/>
            <a:r>
              <a:rPr lang="fr-FR" dirty="0"/>
              <a:t> Cliquez pour modifier les styles du texte du masque</a:t>
            </a:r>
          </a:p>
          <a:p>
            <a:pPr lvl="1"/>
            <a:r>
              <a:rPr lang="fr-FR" dirty="0"/>
              <a:t> Deuxième niveau</a:t>
            </a:r>
          </a:p>
          <a:p>
            <a:pPr lvl="2"/>
            <a:r>
              <a:rPr lang="fr-FR" dirty="0"/>
              <a:t> 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2B540C1-A191-D94B-A7A8-2E7884F61BC2}"/>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17630EBD-CBFE-BD45-A8B9-70DC596CE7F8}"/>
              </a:ext>
            </a:extLst>
          </p:cNvPr>
          <p:cNvSpPr>
            <a:spLocks noGrp="1"/>
          </p:cNvSpPr>
          <p:nvPr>
            <p:ph type="sldNum" sz="quarter" idx="12"/>
          </p:nvPr>
        </p:nvSpPr>
        <p:spPr/>
        <p:txBody>
          <a:bodyPr/>
          <a:lstStyle/>
          <a:p>
            <a:fld id="{B34C766F-EFD6-3044-B685-A73554C8103B}" type="slidenum">
              <a:rPr lang="fr-FR" smtClean="0"/>
              <a:t>‹N°›</a:t>
            </a:fld>
            <a:endParaRPr lang="fr-FR"/>
          </a:p>
        </p:txBody>
      </p:sp>
      <p:pic>
        <p:nvPicPr>
          <p:cNvPr id="7" name="Picture 2" descr="I:\CNG-COM\2021\2021_MARCHE_PAO\2021_ENTRECOM\CHARTE GRAPHIQUE\FORMES\PNG\FORME_01 violet.png"/>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t="51751"/>
          <a:stretch/>
        </p:blipFill>
        <p:spPr bwMode="auto">
          <a:xfrm rot="16200000">
            <a:off x="-217807" y="540545"/>
            <a:ext cx="834076" cy="4024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583568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re de sectio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6234D059-9840-2747-9299-F0FBF2B850B4}"/>
              </a:ext>
            </a:extLst>
          </p:cNvPr>
          <p:cNvSpPr/>
          <p:nvPr userDrawn="1"/>
        </p:nvSpPr>
        <p:spPr>
          <a:xfrm>
            <a:off x="0" y="0"/>
            <a:ext cx="3894667" cy="68770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9" name="Rectangle 8">
            <a:extLst>
              <a:ext uri="{FF2B5EF4-FFF2-40B4-BE49-F238E27FC236}">
                <a16:creationId xmlns:a16="http://schemas.microsoft.com/office/drawing/2014/main" id="{CFD1AA6B-ED08-6B49-8E8C-768BF30DC215}"/>
              </a:ext>
            </a:extLst>
          </p:cNvPr>
          <p:cNvSpPr/>
          <p:nvPr userDrawn="1"/>
        </p:nvSpPr>
        <p:spPr>
          <a:xfrm>
            <a:off x="6096000" y="0"/>
            <a:ext cx="6096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 name="Titre 1">
            <a:extLst>
              <a:ext uri="{FF2B5EF4-FFF2-40B4-BE49-F238E27FC236}">
                <a16:creationId xmlns:a16="http://schemas.microsoft.com/office/drawing/2014/main" id="{EB9CF620-81AF-BE47-8A17-941CAA1C7515}"/>
              </a:ext>
            </a:extLst>
          </p:cNvPr>
          <p:cNvSpPr>
            <a:spLocks noGrp="1"/>
          </p:cNvSpPr>
          <p:nvPr>
            <p:ph type="title" hasCustomPrompt="1"/>
          </p:nvPr>
        </p:nvSpPr>
        <p:spPr>
          <a:xfrm>
            <a:off x="515938" y="1498072"/>
            <a:ext cx="2639483" cy="1930928"/>
          </a:xfrm>
        </p:spPr>
        <p:txBody>
          <a:bodyPr anchor="b">
            <a:normAutofit/>
          </a:bodyPr>
          <a:lstStyle>
            <a:lvl1pPr>
              <a:defRPr sz="5400">
                <a:solidFill>
                  <a:schemeClr val="accent1"/>
                </a:solidFill>
              </a:defRPr>
            </a:lvl1pPr>
          </a:lstStyle>
          <a:p>
            <a:r>
              <a:rPr lang="fr-FR" dirty="0"/>
              <a:t>Merci ! </a:t>
            </a:r>
          </a:p>
        </p:txBody>
      </p:sp>
      <p:sp>
        <p:nvSpPr>
          <p:cNvPr id="8" name="Espace réservé du numéro de diapositive 7">
            <a:extLst>
              <a:ext uri="{FF2B5EF4-FFF2-40B4-BE49-F238E27FC236}">
                <a16:creationId xmlns:a16="http://schemas.microsoft.com/office/drawing/2014/main" id="{4D29DF3F-310E-CD46-94E6-A53DA47CACF8}"/>
              </a:ext>
            </a:extLst>
          </p:cNvPr>
          <p:cNvSpPr>
            <a:spLocks noGrp="1"/>
          </p:cNvSpPr>
          <p:nvPr>
            <p:ph type="sldNum" sz="quarter" idx="11"/>
          </p:nvPr>
        </p:nvSpPr>
        <p:spPr/>
        <p:txBody>
          <a:bodyPr/>
          <a:lstStyle/>
          <a:p>
            <a:fld id="{B34C766F-EFD6-3044-B685-A73554C8103B}" type="slidenum">
              <a:rPr lang="fr-FR" smtClean="0"/>
              <a:pPr/>
              <a:t>‹N°›</a:t>
            </a:fld>
            <a:endParaRPr lang="fr-FR" dirty="0"/>
          </a:p>
        </p:txBody>
      </p:sp>
      <p:pic>
        <p:nvPicPr>
          <p:cNvPr id="12" name="Image 11">
            <a:extLst>
              <a:ext uri="{FF2B5EF4-FFF2-40B4-BE49-F238E27FC236}">
                <a16:creationId xmlns:a16="http://schemas.microsoft.com/office/drawing/2014/main" id="{78296F5D-9A34-5F44-B133-957831D93E62}"/>
              </a:ext>
            </a:extLst>
          </p:cNvPr>
          <p:cNvPicPr>
            <a:picLocks noChangeAspect="1"/>
          </p:cNvPicPr>
          <p:nvPr userDrawn="1"/>
        </p:nvPicPr>
        <p:blipFill rotWithShape="1">
          <a:blip r:embed="rId2">
            <a:alphaModFix/>
          </a:blip>
          <a:srcRect l="10847" t="3802" r="51453" b="57732"/>
          <a:stretch/>
        </p:blipFill>
        <p:spPr>
          <a:xfrm>
            <a:off x="6092862" y="3304060"/>
            <a:ext cx="6096001" cy="3553940"/>
          </a:xfrm>
          <a:prstGeom prst="rect">
            <a:avLst/>
          </a:prstGeom>
        </p:spPr>
      </p:pic>
      <p:pic>
        <p:nvPicPr>
          <p:cNvPr id="13" name="Image 12">
            <a:extLst>
              <a:ext uri="{FF2B5EF4-FFF2-40B4-BE49-F238E27FC236}">
                <a16:creationId xmlns:a16="http://schemas.microsoft.com/office/drawing/2014/main" id="{E67D1B52-0C8C-A346-8825-3450FC7F6597}"/>
              </a:ext>
            </a:extLst>
          </p:cNvPr>
          <p:cNvPicPr>
            <a:picLocks noChangeAspect="1"/>
          </p:cNvPicPr>
          <p:nvPr userDrawn="1"/>
        </p:nvPicPr>
        <p:blipFill rotWithShape="1">
          <a:blip r:embed="rId3"/>
          <a:srcRect l="17223" t="35936" r="17864" b="35407"/>
          <a:stretch/>
        </p:blipFill>
        <p:spPr>
          <a:xfrm>
            <a:off x="9515589" y="6026576"/>
            <a:ext cx="2063674" cy="644553"/>
          </a:xfrm>
          <a:prstGeom prst="rect">
            <a:avLst/>
          </a:prstGeom>
        </p:spPr>
      </p:pic>
      <p:sp>
        <p:nvSpPr>
          <p:cNvPr id="15" name="Titre 1">
            <a:extLst>
              <a:ext uri="{FF2B5EF4-FFF2-40B4-BE49-F238E27FC236}">
                <a16:creationId xmlns:a16="http://schemas.microsoft.com/office/drawing/2014/main" id="{30005E5A-11FA-E94D-941D-DE4DD3A65C3B}"/>
              </a:ext>
            </a:extLst>
          </p:cNvPr>
          <p:cNvSpPr txBox="1">
            <a:spLocks/>
          </p:cNvSpPr>
          <p:nvPr userDrawn="1"/>
        </p:nvSpPr>
        <p:spPr>
          <a:xfrm>
            <a:off x="1337736" y="3733265"/>
            <a:ext cx="1913467" cy="863891"/>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sz="3200" kern="1200">
                <a:solidFill>
                  <a:schemeClr val="accent1"/>
                </a:solidFill>
                <a:latin typeface="+mj-lt"/>
                <a:ea typeface="+mj-ea"/>
                <a:cs typeface="+mj-cs"/>
              </a:defRPr>
            </a:lvl1pPr>
          </a:lstStyle>
          <a:p>
            <a:r>
              <a:rPr lang="fr-FR" sz="2400" dirty="0"/>
              <a:t>Modifiez le style du titre</a:t>
            </a:r>
          </a:p>
        </p:txBody>
      </p:sp>
      <p:pic>
        <p:nvPicPr>
          <p:cNvPr id="18" name="Image 17">
            <a:extLst>
              <a:ext uri="{FF2B5EF4-FFF2-40B4-BE49-F238E27FC236}">
                <a16:creationId xmlns:a16="http://schemas.microsoft.com/office/drawing/2014/main" id="{BB981D89-2CC7-C24C-B7E4-1B5B496ED7B1}"/>
              </a:ext>
            </a:extLst>
          </p:cNvPr>
          <p:cNvPicPr>
            <a:picLocks noChangeAspect="1"/>
          </p:cNvPicPr>
          <p:nvPr userDrawn="1"/>
        </p:nvPicPr>
        <p:blipFill>
          <a:blip r:embed="rId4"/>
          <a:stretch>
            <a:fillRect/>
          </a:stretch>
        </p:blipFill>
        <p:spPr>
          <a:xfrm>
            <a:off x="437616" y="3809925"/>
            <a:ext cx="841845" cy="403624"/>
          </a:xfrm>
          <a:prstGeom prst="rect">
            <a:avLst/>
          </a:prstGeom>
        </p:spPr>
      </p:pic>
      <p:pic>
        <p:nvPicPr>
          <p:cNvPr id="19" name="Image 18">
            <a:extLst>
              <a:ext uri="{FF2B5EF4-FFF2-40B4-BE49-F238E27FC236}">
                <a16:creationId xmlns:a16="http://schemas.microsoft.com/office/drawing/2014/main" id="{AFBEE645-191F-7049-94B9-265A5A587DAC}"/>
              </a:ext>
            </a:extLst>
          </p:cNvPr>
          <p:cNvPicPr>
            <a:picLocks noChangeAspect="1"/>
          </p:cNvPicPr>
          <p:nvPr userDrawn="1"/>
        </p:nvPicPr>
        <p:blipFill>
          <a:blip r:embed="rId5"/>
          <a:stretch>
            <a:fillRect/>
          </a:stretch>
        </p:blipFill>
        <p:spPr>
          <a:xfrm rot="10800000" flipH="1">
            <a:off x="4572006" y="979149"/>
            <a:ext cx="2489048" cy="4899701"/>
          </a:xfrm>
          <a:prstGeom prst="rect">
            <a:avLst/>
          </a:prstGeom>
        </p:spPr>
      </p:pic>
    </p:spTree>
    <p:extLst>
      <p:ext uri="{BB962C8B-B14F-4D97-AF65-F5344CB8AC3E}">
        <p14:creationId xmlns:p14="http://schemas.microsoft.com/office/powerpoint/2010/main" val="202670665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FB911817-5AFA-E04A-AFB7-B2D4E7F810B0}"/>
              </a:ext>
            </a:extLst>
          </p:cNvPr>
          <p:cNvSpPr>
            <a:spLocks noGrp="1"/>
          </p:cNvSpPr>
          <p:nvPr>
            <p:ph type="title"/>
          </p:nvPr>
        </p:nvSpPr>
        <p:spPr>
          <a:xfrm>
            <a:off x="515938" y="417264"/>
            <a:ext cx="10520991" cy="678206"/>
          </a:xfrm>
          <a:prstGeom prst="rect">
            <a:avLst/>
          </a:prstGeom>
        </p:spPr>
        <p:txBody>
          <a:bodyPr vert="horz" lIns="91440" tIns="45720" rIns="91440" bIns="45720" rtlCol="0" anchor="ctr">
            <a:normAutofit/>
          </a:bodyPr>
          <a:lstStyle/>
          <a:p>
            <a:r>
              <a:rPr lang="fr-FR" dirty="0"/>
              <a:t>Modifiez le style du titre</a:t>
            </a:r>
          </a:p>
        </p:txBody>
      </p:sp>
      <p:sp>
        <p:nvSpPr>
          <p:cNvPr id="3" name="Espace réservé du texte 2">
            <a:extLst>
              <a:ext uri="{FF2B5EF4-FFF2-40B4-BE49-F238E27FC236}">
                <a16:creationId xmlns:a16="http://schemas.microsoft.com/office/drawing/2014/main" id="{2F0C647B-C2E3-8B4A-889F-04BAE7F61691}"/>
              </a:ext>
            </a:extLst>
          </p:cNvPr>
          <p:cNvSpPr>
            <a:spLocks noGrp="1"/>
          </p:cNvSpPr>
          <p:nvPr>
            <p:ph type="body" idx="1"/>
          </p:nvPr>
        </p:nvSpPr>
        <p:spPr>
          <a:xfrm>
            <a:off x="515938" y="1548143"/>
            <a:ext cx="10837862" cy="4628820"/>
          </a:xfrm>
          <a:prstGeom prst="rect">
            <a:avLst/>
          </a:prstGeom>
        </p:spPr>
        <p:txBody>
          <a:bodyPr vert="horz" lIns="91440" tIns="45720" rIns="91440" bIns="45720" rtlCol="0">
            <a:normAutofit/>
          </a:body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5" name="Espace réservé du pied de page 4">
            <a:extLst>
              <a:ext uri="{FF2B5EF4-FFF2-40B4-BE49-F238E27FC236}">
                <a16:creationId xmlns:a16="http://schemas.microsoft.com/office/drawing/2014/main" id="{A46B5C24-5C2E-C34B-BC5C-E1252F5B565A}"/>
              </a:ext>
            </a:extLst>
          </p:cNvPr>
          <p:cNvSpPr>
            <a:spLocks noGrp="1"/>
          </p:cNvSpPr>
          <p:nvPr>
            <p:ph type="ftr" sz="quarter" idx="3"/>
          </p:nvPr>
        </p:nvSpPr>
        <p:spPr>
          <a:xfrm>
            <a:off x="3721729" y="6356350"/>
            <a:ext cx="4114800" cy="365125"/>
          </a:xfrm>
          <a:prstGeom prst="rect">
            <a:avLst/>
          </a:prstGeom>
        </p:spPr>
        <p:txBody>
          <a:bodyPr vert="horz" lIns="91440" tIns="45720" rIns="91440" bIns="45720" rtlCol="0" anchor="ctr"/>
          <a:lstStyle>
            <a:lvl1pPr algn="ctr">
              <a:defRPr sz="1200">
                <a:solidFill>
                  <a:schemeClr val="accent1"/>
                </a:solidFill>
              </a:defRPr>
            </a:lvl1pPr>
          </a:lstStyle>
          <a:p>
            <a:endParaRPr lang="fr-FR" dirty="0"/>
          </a:p>
        </p:txBody>
      </p:sp>
      <p:sp>
        <p:nvSpPr>
          <p:cNvPr id="6" name="Espace réservé du numéro de diapositive 5">
            <a:extLst>
              <a:ext uri="{FF2B5EF4-FFF2-40B4-BE49-F238E27FC236}">
                <a16:creationId xmlns:a16="http://schemas.microsoft.com/office/drawing/2014/main" id="{3578FA64-FB73-2E4F-A052-00BE89ED98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defRPr>
            </a:lvl1pPr>
          </a:lstStyle>
          <a:p>
            <a:fld id="{B34C766F-EFD6-3044-B685-A73554C8103B}" type="slidenum">
              <a:rPr lang="fr-FR" smtClean="0"/>
              <a:pPr/>
              <a:t>‹N°›</a:t>
            </a:fld>
            <a:endParaRPr lang="fr-FR" dirty="0"/>
          </a:p>
        </p:txBody>
      </p:sp>
      <p:pic>
        <p:nvPicPr>
          <p:cNvPr id="8" name="Image 7">
            <a:extLst>
              <a:ext uri="{FF2B5EF4-FFF2-40B4-BE49-F238E27FC236}">
                <a16:creationId xmlns:a16="http://schemas.microsoft.com/office/drawing/2014/main" id="{A34A4809-9BC7-F445-AFC7-32CD1059A615}"/>
              </a:ext>
            </a:extLst>
          </p:cNvPr>
          <p:cNvPicPr>
            <a:picLocks noChangeAspect="1"/>
          </p:cNvPicPr>
          <p:nvPr userDrawn="1"/>
        </p:nvPicPr>
        <p:blipFill>
          <a:blip r:embed="rId14"/>
          <a:stretch>
            <a:fillRect/>
          </a:stretch>
        </p:blipFill>
        <p:spPr>
          <a:xfrm>
            <a:off x="515938" y="6297149"/>
            <a:ext cx="1855304" cy="483525"/>
          </a:xfrm>
          <a:prstGeom prst="rect">
            <a:avLst/>
          </a:prstGeom>
        </p:spPr>
      </p:pic>
    </p:spTree>
    <p:extLst>
      <p:ext uri="{BB962C8B-B14F-4D97-AF65-F5344CB8AC3E}">
        <p14:creationId xmlns:p14="http://schemas.microsoft.com/office/powerpoint/2010/main" val="1167912412"/>
      </p:ext>
    </p:extLst>
  </p:cSld>
  <p:clrMap bg1="lt1" tx1="dk1" bg2="lt2" tx2="dk2" accent1="accent1" accent2="accent2" accent3="accent3" accent4="accent4" accent5="accent5" accent6="accent6" hlink="hlink" folHlink="folHlink"/>
  <p:sldLayoutIdLst>
    <p:sldLayoutId id="2147483655" r:id="rId1"/>
    <p:sldLayoutId id="2147483660" r:id="rId2"/>
    <p:sldLayoutId id="2147483661" r:id="rId3"/>
    <p:sldLayoutId id="2147483662" r:id="rId4"/>
    <p:sldLayoutId id="2147483649" r:id="rId5"/>
    <p:sldLayoutId id="2147483663" r:id="rId6"/>
    <p:sldLayoutId id="2147483650" r:id="rId7"/>
    <p:sldLayoutId id="2147483664" r:id="rId8"/>
    <p:sldLayoutId id="2147483651" r:id="rId9"/>
    <p:sldLayoutId id="2147483652" r:id="rId10"/>
    <p:sldLayoutId id="2147483665" r:id="rId11"/>
    <p:sldLayoutId id="2147483666" r:id="rId12"/>
  </p:sldLayoutIdLst>
  <p:txStyles>
    <p:titleStyle>
      <a:lvl1pPr algn="l" defTabSz="914400" rtl="0" eaLnBrk="1" latinLnBrk="0" hangingPunct="1">
        <a:lnSpc>
          <a:spcPct val="90000"/>
        </a:lnSpc>
        <a:spcBef>
          <a:spcPct val="0"/>
        </a:spcBef>
        <a:buNone/>
        <a:defRPr sz="36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guide id="3" pos="325"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2E55E90-DF08-D74E-8E95-F785C04D9673}"/>
              </a:ext>
            </a:extLst>
          </p:cNvPr>
          <p:cNvSpPr>
            <a:spLocks noGrp="1"/>
          </p:cNvSpPr>
          <p:nvPr>
            <p:ph type="ctrTitle"/>
          </p:nvPr>
        </p:nvSpPr>
        <p:spPr>
          <a:xfrm>
            <a:off x="9827" y="944880"/>
            <a:ext cx="6526696" cy="2484120"/>
          </a:xfrm>
        </p:spPr>
        <p:txBody>
          <a:bodyPr>
            <a:normAutofit fontScale="90000"/>
          </a:bodyPr>
          <a:lstStyle/>
          <a:p>
            <a:pPr algn="ctr"/>
            <a:r>
              <a:rPr lang="fr-FR" dirty="0"/>
              <a:t>WEBINAIRE </a:t>
            </a:r>
            <a:br>
              <a:rPr lang="fr-FR" dirty="0"/>
            </a:br>
            <a:r>
              <a:rPr lang="fr-FR" dirty="0"/>
              <a:t>CONCOURS DE DIRECTEUR D’HÔPITAL</a:t>
            </a:r>
            <a:br>
              <a:rPr lang="fr-FR" dirty="0"/>
            </a:br>
            <a:r>
              <a:rPr lang="fr-FR" dirty="0"/>
              <a:t>Session 2025</a:t>
            </a:r>
          </a:p>
        </p:txBody>
      </p:sp>
      <p:sp>
        <p:nvSpPr>
          <p:cNvPr id="3" name="ZoneTexte 2"/>
          <p:cNvSpPr txBox="1"/>
          <p:nvPr/>
        </p:nvSpPr>
        <p:spPr>
          <a:xfrm>
            <a:off x="2464526" y="3816140"/>
            <a:ext cx="2159725" cy="369332"/>
          </a:xfrm>
          <a:prstGeom prst="rect">
            <a:avLst/>
          </a:prstGeom>
          <a:noFill/>
        </p:spPr>
        <p:txBody>
          <a:bodyPr wrap="square" rtlCol="0">
            <a:spAutoFit/>
          </a:bodyPr>
          <a:lstStyle/>
          <a:p>
            <a:r>
              <a:rPr lang="fr-FR" dirty="0">
                <a:ln w="0"/>
                <a:solidFill>
                  <a:schemeClr val="accent1"/>
                </a:solidFill>
                <a:effectLst>
                  <a:outerShdw blurRad="38100" dist="25400" dir="5400000" algn="ctr" rotWithShape="0">
                    <a:srgbClr val="6E747A">
                      <a:alpha val="43000"/>
                    </a:srgbClr>
                  </a:outerShdw>
                </a:effectLst>
              </a:rPr>
              <a:t>27 mars 2025</a:t>
            </a:r>
          </a:p>
        </p:txBody>
      </p:sp>
    </p:spTree>
    <p:extLst>
      <p:ext uri="{BB962C8B-B14F-4D97-AF65-F5344CB8AC3E}">
        <p14:creationId xmlns:p14="http://schemas.microsoft.com/office/powerpoint/2010/main" val="22124032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p:cNvSpPr>
            <a:spLocks noGrp="1"/>
          </p:cNvSpPr>
          <p:nvPr>
            <p:ph type="title"/>
          </p:nvPr>
        </p:nvSpPr>
        <p:spPr>
          <a:xfrm>
            <a:off x="478644" y="405365"/>
            <a:ext cx="11439036" cy="577615"/>
          </a:xfrm>
        </p:spPr>
        <p:txBody>
          <a:bodyPr>
            <a:normAutofit/>
          </a:bodyPr>
          <a:lstStyle/>
          <a:p>
            <a:pPr algn="ctr"/>
            <a:r>
              <a:rPr lang="fr-FR" sz="2800" u="sng" dirty="0"/>
              <a:t>Le Concours de DH. Les nouvelles épreuves orales d’admission.</a:t>
            </a:r>
          </a:p>
        </p:txBody>
      </p:sp>
      <p:sp>
        <p:nvSpPr>
          <p:cNvPr id="4" name="Espace réservé du contenu 3"/>
          <p:cNvSpPr>
            <a:spLocks noGrp="1"/>
          </p:cNvSpPr>
          <p:nvPr>
            <p:ph idx="1"/>
          </p:nvPr>
        </p:nvSpPr>
        <p:spPr>
          <a:xfrm>
            <a:off x="478644" y="1151544"/>
            <a:ext cx="10839273" cy="4792055"/>
          </a:xfrm>
        </p:spPr>
        <p:txBody>
          <a:bodyPr>
            <a:normAutofit fontScale="70000" lnSpcReduction="20000"/>
          </a:bodyPr>
          <a:lstStyle/>
          <a:p>
            <a:pPr marL="0" indent="0">
              <a:buNone/>
            </a:pPr>
            <a:endParaRPr lang="fr-FR" dirty="0"/>
          </a:p>
          <a:p>
            <a:pPr>
              <a:lnSpc>
                <a:spcPts val="2400"/>
              </a:lnSpc>
              <a:spcBef>
                <a:spcPts val="600"/>
              </a:spcBef>
            </a:pPr>
            <a:r>
              <a:rPr lang="fr-FR" b="1" u="sng" dirty="0"/>
              <a:t>Epreuve 1 : Epreuve collective de mise en situation </a:t>
            </a:r>
            <a:r>
              <a:rPr lang="fr-FR" dirty="0"/>
              <a:t>professionnelle.  45mn divisée en :</a:t>
            </a:r>
            <a:br>
              <a:rPr lang="fr-FR" dirty="0"/>
            </a:br>
            <a:r>
              <a:rPr lang="fr-FR" dirty="0"/>
              <a:t>30 mn d’échanges collectifs et 15 mn d’échange de chaque candidat individuellement avec le jury permettant d’analyser et noter la prestation de celui-ci.  </a:t>
            </a:r>
            <a:br>
              <a:rPr lang="fr-FR" dirty="0"/>
            </a:br>
            <a:r>
              <a:rPr lang="fr-FR" b="1" dirty="0"/>
              <a:t>Coefficient 5</a:t>
            </a:r>
            <a:br>
              <a:rPr lang="fr-FR" dirty="0"/>
            </a:br>
            <a:endParaRPr lang="fr-FR" dirty="0"/>
          </a:p>
          <a:p>
            <a:pPr>
              <a:lnSpc>
                <a:spcPts val="2400"/>
              </a:lnSpc>
              <a:spcBef>
                <a:spcPts val="600"/>
              </a:spcBef>
            </a:pPr>
            <a:r>
              <a:rPr lang="fr-FR" b="1" u="sng" dirty="0"/>
              <a:t>Epreuve 2 : Grand oral.</a:t>
            </a:r>
            <a:r>
              <a:rPr lang="fr-FR" dirty="0"/>
              <a:t> 30 minutes divisées en : 10 minutes maximum de présentation par le </a:t>
            </a:r>
            <a:r>
              <a:rPr lang="fr-FR"/>
              <a:t>candidat /</a:t>
            </a:r>
            <a:r>
              <a:rPr lang="fr-FR" dirty="0"/>
              <a:t> </a:t>
            </a:r>
            <a:r>
              <a:rPr lang="fr-FR"/>
              <a:t>10 </a:t>
            </a:r>
            <a:r>
              <a:rPr lang="fr-FR" dirty="0"/>
              <a:t>minutes d’échange sur le parcours du candidat et </a:t>
            </a:r>
            <a:r>
              <a:rPr lang="fr-FR"/>
              <a:t>ses motivations / </a:t>
            </a:r>
            <a:r>
              <a:rPr lang="fr-FR" dirty="0"/>
              <a:t>10 minutes mise en situation managériale professionnelle et d’échange sur l’actualité du monde sanitaire.  </a:t>
            </a:r>
            <a:br>
              <a:rPr lang="fr-FR" dirty="0"/>
            </a:br>
            <a:r>
              <a:rPr lang="fr-FR" b="1" dirty="0"/>
              <a:t>Coefficient 5</a:t>
            </a:r>
            <a:br>
              <a:rPr lang="fr-FR" dirty="0"/>
            </a:br>
            <a:endParaRPr lang="fr-FR" dirty="0"/>
          </a:p>
          <a:p>
            <a:pPr>
              <a:lnSpc>
                <a:spcPts val="2400"/>
              </a:lnSpc>
              <a:spcBef>
                <a:spcPts val="600"/>
              </a:spcBef>
            </a:pPr>
            <a:r>
              <a:rPr lang="fr-FR" b="1" u="sng" dirty="0"/>
              <a:t>Epreuve 3 : Anglais</a:t>
            </a:r>
            <a:r>
              <a:rPr lang="fr-FR" dirty="0"/>
              <a:t>.  </a:t>
            </a:r>
            <a:r>
              <a:rPr lang="fr-FR" b="1" dirty="0"/>
              <a:t>Coefficient 1</a:t>
            </a:r>
          </a:p>
          <a:p>
            <a:endParaRPr lang="fr-FR" dirty="0"/>
          </a:p>
        </p:txBody>
      </p:sp>
    </p:spTree>
    <p:extLst>
      <p:ext uri="{BB962C8B-B14F-4D97-AF65-F5344CB8AC3E}">
        <p14:creationId xmlns:p14="http://schemas.microsoft.com/office/powerpoint/2010/main" val="241064107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cap="small" dirty="0">
                <a:solidFill>
                  <a:schemeClr val="tx2"/>
                </a:solidFill>
                <a:effectLst>
                  <a:outerShdw blurRad="38100" dist="38100" dir="2700000" algn="tl">
                    <a:srgbClr val="000000">
                      <a:alpha val="43137"/>
                    </a:srgbClr>
                  </a:outerShdw>
                </a:effectLst>
                <a:latin typeface="+mn-lt"/>
              </a:rPr>
              <a:t>La composition du jury</a:t>
            </a:r>
            <a:br>
              <a:rPr lang="fr-FR" sz="4000" b="1" cap="small" dirty="0">
                <a:solidFill>
                  <a:schemeClr val="tx2"/>
                </a:solidFill>
                <a:effectLst>
                  <a:outerShdw blurRad="38100" dist="38100" dir="2700000" algn="tl">
                    <a:srgbClr val="C0C0C0"/>
                  </a:outerShdw>
                </a:effectLst>
                <a:latin typeface="+mn-lt"/>
              </a:rPr>
            </a:br>
            <a:endParaRPr lang="fr-FR" cap="small" dirty="0">
              <a:latin typeface="+mn-lt"/>
            </a:endParaRPr>
          </a:p>
        </p:txBody>
      </p:sp>
      <p:sp>
        <p:nvSpPr>
          <p:cNvPr id="3" name="Espace réservé du contenu 2"/>
          <p:cNvSpPr>
            <a:spLocks noGrp="1"/>
          </p:cNvSpPr>
          <p:nvPr>
            <p:ph sz="half" idx="1"/>
          </p:nvPr>
        </p:nvSpPr>
        <p:spPr>
          <a:xfrm>
            <a:off x="515938" y="1095470"/>
            <a:ext cx="5181600" cy="5081493"/>
          </a:xfrm>
        </p:spPr>
        <p:txBody>
          <a:bodyPr>
            <a:normAutofit/>
          </a:bodyPr>
          <a:lstStyle/>
          <a:p>
            <a:pPr marL="457200" indent="-457200">
              <a:defRPr/>
            </a:pPr>
            <a:r>
              <a:rPr lang="fr-FR" sz="1650" dirty="0">
                <a:latin typeface="Calibri" pitchFamily="34" charset="0"/>
              </a:rPr>
              <a:t>Le jury, nommé par arrêté de la directrice générale du Centre national de gestion, comprend :</a:t>
            </a:r>
          </a:p>
          <a:p>
            <a:pPr marL="457200" lvl="1" indent="0">
              <a:buNone/>
              <a:defRPr/>
            </a:pPr>
            <a:endParaRPr lang="fr-FR" sz="1650" dirty="0">
              <a:latin typeface="Calibri" pitchFamily="34" charset="0"/>
            </a:endParaRPr>
          </a:p>
          <a:p>
            <a:pPr marL="838200" lvl="1" indent="-381000">
              <a:defRPr/>
            </a:pPr>
            <a:r>
              <a:rPr lang="fr-FR" sz="1650" dirty="0">
                <a:latin typeface="Calibri" pitchFamily="34" charset="0"/>
              </a:rPr>
              <a:t>un membre de l'inspection générale</a:t>
            </a:r>
            <a:br>
              <a:rPr lang="fr-FR" sz="1650" dirty="0">
                <a:latin typeface="Calibri" pitchFamily="34" charset="0"/>
              </a:rPr>
            </a:br>
            <a:r>
              <a:rPr lang="fr-FR" sz="1650" dirty="0">
                <a:latin typeface="Calibri" pitchFamily="34" charset="0"/>
              </a:rPr>
              <a:t>des affaires sociales  </a:t>
            </a:r>
          </a:p>
          <a:p>
            <a:pPr marL="457200" lvl="1" indent="0">
              <a:buNone/>
              <a:defRPr/>
            </a:pPr>
            <a:r>
              <a:rPr lang="fr-FR" sz="1650" dirty="0">
                <a:latin typeface="Calibri" pitchFamily="34" charset="0"/>
              </a:rPr>
              <a:t>	</a:t>
            </a:r>
            <a:r>
              <a:rPr lang="fr-FR" sz="1650" b="1" u="sng" dirty="0">
                <a:effectLst>
                  <a:outerShdw blurRad="38100" dist="38100" dir="2700000" algn="tl">
                    <a:srgbClr val="000000">
                      <a:alpha val="43137"/>
                    </a:srgbClr>
                  </a:outerShdw>
                </a:effectLst>
                <a:latin typeface="Calibri" pitchFamily="34" charset="0"/>
              </a:rPr>
              <a:t>Madame BAILLE - Présidente</a:t>
            </a:r>
            <a:r>
              <a:rPr lang="fr-FR" sz="1650" dirty="0">
                <a:latin typeface="Calibri" pitchFamily="34" charset="0"/>
              </a:rPr>
              <a:t> ;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la directrice générale de l'offre</a:t>
            </a:r>
            <a:br>
              <a:rPr lang="fr-FR" sz="1650" dirty="0">
                <a:latin typeface="Calibri" pitchFamily="34" charset="0"/>
              </a:rPr>
            </a:br>
            <a:r>
              <a:rPr lang="fr-FR" sz="1650" dirty="0">
                <a:latin typeface="Calibri" pitchFamily="34" charset="0"/>
              </a:rPr>
              <a:t>de soins ou son représentant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un directeur général d'agence régionale de santé ou son représentant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la directrice de l'École des hautes études en santé publique ou son représentant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Trois  directeurs d’hôpital ;</a:t>
            </a:r>
          </a:p>
        </p:txBody>
      </p:sp>
      <p:sp>
        <p:nvSpPr>
          <p:cNvPr id="4" name="Espace réservé du contenu 3"/>
          <p:cNvSpPr>
            <a:spLocks noGrp="1"/>
          </p:cNvSpPr>
          <p:nvPr>
            <p:ph sz="half" idx="12"/>
          </p:nvPr>
        </p:nvSpPr>
        <p:spPr>
          <a:xfrm>
            <a:off x="6097588" y="1219200"/>
            <a:ext cx="5181600" cy="4957763"/>
          </a:xfrm>
        </p:spPr>
        <p:txBody>
          <a:bodyPr/>
          <a:lstStyle/>
          <a:p>
            <a:pPr marL="838200" lvl="1" indent="-381000">
              <a:defRPr/>
            </a:pPr>
            <a:r>
              <a:rPr lang="fr-FR" sz="1650" dirty="0">
                <a:latin typeface="Calibri" pitchFamily="34" charset="0"/>
              </a:rPr>
              <a:t>un professeur des universités-praticien hospitalier ou un maître de conférences-praticien hospitalier ;</a:t>
            </a:r>
          </a:p>
          <a:p>
            <a:pPr marL="838200" lvl="1" indent="-381000">
              <a:defRPr/>
            </a:pPr>
            <a:endParaRPr lang="fr-FR" sz="1650" dirty="0">
              <a:latin typeface="Calibri" pitchFamily="34" charset="0"/>
            </a:endParaRPr>
          </a:p>
          <a:p>
            <a:pPr marL="838200" lvl="1" indent="-381000">
              <a:defRPr/>
            </a:pPr>
            <a:r>
              <a:rPr lang="fr-FR" sz="1650" dirty="0">
                <a:latin typeface="Calibri" pitchFamily="34" charset="0"/>
              </a:rPr>
              <a:t>un professeur, maître des conférences ou maître-assistant, membre de l'enseignement supérieur. </a:t>
            </a:r>
          </a:p>
          <a:p>
            <a:pPr marL="838200" lvl="1" indent="-381000">
              <a:defRPr/>
            </a:pPr>
            <a:endParaRPr lang="fr-FR" sz="1650"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endParaRPr lang="fr-FR" sz="1650" u="sng" dirty="0">
              <a:latin typeface="Calibri" pitchFamily="34" charset="0"/>
            </a:endParaRPr>
          </a:p>
          <a:p>
            <a:pPr marL="82800" indent="0" algn="just">
              <a:spcBef>
                <a:spcPts val="24"/>
              </a:spcBef>
              <a:buNone/>
              <a:defRPr/>
            </a:pPr>
            <a:r>
              <a:rPr lang="fr-FR" sz="1650" u="sng" dirty="0">
                <a:solidFill>
                  <a:schemeClr val="bg2">
                    <a:lumMod val="50000"/>
                  </a:schemeClr>
                </a:solidFill>
                <a:latin typeface="Calibri" pitchFamily="34" charset="0"/>
              </a:rPr>
              <a:t>Nota</a:t>
            </a:r>
            <a:r>
              <a:rPr lang="fr-FR" sz="1650" dirty="0">
                <a:solidFill>
                  <a:schemeClr val="bg2">
                    <a:lumMod val="50000"/>
                  </a:schemeClr>
                </a:solidFill>
                <a:latin typeface="Calibri" pitchFamily="34" charset="0"/>
              </a:rPr>
              <a:t> :</a:t>
            </a:r>
          </a:p>
          <a:p>
            <a:pPr marL="82800" indent="0" algn="just">
              <a:spcBef>
                <a:spcPts val="24"/>
              </a:spcBef>
              <a:buNone/>
              <a:defRPr/>
            </a:pPr>
            <a:r>
              <a:rPr lang="fr-FR" sz="1650" i="1" dirty="0">
                <a:solidFill>
                  <a:schemeClr val="bg2">
                    <a:lumMod val="50000"/>
                  </a:schemeClr>
                </a:solidFill>
                <a:latin typeface="Calibri" pitchFamily="34" charset="0"/>
              </a:rPr>
              <a:t>La présidente du jury est désignée, par arrêté de la directrice générale du Centre national de gestion, parmi les membres du jury.  </a:t>
            </a:r>
          </a:p>
          <a:p>
            <a:pPr marL="82800" indent="0" algn="just">
              <a:spcBef>
                <a:spcPts val="24"/>
              </a:spcBef>
              <a:buNone/>
              <a:defRPr/>
            </a:pPr>
            <a:r>
              <a:rPr lang="fr-FR" sz="1650" i="1" dirty="0">
                <a:solidFill>
                  <a:schemeClr val="bg2">
                    <a:lumMod val="50000"/>
                  </a:schemeClr>
                </a:solidFill>
                <a:latin typeface="Calibri" pitchFamily="34" charset="0"/>
              </a:rPr>
              <a:t>Le secrétariat du jury est assuré par le Centre national de gestion. </a:t>
            </a:r>
          </a:p>
          <a:p>
            <a:endParaRPr lang="fr-FR" dirty="0"/>
          </a:p>
        </p:txBody>
      </p:sp>
    </p:spTree>
    <p:extLst>
      <p:ext uri="{BB962C8B-B14F-4D97-AF65-F5344CB8AC3E}">
        <p14:creationId xmlns:p14="http://schemas.microsoft.com/office/powerpoint/2010/main" val="127806155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55546" y="1356312"/>
            <a:ext cx="7958987" cy="2072688"/>
          </a:xfrm>
        </p:spPr>
        <p:txBody>
          <a:bodyPr/>
          <a:lstStyle/>
          <a:p>
            <a:pPr algn="ctr"/>
            <a:r>
              <a:rPr lang="fr-FR" dirty="0"/>
              <a:t>Éléments statistiques</a:t>
            </a:r>
            <a:br>
              <a:rPr lang="fr-FR" dirty="0"/>
            </a:br>
            <a:r>
              <a:rPr lang="fr-FR" dirty="0"/>
              <a:t>Concours de directeur d’hôpital</a:t>
            </a:r>
            <a:br>
              <a:rPr lang="fr-FR" dirty="0"/>
            </a:br>
            <a:r>
              <a:rPr lang="fr-FR" dirty="0"/>
              <a:t>Sessions 2017 - 2025 </a:t>
            </a:r>
          </a:p>
        </p:txBody>
      </p:sp>
      <p:sp>
        <p:nvSpPr>
          <p:cNvPr id="3" name="ZoneTexte 2"/>
          <p:cNvSpPr txBox="1"/>
          <p:nvPr/>
        </p:nvSpPr>
        <p:spPr>
          <a:xfrm>
            <a:off x="2388358" y="3813006"/>
            <a:ext cx="2729553" cy="369332"/>
          </a:xfrm>
          <a:prstGeom prst="rect">
            <a:avLst/>
          </a:prstGeom>
          <a:noFill/>
        </p:spPr>
        <p:txBody>
          <a:bodyPr wrap="square" rtlCol="0">
            <a:spAutoFit/>
          </a:bodyPr>
          <a:lstStyle/>
          <a:p>
            <a:r>
              <a:rPr lang="fr-FR" b="1" dirty="0">
                <a:solidFill>
                  <a:srgbClr val="0070C0"/>
                </a:solidFill>
              </a:rPr>
              <a:t>27 mars 2025</a:t>
            </a:r>
          </a:p>
        </p:txBody>
      </p:sp>
    </p:spTree>
    <p:extLst>
      <p:ext uri="{BB962C8B-B14F-4D97-AF65-F5344CB8AC3E}">
        <p14:creationId xmlns:p14="http://schemas.microsoft.com/office/powerpoint/2010/main" val="19929510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fr-FR" b="1" u="sng" cap="small" dirty="0">
                <a:effectLst>
                  <a:outerShdw blurRad="38100" dist="38100" dir="2700000" algn="tl">
                    <a:srgbClr val="000000">
                      <a:alpha val="43137"/>
                    </a:srgbClr>
                  </a:outerShdw>
                </a:effectLst>
              </a:rPr>
              <a:t>Éléments statistiques session 2019 à 2025</a:t>
            </a:r>
            <a:endParaRPr lang="fr-FR" dirty="0"/>
          </a:p>
        </p:txBody>
      </p:sp>
      <p:sp>
        <p:nvSpPr>
          <p:cNvPr id="4" name="ZoneTexte 3">
            <a:extLst>
              <a:ext uri="{FF2B5EF4-FFF2-40B4-BE49-F238E27FC236}">
                <a16:creationId xmlns:a16="http://schemas.microsoft.com/office/drawing/2014/main" id="{80C40051-8D5D-127F-4829-4EADD1615750}"/>
              </a:ext>
            </a:extLst>
          </p:cNvPr>
          <p:cNvSpPr txBox="1"/>
          <p:nvPr/>
        </p:nvSpPr>
        <p:spPr>
          <a:xfrm>
            <a:off x="340660" y="1215190"/>
            <a:ext cx="10892116" cy="461665"/>
          </a:xfrm>
          <a:prstGeom prst="rect">
            <a:avLst/>
          </a:prstGeom>
          <a:noFill/>
        </p:spPr>
        <p:txBody>
          <a:bodyPr wrap="square">
            <a:spAutoFit/>
          </a:bodyPr>
          <a:lstStyle/>
          <a:p>
            <a:pPr algn="ctr" rtl="0">
              <a:defRPr sz="1800" b="1" i="0" u="none" strike="noStrike" kern="1200" baseline="0">
                <a:solidFill>
                  <a:srgbClr val="000000"/>
                </a:solidFill>
                <a:latin typeface="+mn-lt"/>
                <a:ea typeface="+mn-ea"/>
                <a:cs typeface="+mn-cs"/>
              </a:defRPr>
            </a:pPr>
            <a:r>
              <a:rPr lang="fr-FR" sz="1200" u="sng" dirty="0"/>
              <a:t>Recrutement</a:t>
            </a:r>
            <a:r>
              <a:rPr lang="fr-FR" sz="1200" u="sng" baseline="0" dirty="0"/>
              <a:t> de directeur d’hôpital </a:t>
            </a:r>
          </a:p>
          <a:p>
            <a:pPr algn="ctr" rtl="0">
              <a:defRPr sz="1800" b="1" i="0" u="none" strike="noStrike" kern="1200" baseline="0">
                <a:solidFill>
                  <a:srgbClr val="000000"/>
                </a:solidFill>
                <a:latin typeface="+mn-lt"/>
                <a:ea typeface="+mn-ea"/>
                <a:cs typeface="+mn-cs"/>
              </a:defRPr>
            </a:pPr>
            <a:r>
              <a:rPr lang="fr-FR" sz="1200" dirty="0"/>
              <a:t>Evolution du nombre de places aux concours , du nombre de candidats inscrits</a:t>
            </a:r>
            <a:r>
              <a:rPr lang="fr-FR" sz="1200" baseline="0" dirty="0"/>
              <a:t> et</a:t>
            </a:r>
            <a:r>
              <a:rPr lang="fr-FR" sz="1200" dirty="0"/>
              <a:t> du nombre de lauréats sur les sept dernières années</a:t>
            </a:r>
          </a:p>
        </p:txBody>
      </p:sp>
      <p:pic>
        <p:nvPicPr>
          <p:cNvPr id="5" name="Image 4">
            <a:extLst>
              <a:ext uri="{FF2B5EF4-FFF2-40B4-BE49-F238E27FC236}">
                <a16:creationId xmlns:a16="http://schemas.microsoft.com/office/drawing/2014/main" id="{732F6C93-EB81-91C6-0D87-A8D75C82E5BC}"/>
              </a:ext>
            </a:extLst>
          </p:cNvPr>
          <p:cNvPicPr>
            <a:picLocks noChangeAspect="1"/>
          </p:cNvPicPr>
          <p:nvPr/>
        </p:nvPicPr>
        <p:blipFill>
          <a:blip r:embed="rId2"/>
          <a:stretch>
            <a:fillRect/>
          </a:stretch>
        </p:blipFill>
        <p:spPr>
          <a:xfrm>
            <a:off x="0" y="2025617"/>
            <a:ext cx="12192000" cy="4070383"/>
          </a:xfrm>
          <a:prstGeom prst="rect">
            <a:avLst/>
          </a:prstGeom>
        </p:spPr>
      </p:pic>
    </p:spTree>
    <p:extLst>
      <p:ext uri="{BB962C8B-B14F-4D97-AF65-F5344CB8AC3E}">
        <p14:creationId xmlns:p14="http://schemas.microsoft.com/office/powerpoint/2010/main" val="237354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133972B-092B-1943-BE4A-81AE0DA37F9A}"/>
              </a:ext>
            </a:extLst>
          </p:cNvPr>
          <p:cNvSpPr>
            <a:spLocks noGrp="1"/>
          </p:cNvSpPr>
          <p:nvPr>
            <p:ph type="title"/>
          </p:nvPr>
        </p:nvSpPr>
        <p:spPr>
          <a:xfrm>
            <a:off x="302120" y="446512"/>
            <a:ext cx="4048442" cy="1930928"/>
          </a:xfrm>
        </p:spPr>
        <p:txBody>
          <a:bodyPr/>
          <a:lstStyle/>
          <a:p>
            <a:endParaRPr lang="fr-FR" dirty="0"/>
          </a:p>
        </p:txBody>
      </p:sp>
      <p:pic>
        <p:nvPicPr>
          <p:cNvPr id="4" name="Image 3" descr="image_concoursadmin"/>
          <p:cNvPicPr>
            <a:picLocks noGrp="1" noChangeAspect="1"/>
          </p:cNvPicPr>
          <p:nvPr isPhoto="1"/>
        </p:nvPicPr>
        <p:blipFill>
          <a:blip r:embed="rId2">
            <a:lum/>
            <a:extLst>
              <a:ext uri="{28A0092B-C50C-407E-A947-70E740481C1C}">
                <a14:useLocalDpi xmlns:a14="http://schemas.microsoft.com/office/drawing/2010/main" val="0"/>
              </a:ext>
            </a:extLst>
          </a:blip>
          <a:stretch>
            <a:fillRect/>
          </a:stretch>
        </p:blipFill>
        <p:spPr>
          <a:xfrm>
            <a:off x="0" y="3576919"/>
            <a:ext cx="4652682" cy="2429410"/>
          </a:xfrm>
          <a:prstGeom prst="rect">
            <a:avLst/>
          </a:prstGeom>
        </p:spPr>
      </p:pic>
    </p:spTree>
    <p:extLst>
      <p:ext uri="{BB962C8B-B14F-4D97-AF65-F5344CB8AC3E}">
        <p14:creationId xmlns:p14="http://schemas.microsoft.com/office/powerpoint/2010/main" val="39802773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674559" y="137112"/>
            <a:ext cx="7373953" cy="2072688"/>
          </a:xfrm>
        </p:spPr>
        <p:txBody>
          <a:bodyPr/>
          <a:lstStyle/>
          <a:p>
            <a:pPr algn="ctr"/>
            <a:r>
              <a:rPr lang="fr-FR" dirty="0"/>
              <a:t>Les modalités actuelles de recrutement par la voie du concours</a:t>
            </a:r>
          </a:p>
        </p:txBody>
      </p:sp>
      <p:pic>
        <p:nvPicPr>
          <p:cNvPr id="3" name="Picture 2" descr="http://www.lcsn.fr/media/managers2__012829900_1504_300520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4559" y="2801471"/>
            <a:ext cx="4829770" cy="28014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44486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4EBAA41-D6D4-B441-880D-39C1894B1E34}"/>
              </a:ext>
            </a:extLst>
          </p:cNvPr>
          <p:cNvSpPr>
            <a:spLocks noGrp="1"/>
          </p:cNvSpPr>
          <p:nvPr>
            <p:ph type="title"/>
          </p:nvPr>
        </p:nvSpPr>
        <p:spPr>
          <a:xfrm>
            <a:off x="515938" y="200297"/>
            <a:ext cx="10520991" cy="895173"/>
          </a:xfrm>
        </p:spPr>
        <p:txBody>
          <a:bodyPr>
            <a:normAutofit fontScale="90000"/>
          </a:bodyPr>
          <a:lstStyle/>
          <a:p>
            <a:pPr algn="ctr"/>
            <a:br>
              <a:rPr lang="fr-FR" b="1" u="sng" dirty="0">
                <a:solidFill>
                  <a:schemeClr val="tx2"/>
                </a:solidFill>
                <a:effectLst>
                  <a:outerShdw blurRad="38100" dist="38100" dir="2700000" algn="tl">
                    <a:srgbClr val="C0C0C0"/>
                  </a:outerShdw>
                </a:effectLst>
                <a:latin typeface="Calibri" pitchFamily="34" charset="0"/>
              </a:rPr>
            </a:br>
            <a:r>
              <a:rPr lang="fr-FR" b="1" u="sng" dirty="0">
                <a:solidFill>
                  <a:schemeClr val="tx2"/>
                </a:solidFill>
                <a:effectLst>
                  <a:outerShdw blurRad="38100" dist="38100" dir="2700000" algn="tl">
                    <a:srgbClr val="C0C0C0"/>
                  </a:outerShdw>
                </a:effectLst>
                <a:latin typeface="Calibri" pitchFamily="34" charset="0"/>
              </a:rPr>
              <a:t>Le recrutement par concours</a:t>
            </a:r>
            <a:br>
              <a:rPr lang="fr-FR" sz="4000" b="1" dirty="0">
                <a:solidFill>
                  <a:schemeClr val="tx2"/>
                </a:solidFill>
                <a:effectLst>
                  <a:outerShdw blurRad="38100" dist="38100" dir="2700000" algn="tl">
                    <a:srgbClr val="C0C0C0"/>
                  </a:outerShdw>
                </a:effectLst>
                <a:latin typeface="Calibri" pitchFamily="34" charset="0"/>
              </a:rPr>
            </a:br>
            <a:endParaRPr lang="fr-FR" dirty="0"/>
          </a:p>
        </p:txBody>
      </p:sp>
      <p:sp>
        <p:nvSpPr>
          <p:cNvPr id="3" name="Espace réservé du contenu 2">
            <a:extLst>
              <a:ext uri="{FF2B5EF4-FFF2-40B4-BE49-F238E27FC236}">
                <a16:creationId xmlns:a16="http://schemas.microsoft.com/office/drawing/2014/main" id="{6B59D068-C24E-8445-8A62-735CAF86F22A}"/>
              </a:ext>
            </a:extLst>
          </p:cNvPr>
          <p:cNvSpPr>
            <a:spLocks noGrp="1"/>
          </p:cNvSpPr>
          <p:nvPr>
            <p:ph idx="1"/>
          </p:nvPr>
        </p:nvSpPr>
        <p:spPr>
          <a:xfrm>
            <a:off x="515938" y="1027611"/>
            <a:ext cx="10837862" cy="5149352"/>
          </a:xfrm>
        </p:spPr>
        <p:txBody>
          <a:bodyPr>
            <a:normAutofit fontScale="85000" lnSpcReduction="10000"/>
          </a:bodyPr>
          <a:lstStyle/>
          <a:p>
            <a:pPr lvl="1" algn="just">
              <a:defRPr/>
            </a:pPr>
            <a:r>
              <a:rPr lang="fr-FR" sz="1800" b="1" dirty="0">
                <a:solidFill>
                  <a:srgbClr val="B4004B"/>
                </a:solidFill>
                <a:latin typeface="Calibri" panose="020F0502020204030204" pitchFamily="34" charset="0"/>
              </a:rPr>
              <a:t>le concours externe </a:t>
            </a:r>
            <a:r>
              <a:rPr lang="fr-FR" sz="1800" dirty="0">
                <a:latin typeface="Calibri" pitchFamily="34" charset="0"/>
              </a:rPr>
              <a:t>est ouvert aux candidats titulaires d’un des diplômes exigés pour l’admission au concours externe d’entrée à l’École nationale d’administration ou justifiant d’un diplôme, d’un titre de formation ou d’une expérience professionnelle satisfaisant aux conditions fixées par le décret n° 2007-196 du 13 février 2007 relatif aux équivalences de diplômes requises pour se présenter aux concours d’accès aux corps et cadres d’emploi de la fonction publique.</a:t>
            </a:r>
          </a:p>
          <a:p>
            <a:pPr marL="457200" lvl="1" indent="0" algn="just">
              <a:buNone/>
              <a:defRPr/>
            </a:pPr>
            <a:endParaRPr lang="fr-FR" sz="1800" dirty="0">
              <a:latin typeface="Calibri" pitchFamily="34" charset="0"/>
            </a:endParaRPr>
          </a:p>
          <a:p>
            <a:pPr lvl="1" algn="just">
              <a:defRPr/>
            </a:pPr>
            <a:r>
              <a:rPr lang="fr-FR" sz="1800" b="1" dirty="0">
                <a:solidFill>
                  <a:srgbClr val="CC0000"/>
                </a:solidFill>
                <a:latin typeface="Calibri" pitchFamily="34" charset="0"/>
              </a:rPr>
              <a:t>Le concours externe spécial dit « concours talents » </a:t>
            </a:r>
            <a:r>
              <a:rPr lang="fr-FR" sz="1800" dirty="0">
                <a:latin typeface="Calibri" pitchFamily="34" charset="0"/>
              </a:rPr>
              <a:t>est ouvert aux candidats suivant à la date de leur inscription ou ayant suivi, dans les quatre années civiles précédant la date de leur nomination éventuelle en qualité d’élève de l’école ou de l’organisme concerné, un cycle de formation préparant à l’un ou plusieurs des concours concernés et accessible au regard de leur situation sociale. Ils doivent être titulaires d’un des diplômes exigés pour l’admission au concours externe d’entrée à l’Institut national du Service public ou justifiant d’un diplôme, d’un titre de formation ou d’une expérience professionnelle satisfaisant aux conditions fixées par le décret n° 2007-196 du 13 février 2007 relatif aux équivalences de diplômes requises pour se présenter aux concours d’accès aux corps et cadres d’emploi de la fonction publique.</a:t>
            </a:r>
          </a:p>
          <a:p>
            <a:pPr marL="457200" lvl="1" indent="0" algn="just">
              <a:buNone/>
              <a:defRPr/>
            </a:pPr>
            <a:endParaRPr lang="fr-FR" sz="1800" dirty="0">
              <a:latin typeface="Calibri" pitchFamily="34" charset="0"/>
            </a:endParaRPr>
          </a:p>
          <a:p>
            <a:pPr lvl="1" algn="just">
              <a:defRPr/>
            </a:pPr>
            <a:r>
              <a:rPr lang="fr-FR" sz="1800" b="1" dirty="0">
                <a:solidFill>
                  <a:srgbClr val="B4004B"/>
                </a:solidFill>
                <a:latin typeface="Calibri" pitchFamily="34" charset="0"/>
              </a:rPr>
              <a:t>le concours interne </a:t>
            </a:r>
            <a:r>
              <a:rPr lang="fr-FR" sz="1800" dirty="0">
                <a:latin typeface="Calibri" pitchFamily="34" charset="0"/>
              </a:rPr>
              <a:t>ouvert aux fonctionnaires et agents publics des trois fonctions publiques en activité, en détachement, en congé parental ou accomplissant le service national, ainsi qu’aux candidats en fonctions dans une organisation internationale intergouvernementale. Les candidats à ce concours doivent justifier de quatre ans de services publics au 31 décembre de l’année du concours.</a:t>
            </a:r>
          </a:p>
          <a:p>
            <a:pPr lvl="1" algn="just">
              <a:defRPr/>
            </a:pPr>
            <a:endParaRPr lang="fr-FR" sz="1800" dirty="0">
              <a:latin typeface="Calibri" pitchFamily="34" charset="0"/>
            </a:endParaRPr>
          </a:p>
          <a:p>
            <a:pPr lvl="1" algn="just">
              <a:defRPr/>
            </a:pPr>
            <a:r>
              <a:rPr lang="fr-FR" sz="1800" b="1" dirty="0">
                <a:solidFill>
                  <a:srgbClr val="B4004B"/>
                </a:solidFill>
                <a:latin typeface="Calibri" pitchFamily="34" charset="0"/>
              </a:rPr>
              <a:t>le troisième concours </a:t>
            </a:r>
            <a:r>
              <a:rPr lang="fr-FR" sz="1800" dirty="0">
                <a:latin typeface="Calibri" pitchFamily="34" charset="0"/>
              </a:rPr>
              <a:t>est ouvert aux personnes qui, au 31 décembre de l'année du concours, justifient durant au moins huit années au total, d’un ou plusieurs mandats électifs d’une collectivité territoriale ou d’une ou de plusieurs activités en qualité de responsable, y compris bénévole, d’une association. La durée de ces activités ou mandats ne peut être prise en compte que si les intéressés n’avaient pas, lorsqu’ils les exerçaient, la qualité de fonctionnaire, de magistrat, de militaire ou d’agent public. Les périodes au cours desquelles l’exercice de plusieurs activités et mandats aurait été simultané ne sont prises en compte qu’à un seul titre..</a:t>
            </a:r>
          </a:p>
          <a:p>
            <a:pPr lvl="1" algn="just">
              <a:defRPr/>
            </a:pPr>
            <a:endParaRPr lang="fr-FR" sz="1800" dirty="0">
              <a:latin typeface="Calibri" pitchFamily="34" charset="0"/>
            </a:endParaRPr>
          </a:p>
          <a:p>
            <a:pPr lvl="1" algn="just">
              <a:defRPr/>
            </a:pPr>
            <a:endParaRPr lang="fr-FR" sz="1800" dirty="0">
              <a:latin typeface="Calibri" pitchFamily="34" charset="0"/>
            </a:endParaRPr>
          </a:p>
          <a:p>
            <a:endParaRPr lang="fr-FR" dirty="0"/>
          </a:p>
        </p:txBody>
      </p:sp>
    </p:spTree>
    <p:extLst>
      <p:ext uri="{BB962C8B-B14F-4D97-AF65-F5344CB8AC3E}">
        <p14:creationId xmlns:p14="http://schemas.microsoft.com/office/powerpoint/2010/main" val="31064528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pPr algn="ctr"/>
            <a:r>
              <a:rPr lang="fr-FR" b="1" u="sng" cap="small" dirty="0">
                <a:solidFill>
                  <a:schemeClr val="accent2">
                    <a:lumMod val="75000"/>
                  </a:schemeClr>
                </a:solidFill>
                <a:effectLst>
                  <a:outerShdw blurRad="38100" dist="38100" dir="2700000" algn="tl">
                    <a:srgbClr val="000000">
                      <a:alpha val="43137"/>
                    </a:srgbClr>
                  </a:outerShdw>
                </a:effectLst>
              </a:rPr>
              <a:t>Le concours ouvert au titre de la session 2025</a:t>
            </a:r>
          </a:p>
        </p:txBody>
      </p:sp>
      <p:sp>
        <p:nvSpPr>
          <p:cNvPr id="3" name="Espace réservé du contenu 2"/>
          <p:cNvSpPr>
            <a:spLocks noGrp="1"/>
          </p:cNvSpPr>
          <p:nvPr>
            <p:ph idx="1"/>
          </p:nvPr>
        </p:nvSpPr>
        <p:spPr>
          <a:xfrm>
            <a:off x="188259" y="1548143"/>
            <a:ext cx="11878235" cy="4628820"/>
          </a:xfrm>
        </p:spPr>
        <p:txBody>
          <a:bodyPr/>
          <a:lstStyle/>
          <a:p>
            <a:r>
              <a:rPr lang="fr-FR" u="sng" dirty="0">
                <a:effectLst>
                  <a:outerShdw blurRad="38100" dist="38100" dir="2700000" algn="tl">
                    <a:srgbClr val="000000">
                      <a:alpha val="43137"/>
                    </a:srgbClr>
                  </a:outerShdw>
                </a:effectLst>
              </a:rPr>
              <a:t>L’arrêté du 13 janvier 2025, modifié, </a:t>
            </a:r>
            <a:r>
              <a:rPr lang="fr-FR" dirty="0"/>
              <a:t>portant ouverture des concours d’admission au cycle de formation des élèves directeurs d’hôpital a fixé à 121 le nombre total de places offertes </a:t>
            </a:r>
          </a:p>
          <a:p>
            <a:pPr marL="0" indent="0">
              <a:buNone/>
            </a:pPr>
            <a:endParaRPr lang="fr-FR" dirty="0"/>
          </a:p>
          <a:p>
            <a:pPr>
              <a:lnSpc>
                <a:spcPts val="3600"/>
              </a:lnSpc>
            </a:pPr>
            <a:r>
              <a:rPr lang="fr-FR" dirty="0"/>
              <a:t>La répartition des places entre les quatre concours s’établit comme suit :</a:t>
            </a:r>
            <a:br>
              <a:rPr lang="fr-FR" dirty="0"/>
            </a:br>
            <a:r>
              <a:rPr lang="fr-FR" u="sng" dirty="0"/>
              <a:t>concours  externe</a:t>
            </a:r>
            <a:r>
              <a:rPr lang="fr-FR" dirty="0"/>
              <a:t> : 65</a:t>
            </a:r>
            <a:br>
              <a:rPr lang="fr-FR" dirty="0"/>
            </a:br>
            <a:r>
              <a:rPr lang="fr-FR" u="sng" dirty="0"/>
              <a:t>concours externe spécial dit "concours talents"</a:t>
            </a:r>
            <a:r>
              <a:rPr lang="fr-FR" dirty="0"/>
              <a:t> : 8</a:t>
            </a:r>
            <a:br>
              <a:rPr lang="fr-FR" dirty="0"/>
            </a:br>
            <a:r>
              <a:rPr lang="fr-FR" u="sng" dirty="0"/>
              <a:t>concours  interne</a:t>
            </a:r>
            <a:r>
              <a:rPr lang="fr-FR" dirty="0"/>
              <a:t> :  42</a:t>
            </a:r>
            <a:br>
              <a:rPr lang="fr-FR" dirty="0"/>
            </a:br>
            <a:r>
              <a:rPr lang="fr-FR" u="sng" dirty="0"/>
              <a:t>troisième concours</a:t>
            </a:r>
            <a:r>
              <a:rPr lang="fr-FR" dirty="0"/>
              <a:t> : 6</a:t>
            </a:r>
          </a:p>
        </p:txBody>
      </p:sp>
    </p:spTree>
    <p:extLst>
      <p:ext uri="{BB962C8B-B14F-4D97-AF65-F5344CB8AC3E}">
        <p14:creationId xmlns:p14="http://schemas.microsoft.com/office/powerpoint/2010/main" val="181548448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15938" y="197225"/>
            <a:ext cx="10520991" cy="1057834"/>
          </a:xfrm>
        </p:spPr>
        <p:txBody>
          <a:bodyPr>
            <a:normAutofit fontScale="90000"/>
          </a:bodyPr>
          <a:lstStyle/>
          <a:p>
            <a:pPr algn="ctr"/>
            <a:r>
              <a:rPr lang="fr-FR" b="1" u="sng" cap="small" dirty="0">
                <a:solidFill>
                  <a:schemeClr val="accent2">
                    <a:lumMod val="75000"/>
                  </a:schemeClr>
                </a:solidFill>
                <a:effectLst>
                  <a:outerShdw blurRad="38100" dist="38100" dir="2700000" algn="tl">
                    <a:srgbClr val="000000">
                      <a:alpha val="43137"/>
                    </a:srgbClr>
                  </a:outerShdw>
                </a:effectLst>
              </a:rPr>
              <a:t>Le concours ouvert au titre de la session 2025</a:t>
            </a:r>
            <a:br>
              <a:rPr lang="fr-FR" b="1" u="sng" cap="small" dirty="0">
                <a:solidFill>
                  <a:schemeClr val="accent2">
                    <a:lumMod val="75000"/>
                  </a:schemeClr>
                </a:solidFill>
                <a:effectLst>
                  <a:outerShdw blurRad="38100" dist="38100" dir="2700000" algn="tl">
                    <a:srgbClr val="000000">
                      <a:alpha val="43137"/>
                    </a:srgbClr>
                  </a:outerShdw>
                </a:effectLst>
              </a:rPr>
            </a:br>
            <a:r>
              <a:rPr lang="fr-FR" b="1" u="sng" cap="small" dirty="0">
                <a:solidFill>
                  <a:schemeClr val="accent2">
                    <a:lumMod val="75000"/>
                  </a:schemeClr>
                </a:solidFill>
                <a:effectLst>
                  <a:outerShdw blurRad="38100" dist="38100" dir="2700000" algn="tl">
                    <a:srgbClr val="000000">
                      <a:alpha val="43137"/>
                    </a:srgbClr>
                  </a:outerShdw>
                </a:effectLst>
              </a:rPr>
              <a:t>Nombre de candidats admis à concourir</a:t>
            </a:r>
            <a:endParaRPr lang="fr-FR" dirty="0"/>
          </a:p>
        </p:txBody>
      </p:sp>
      <p:graphicFrame>
        <p:nvGraphicFramePr>
          <p:cNvPr id="3" name="Tableau 2">
            <a:extLst>
              <a:ext uri="{FF2B5EF4-FFF2-40B4-BE49-F238E27FC236}">
                <a16:creationId xmlns:a16="http://schemas.microsoft.com/office/drawing/2014/main" id="{706FA3D5-FBE0-0BD7-605D-08B745D6FB00}"/>
              </a:ext>
            </a:extLst>
          </p:cNvPr>
          <p:cNvGraphicFramePr>
            <a:graphicFrameLocks noGrp="1"/>
          </p:cNvGraphicFramePr>
          <p:nvPr>
            <p:extLst>
              <p:ext uri="{D42A27DB-BD31-4B8C-83A1-F6EECF244321}">
                <p14:modId xmlns:p14="http://schemas.microsoft.com/office/powerpoint/2010/main" val="696402488"/>
              </p:ext>
            </p:extLst>
          </p:nvPr>
        </p:nvGraphicFramePr>
        <p:xfrm>
          <a:off x="1066800" y="1685365"/>
          <a:ext cx="9179859" cy="3917579"/>
        </p:xfrm>
        <a:graphic>
          <a:graphicData uri="http://schemas.openxmlformats.org/drawingml/2006/table">
            <a:tbl>
              <a:tblPr/>
              <a:tblGrid>
                <a:gridCol w="2034791">
                  <a:extLst>
                    <a:ext uri="{9D8B030D-6E8A-4147-A177-3AD203B41FA5}">
                      <a16:colId xmlns:a16="http://schemas.microsoft.com/office/drawing/2014/main" val="2080453058"/>
                    </a:ext>
                  </a:extLst>
                </a:gridCol>
                <a:gridCol w="2034791">
                  <a:extLst>
                    <a:ext uri="{9D8B030D-6E8A-4147-A177-3AD203B41FA5}">
                      <a16:colId xmlns:a16="http://schemas.microsoft.com/office/drawing/2014/main" val="3802867057"/>
                    </a:ext>
                  </a:extLst>
                </a:gridCol>
                <a:gridCol w="2034791">
                  <a:extLst>
                    <a:ext uri="{9D8B030D-6E8A-4147-A177-3AD203B41FA5}">
                      <a16:colId xmlns:a16="http://schemas.microsoft.com/office/drawing/2014/main" val="3114801875"/>
                    </a:ext>
                  </a:extLst>
                </a:gridCol>
                <a:gridCol w="2034791">
                  <a:extLst>
                    <a:ext uri="{9D8B030D-6E8A-4147-A177-3AD203B41FA5}">
                      <a16:colId xmlns:a16="http://schemas.microsoft.com/office/drawing/2014/main" val="2784778715"/>
                    </a:ext>
                  </a:extLst>
                </a:gridCol>
                <a:gridCol w="1040695">
                  <a:extLst>
                    <a:ext uri="{9D8B030D-6E8A-4147-A177-3AD203B41FA5}">
                      <a16:colId xmlns:a16="http://schemas.microsoft.com/office/drawing/2014/main" val="2888857039"/>
                    </a:ext>
                  </a:extLst>
                </a:gridCol>
              </a:tblGrid>
              <a:tr h="459181">
                <a:tc>
                  <a:txBody>
                    <a:bodyPr/>
                    <a:lstStyle/>
                    <a:p>
                      <a:pPr algn="ctr" fontAlgn="ctr"/>
                      <a:r>
                        <a:rPr lang="fr-FR" sz="1200" b="1" i="0" u="none" strike="noStrike" dirty="0">
                          <a:solidFill>
                            <a:srgbClr val="000000"/>
                          </a:solidFill>
                          <a:effectLst/>
                          <a:latin typeface="Calibri" panose="020F0502020204030204" pitchFamily="34" charset="0"/>
                        </a:rPr>
                        <a:t>Centres d'épreuves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Concours externe +externe spécial (Talent)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INTERNE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Troisième concours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a:solidFill>
                            <a:srgbClr val="000000"/>
                          </a:solidFill>
                          <a:effectLst/>
                          <a:latin typeface="Aptos Narrow" panose="020B0004020202020204" pitchFamily="34" charset="0"/>
                        </a:rPr>
                        <a:t>Total </a:t>
                      </a:r>
                      <a:br>
                        <a:rPr lang="fr-FR" sz="1100" b="1" i="0" u="none" strike="noStrike">
                          <a:solidFill>
                            <a:srgbClr val="000000"/>
                          </a:solidFill>
                          <a:effectLst/>
                          <a:latin typeface="Aptos Narrow" panose="020B0004020202020204" pitchFamily="34" charset="0"/>
                        </a:rPr>
                      </a:br>
                      <a:r>
                        <a:rPr lang="fr-FR" sz="1100" b="1" i="0" u="none" strike="noStrike">
                          <a:solidFill>
                            <a:srgbClr val="000000"/>
                          </a:solidFill>
                          <a:effectLst/>
                          <a:latin typeface="Aptos Narrow" panose="020B0004020202020204" pitchFamily="34" charset="0"/>
                        </a:rPr>
                        <a:t>par centre</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11895192"/>
                  </a:ext>
                </a:extLst>
              </a:tr>
              <a:tr h="413263">
                <a:tc>
                  <a:txBody>
                    <a:bodyPr/>
                    <a:lstStyle/>
                    <a:p>
                      <a:pPr algn="just" fontAlgn="ctr"/>
                      <a:r>
                        <a:rPr lang="fr-FR" sz="1200" b="1" i="1" u="none" strike="noStrike">
                          <a:solidFill>
                            <a:srgbClr val="000000"/>
                          </a:solidFill>
                          <a:effectLst/>
                          <a:latin typeface="Aptos Narrow" panose="020B0004020202020204" pitchFamily="34" charset="0"/>
                        </a:rPr>
                        <a:t>La Réunion - St Denis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907712008"/>
                  </a:ext>
                </a:extLst>
              </a:tr>
              <a:tr h="413263">
                <a:tc>
                  <a:txBody>
                    <a:bodyPr/>
                    <a:lstStyle/>
                    <a:p>
                      <a:pPr algn="just" fontAlgn="ctr"/>
                      <a:r>
                        <a:rPr lang="fr-FR" sz="1200" b="1" i="1" u="none" strike="noStrike">
                          <a:solidFill>
                            <a:srgbClr val="000000"/>
                          </a:solidFill>
                          <a:effectLst/>
                          <a:latin typeface="Aptos Narrow" panose="020B0004020202020204" pitchFamily="34" charset="0"/>
                        </a:rPr>
                        <a:t>Lyon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103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40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146</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28302508"/>
                  </a:ext>
                </a:extLst>
              </a:tr>
              <a:tr h="413263">
                <a:tc>
                  <a:txBody>
                    <a:bodyPr/>
                    <a:lstStyle/>
                    <a:p>
                      <a:pPr algn="just" fontAlgn="ctr"/>
                      <a:r>
                        <a:rPr lang="fr-FR" sz="1200" b="1" i="1" u="none" strike="noStrike">
                          <a:solidFill>
                            <a:srgbClr val="000000"/>
                          </a:solidFill>
                          <a:effectLst/>
                          <a:latin typeface="Aptos Narrow" panose="020B0004020202020204" pitchFamily="34" charset="0"/>
                        </a:rPr>
                        <a:t>Marseille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42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64</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07278845"/>
                  </a:ext>
                </a:extLst>
              </a:tr>
              <a:tr h="413263">
                <a:tc>
                  <a:txBody>
                    <a:bodyPr/>
                    <a:lstStyle/>
                    <a:p>
                      <a:pPr algn="just" fontAlgn="ctr"/>
                      <a:r>
                        <a:rPr lang="fr-FR" sz="1200" b="1" i="1" u="none" strike="noStrike">
                          <a:solidFill>
                            <a:srgbClr val="000000"/>
                          </a:solidFill>
                          <a:effectLst/>
                          <a:latin typeface="Aptos Narrow" panose="020B0004020202020204" pitchFamily="34" charset="0"/>
                        </a:rPr>
                        <a:t>Martinique - Trois Ilets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15</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20</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096529196"/>
                  </a:ext>
                </a:extLst>
              </a:tr>
              <a:tr h="413263">
                <a:tc>
                  <a:txBody>
                    <a:bodyPr/>
                    <a:lstStyle/>
                    <a:p>
                      <a:pPr algn="just" fontAlgn="ctr"/>
                      <a:r>
                        <a:rPr lang="fr-FR" sz="1200" b="1" i="1" u="none" strike="noStrike">
                          <a:solidFill>
                            <a:srgbClr val="000000"/>
                          </a:solidFill>
                          <a:effectLst/>
                          <a:latin typeface="Aptos Narrow" panose="020B0004020202020204" pitchFamily="34" charset="0"/>
                        </a:rPr>
                        <a:t>Rennes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48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2</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177</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352447805"/>
                  </a:ext>
                </a:extLst>
              </a:tr>
              <a:tr h="413263">
                <a:tc>
                  <a:txBody>
                    <a:bodyPr/>
                    <a:lstStyle/>
                    <a:p>
                      <a:pPr algn="just" fontAlgn="ctr"/>
                      <a:r>
                        <a:rPr lang="fr-FR" sz="1200" b="1" i="1" u="none" strike="noStrike">
                          <a:solidFill>
                            <a:srgbClr val="000000"/>
                          </a:solidFill>
                          <a:effectLst/>
                          <a:latin typeface="Aptos Narrow" panose="020B0004020202020204" pitchFamily="34" charset="0"/>
                        </a:rPr>
                        <a:t>Rungis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284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161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18</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463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00266915"/>
                  </a:ext>
                </a:extLst>
              </a:tr>
              <a:tr h="413263">
                <a:tc>
                  <a:txBody>
                    <a:bodyPr/>
                    <a:lstStyle/>
                    <a:p>
                      <a:pPr algn="just" fontAlgn="ctr"/>
                      <a:r>
                        <a:rPr lang="fr-FR" sz="1200" b="1" i="1" u="none" strike="noStrike" dirty="0">
                          <a:solidFill>
                            <a:srgbClr val="000000"/>
                          </a:solidFill>
                          <a:effectLst/>
                          <a:latin typeface="Aptos Narrow" panose="020B0004020202020204" pitchFamily="34" charset="0"/>
                        </a:rPr>
                        <a:t>Toulouse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57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70C0"/>
                          </a:solidFill>
                          <a:effectLst/>
                          <a:latin typeface="Aptos Narrow" panose="020B0004020202020204" pitchFamily="34" charset="0"/>
                        </a:rPr>
                        <a:t>21</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100" b="1" i="0" u="none" strike="noStrike" dirty="0">
                          <a:solidFill>
                            <a:srgbClr val="000000"/>
                          </a:solidFill>
                          <a:effectLst/>
                          <a:latin typeface="Aptos Narrow" panose="020B0004020202020204" pitchFamily="34" charset="0"/>
                        </a:rPr>
                        <a:t>4</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82</a:t>
                      </a:r>
                    </a:p>
                    <a:p>
                      <a:pPr algn="ctr" fontAlgn="ctr"/>
                      <a:endParaRPr lang="fr-FR" sz="1100" b="1" i="0" u="none" strike="noStrike" dirty="0">
                        <a:solidFill>
                          <a:srgbClr val="000000"/>
                        </a:solidFill>
                        <a:effectLst/>
                        <a:latin typeface="Aptos Narrow" panose="020B0004020202020204" pitchFamily="34" charset="0"/>
                      </a:endParaRP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132080429"/>
                  </a:ext>
                </a:extLst>
              </a:tr>
              <a:tr h="565557">
                <a:tc>
                  <a:txBody>
                    <a:bodyPr/>
                    <a:lstStyle/>
                    <a:p>
                      <a:pPr algn="ctr" fontAlgn="ctr"/>
                      <a:r>
                        <a:rPr lang="fr-FR" sz="1200" b="1" i="0" u="none" strike="noStrike">
                          <a:solidFill>
                            <a:srgbClr val="000000"/>
                          </a:solidFill>
                          <a:effectLst/>
                          <a:latin typeface="Aptos Narrow" panose="020B0004020202020204" pitchFamily="34" charset="0"/>
                        </a:rPr>
                        <a:t>TOTAL</a:t>
                      </a:r>
                    </a:p>
                  </a:txBody>
                  <a:tcPr marL="9525" marR="9525" marT="9525"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solidFill>
                            <a:srgbClr val="000000"/>
                          </a:solidFill>
                          <a:effectLst/>
                          <a:latin typeface="Aptos Narrow" panose="020B0004020202020204" pitchFamily="34" charset="0"/>
                        </a:rPr>
                        <a:t>627</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200" b="1" i="0" u="none" strike="noStrike" dirty="0">
                          <a:solidFill>
                            <a:srgbClr val="0070C0"/>
                          </a:solidFill>
                          <a:effectLst/>
                          <a:latin typeface="Aptos Narrow" panose="020B0004020202020204" pitchFamily="34" charset="0"/>
                        </a:rPr>
                        <a:t>313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fontAlgn="ctr"/>
                      <a:r>
                        <a:rPr lang="fr-FR" sz="1200" b="1" i="0" u="none" strike="noStrike" dirty="0">
                          <a:solidFill>
                            <a:srgbClr val="000000"/>
                          </a:solidFill>
                          <a:effectLst/>
                          <a:latin typeface="Aptos Narrow" panose="020B0004020202020204" pitchFamily="34" charset="0"/>
                        </a:rPr>
                        <a:t>33</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BE2D5"/>
                    </a:solidFill>
                  </a:tcPr>
                </a:tc>
                <a:tc>
                  <a:txBody>
                    <a:bodyPr/>
                    <a:lstStyle/>
                    <a:p>
                      <a:pPr algn="ctr" fontAlgn="ctr"/>
                      <a:r>
                        <a:rPr lang="fr-FR" sz="1100" b="1" i="0" u="none" strike="noStrike" dirty="0">
                          <a:solidFill>
                            <a:srgbClr val="000000"/>
                          </a:solidFill>
                          <a:effectLst/>
                          <a:latin typeface="Aptos Narrow" panose="020B0004020202020204" pitchFamily="34" charset="0"/>
                        </a:rPr>
                        <a:t>973</a:t>
                      </a:r>
                    </a:p>
                  </a:txBody>
                  <a:tcPr marL="9525" marR="9525" marT="9525"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670769693"/>
                  </a:ext>
                </a:extLst>
              </a:tr>
            </a:tbl>
          </a:graphicData>
        </a:graphic>
      </p:graphicFrame>
    </p:spTree>
    <p:extLst>
      <p:ext uri="{BB962C8B-B14F-4D97-AF65-F5344CB8AC3E}">
        <p14:creationId xmlns:p14="http://schemas.microsoft.com/office/powerpoint/2010/main" val="18002365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E179597-7736-D2F3-D2DB-7D3A089A4B27}"/>
              </a:ext>
            </a:extLst>
          </p:cNvPr>
          <p:cNvSpPr>
            <a:spLocks noGrp="1"/>
          </p:cNvSpPr>
          <p:nvPr>
            <p:ph type="title"/>
          </p:nvPr>
        </p:nvSpPr>
        <p:spPr/>
        <p:txBody>
          <a:bodyPr>
            <a:noAutofit/>
          </a:bodyPr>
          <a:lstStyle/>
          <a:p>
            <a:pPr algn="ctr"/>
            <a:r>
              <a:rPr lang="fr-FR" sz="2800" u="dbl" dirty="0">
                <a:effectLst>
                  <a:outerShdw blurRad="38100" dist="38100" dir="2700000" algn="tl">
                    <a:srgbClr val="000000">
                      <a:alpha val="43137"/>
                    </a:srgbClr>
                  </a:outerShdw>
                </a:effectLst>
              </a:rPr>
              <a:t>CONCOURS EXTERNE - EPREUVES D’ADMISSIBILITE</a:t>
            </a:r>
            <a:r>
              <a:rPr lang="fr-FR" sz="2800" u="dbl" dirty="0"/>
              <a:t> </a:t>
            </a:r>
          </a:p>
        </p:txBody>
      </p:sp>
      <p:graphicFrame>
        <p:nvGraphicFramePr>
          <p:cNvPr id="4" name="Espace réservé du contenu 3">
            <a:extLst>
              <a:ext uri="{FF2B5EF4-FFF2-40B4-BE49-F238E27FC236}">
                <a16:creationId xmlns:a16="http://schemas.microsoft.com/office/drawing/2014/main" id="{39CCDBCD-2AA9-908E-35A3-1837F51FB9EC}"/>
              </a:ext>
            </a:extLst>
          </p:cNvPr>
          <p:cNvGraphicFramePr>
            <a:graphicFrameLocks noGrp="1"/>
          </p:cNvGraphicFramePr>
          <p:nvPr>
            <p:ph idx="1"/>
            <p:extLst>
              <p:ext uri="{D42A27DB-BD31-4B8C-83A1-F6EECF244321}">
                <p14:modId xmlns:p14="http://schemas.microsoft.com/office/powerpoint/2010/main" val="2698825574"/>
              </p:ext>
            </p:extLst>
          </p:nvPr>
        </p:nvGraphicFramePr>
        <p:xfrm>
          <a:off x="914400" y="1299883"/>
          <a:ext cx="9412941" cy="4831974"/>
        </p:xfrm>
        <a:graphic>
          <a:graphicData uri="http://schemas.openxmlformats.org/drawingml/2006/table">
            <a:tbl>
              <a:tblPr firstRow="1" firstCol="1" bandRow="1"/>
              <a:tblGrid>
                <a:gridCol w="7693922">
                  <a:extLst>
                    <a:ext uri="{9D8B030D-6E8A-4147-A177-3AD203B41FA5}">
                      <a16:colId xmlns:a16="http://schemas.microsoft.com/office/drawing/2014/main" val="30210047"/>
                    </a:ext>
                  </a:extLst>
                </a:gridCol>
                <a:gridCol w="742514">
                  <a:extLst>
                    <a:ext uri="{9D8B030D-6E8A-4147-A177-3AD203B41FA5}">
                      <a16:colId xmlns:a16="http://schemas.microsoft.com/office/drawing/2014/main" val="2864258554"/>
                    </a:ext>
                  </a:extLst>
                </a:gridCol>
                <a:gridCol w="976505">
                  <a:extLst>
                    <a:ext uri="{9D8B030D-6E8A-4147-A177-3AD203B41FA5}">
                      <a16:colId xmlns:a16="http://schemas.microsoft.com/office/drawing/2014/main" val="4021443572"/>
                    </a:ext>
                  </a:extLst>
                </a:gridCol>
              </a:tblGrid>
              <a:tr h="386529">
                <a:tc>
                  <a:txBody>
                    <a:bodyPr/>
                    <a:lstStyle/>
                    <a:p>
                      <a:pPr algn="ctr">
                        <a:lnSpc>
                          <a:spcPct val="115000"/>
                        </a:lnSpc>
                        <a:spcAft>
                          <a:spcPts val="1000"/>
                        </a:spcAft>
                      </a:pPr>
                      <a:r>
                        <a:rPr lang="fr-FR" sz="1600" b="1">
                          <a:ln w="9525" cap="flat" cmpd="sng" algn="ctr">
                            <a:solidFill>
                              <a:srgbClr val="FFFFFF"/>
                            </a:solidFill>
                            <a:prstDash val="solid"/>
                            <a:round/>
                          </a:ln>
                          <a:solidFill>
                            <a:srgbClr val="4BACC6"/>
                          </a:solidFill>
                          <a:effectLst>
                            <a:outerShdw blurRad="12700" dist="38100" dir="2700000" algn="tl">
                              <a:schemeClr val="accent5">
                                <a:lumMod val="60000"/>
                                <a:lumOff val="40000"/>
                              </a:schemeClr>
                            </a:outerShdw>
                          </a:effectLst>
                          <a:latin typeface="Arial" panose="020B0604020202020204" pitchFamily="34" charset="0"/>
                          <a:ea typeface="Calibri" panose="020F0502020204030204" pitchFamily="34" charset="0"/>
                          <a:cs typeface="Times New Roman" panose="02020603050405020304" pitchFamily="18" charset="0"/>
                        </a:rPr>
                        <a:t>Nature des épreuves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100" dirty="0">
                          <a:effectLst/>
                          <a:latin typeface="Arial" panose="020B0604020202020204" pitchFamily="34" charset="0"/>
                          <a:ea typeface="Calibri" panose="020F0502020204030204" pitchFamily="34" charset="0"/>
                          <a:cs typeface="Times New Roman" panose="02020603050405020304" pitchFamily="18" charset="0"/>
                        </a:rPr>
                        <a:t>Durée</a:t>
                      </a:r>
                      <a:endParaRPr lang="fr-FR" dirty="0"/>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r>
                        <a:rPr lang="fr-FR" sz="1100" dirty="0">
                          <a:effectLst/>
                          <a:latin typeface="Arial" panose="020B0604020202020204" pitchFamily="34" charset="0"/>
                          <a:ea typeface="Calibri" panose="020F0502020204030204" pitchFamily="34" charset="0"/>
                          <a:cs typeface="Times New Roman" panose="02020603050405020304" pitchFamily="18" charset="0"/>
                        </a:rPr>
                        <a:t>Coefficient</a:t>
                      </a:r>
                      <a:endParaRPr lang="fr-FR" dirty="0"/>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87441952"/>
                  </a:ext>
                </a:extLst>
              </a:tr>
              <a:tr h="203821">
                <a:tc gridSpan="3">
                  <a:txBody>
                    <a:bodyPr/>
                    <a:lstStyle/>
                    <a:p>
                      <a:pPr algn="ctr">
                        <a:lnSpc>
                          <a:spcPct val="115000"/>
                        </a:lnSpc>
                        <a:spcAft>
                          <a:spcPts val="1000"/>
                        </a:spcAft>
                      </a:pPr>
                      <a:r>
                        <a:rPr lang="fr-FR" sz="1200" b="1">
                          <a:solidFill>
                            <a:srgbClr val="404040"/>
                          </a:solidFill>
                          <a:effectLst/>
                          <a:latin typeface="Arial" panose="020B0604020202020204" pitchFamily="34" charset="0"/>
                          <a:ea typeface="Calibri" panose="020F0502020204030204" pitchFamily="34" charset="0"/>
                          <a:cs typeface="Times New Roman" panose="02020603050405020304" pitchFamily="18" charset="0"/>
                        </a:rPr>
                        <a:t>EPREUVES D’ADMISSIBILITE</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lnL w="12700" cap="flat" cmpd="sng" algn="ctr">
                      <a:solidFill>
                        <a:srgbClr val="000000"/>
                      </a:solidFill>
                      <a:prstDash val="solid"/>
                      <a:round/>
                      <a:headEnd type="none" w="med" len="med"/>
                      <a:tailEnd type="none" w="med" len="med"/>
                    </a:lnL>
                  </a:tcPr>
                </a:tc>
                <a:extLst>
                  <a:ext uri="{0D108BD9-81ED-4DB2-BD59-A6C34878D82A}">
                    <a16:rowId xmlns:a16="http://schemas.microsoft.com/office/drawing/2014/main" val="1621780188"/>
                  </a:ext>
                </a:extLst>
              </a:tr>
              <a:tr h="1101249">
                <a:tc>
                  <a:txBody>
                    <a:bodyPr/>
                    <a:lstStyle/>
                    <a:p>
                      <a:pPr algn="just">
                        <a:lnSpc>
                          <a:spcPct val="115000"/>
                        </a:lnSpc>
                        <a:spcAft>
                          <a:spcPts val="1000"/>
                        </a:spcAft>
                      </a:pP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Note de réflexion sur une question contemporaine d'ordre général portant sur les grandes problématiques de santé publique et environnementale ainsi que sur les grands enjeux de protection sociale.</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Cette épreuve vise à apprécier l’aptitude du candidat à exprimer sur le sujet proposé, une analyse structurée du contexte  dans lequel il, s’inscrit et à construire une argumentation personnelle et structurée.</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a:t>
                      </a:r>
                      <a:endParaRPr lang="fr-FR" sz="14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19660403"/>
                  </a:ext>
                </a:extLst>
              </a:tr>
              <a:tr h="1101249">
                <a:tc>
                  <a:txBody>
                    <a:bodyPr/>
                    <a:lstStyle/>
                    <a:p>
                      <a:pPr algn="just">
                        <a:lnSpc>
                          <a:spcPct val="115000"/>
                        </a:lnSpc>
                        <a:spcAft>
                          <a:spcPts val="1000"/>
                        </a:spcAft>
                      </a:pPr>
                      <a:r>
                        <a:rPr lang="fr-FR" sz="1000"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 </a:t>
                      </a:r>
                      <a:r>
                        <a:rPr lang="fr-FR" sz="1000" b="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Note de synthèse et de propositions portant sur une problématique d'organisation et de gestion au sein d'un établissement public de santé.</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i="1" dirty="0">
                          <a:solidFill>
                            <a:srgbClr val="0070C0"/>
                          </a:solidFill>
                          <a:effectLst/>
                          <a:latin typeface="Arial" panose="020B0604020202020204" pitchFamily="34" charset="0"/>
                          <a:ea typeface="Calibri" panose="020F0502020204030204" pitchFamily="34" charset="0"/>
                          <a:cs typeface="Times New Roman" panose="02020603050405020304" pitchFamily="18" charset="0"/>
                        </a:rPr>
                        <a:t>Cette épreuve consiste à dégager les éléments essentiels d'un dossier en rapport avec le sujet. Elle doit apporter au lecteur une compréhension globale du thème sans qu'il lui soit nécessaire de se reporter au dossier qu'il est supposé ne pas connaître.</a:t>
                      </a:r>
                      <a:endParaRPr lang="fr-FR" sz="1200" dirty="0">
                        <a:solidFill>
                          <a:srgbClr val="0070C0"/>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 heures</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a:t>
                      </a:r>
                      <a:endParaRPr lang="fr-FR"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083309159"/>
                  </a:ext>
                </a:extLst>
              </a:tr>
              <a:tr h="937877">
                <a:tc>
                  <a:txBody>
                    <a:bodyPr/>
                    <a:lstStyle/>
                    <a:p>
                      <a:pPr>
                        <a:lnSpc>
                          <a:spcPct val="115000"/>
                        </a:lnSpc>
                        <a:spcAft>
                          <a:spcPts val="1000"/>
                        </a:spcAft>
                      </a:pPr>
                      <a:r>
                        <a:rPr lang="fr-FR" sz="1000" b="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Épreuve de composition, sur la base d'un dossier d'une dizaine de pages, portant sur une problématique de droit public ou de finances publiques ou d'économie. </a:t>
                      </a:r>
                      <a:endParaRPr lang="fr-F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Cette épreuve est un exercice de réflexion, destiné à évaluer la mobilisation de connaissances techniques de façon synthétique et opérationnelle</a:t>
                      </a:r>
                      <a:r>
                        <a:rPr lang="fr-FR" sz="900"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dirty="0">
                          <a:solidFill>
                            <a:srgbClr val="CC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ou 2</a:t>
                      </a:r>
                      <a:endParaRPr lang="fr-FR" sz="1100" dirty="0">
                        <a:solidFill>
                          <a:srgbClr val="CC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673591052"/>
                  </a:ext>
                </a:extLst>
              </a:tr>
              <a:tr h="1101249">
                <a:tc>
                  <a:txBody>
                    <a:bodyPr/>
                    <a:lstStyle/>
                    <a:p>
                      <a:pPr algn="just">
                        <a:lnSpc>
                          <a:spcPct val="115000"/>
                        </a:lnSpc>
                        <a:spcAft>
                          <a:spcPts val="1000"/>
                        </a:spcAft>
                      </a:pPr>
                      <a:r>
                        <a:rPr lang="fr-FR" sz="1000" b="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Épreuve de composition portant, sur la base d’un dossier d’une dizaine de pages, sur une problématique de santé publique ou droit hospitalier ou d’économie de la santé ou législation de sécurité sociale et aide sociale. </a:t>
                      </a:r>
                      <a:endParaRPr lang="fr-FR" sz="12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i="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Cette épreuve est un exercice de réflexion destiné à évaluer la mobilisation de connaissances techniques de façon synthétique et opérationnelle</a:t>
                      </a:r>
                      <a:endParaRPr lang="fr-FR" sz="12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dirty="0">
                          <a:solidFill>
                            <a:srgbClr val="CC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ou 2</a:t>
                      </a:r>
                      <a:endParaRPr lang="fr-FR" sz="1100" dirty="0">
                        <a:solidFill>
                          <a:srgbClr val="CC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050" marR="680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51037503"/>
                  </a:ext>
                </a:extLst>
              </a:tr>
            </a:tbl>
          </a:graphicData>
        </a:graphic>
      </p:graphicFrame>
    </p:spTree>
    <p:extLst>
      <p:ext uri="{BB962C8B-B14F-4D97-AF65-F5344CB8AC3E}">
        <p14:creationId xmlns:p14="http://schemas.microsoft.com/office/powerpoint/2010/main" val="28473342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FAE7EC-E62B-2D47-5935-262F69B7295E}"/>
              </a:ext>
            </a:extLst>
          </p:cNvPr>
          <p:cNvSpPr>
            <a:spLocks noGrp="1"/>
          </p:cNvSpPr>
          <p:nvPr>
            <p:ph type="title"/>
          </p:nvPr>
        </p:nvSpPr>
        <p:spPr>
          <a:xfrm>
            <a:off x="515938" y="417264"/>
            <a:ext cx="10958886" cy="678206"/>
          </a:xfrm>
        </p:spPr>
        <p:txBody>
          <a:bodyPr>
            <a:normAutofit fontScale="90000"/>
          </a:bodyPr>
          <a:lstStyle/>
          <a:p>
            <a:pPr algn="ctr"/>
            <a:r>
              <a:rPr lang="fr-FR" sz="3600" u="heavy" dirty="0">
                <a:solidFill>
                  <a:schemeClr val="accent2"/>
                </a:solidFill>
                <a:effectLst>
                  <a:outerShdw blurRad="38100" dist="38100" dir="2700000" algn="tl">
                    <a:srgbClr val="000000">
                      <a:alpha val="43137"/>
                    </a:srgbClr>
                  </a:outerShdw>
                </a:effectLst>
              </a:rPr>
              <a:t>CONCOURS INTERNE - EPREUVES D’ADMISSIBILITE</a:t>
            </a:r>
            <a:r>
              <a:rPr lang="fr-FR" sz="3600" u="heavy" dirty="0"/>
              <a:t> </a:t>
            </a:r>
            <a:endParaRPr lang="fr-FR" u="heavy" dirty="0"/>
          </a:p>
        </p:txBody>
      </p:sp>
      <p:graphicFrame>
        <p:nvGraphicFramePr>
          <p:cNvPr id="5" name="Espace réservé du contenu 4">
            <a:extLst>
              <a:ext uri="{FF2B5EF4-FFF2-40B4-BE49-F238E27FC236}">
                <a16:creationId xmlns:a16="http://schemas.microsoft.com/office/drawing/2014/main" id="{302EA0D9-3A9C-5AF5-1138-FA43D7FA4C8E}"/>
              </a:ext>
            </a:extLst>
          </p:cNvPr>
          <p:cNvGraphicFramePr>
            <a:graphicFrameLocks noGrp="1"/>
          </p:cNvGraphicFramePr>
          <p:nvPr>
            <p:ph sz="half" idx="1"/>
            <p:extLst>
              <p:ext uri="{D42A27DB-BD31-4B8C-83A1-F6EECF244321}">
                <p14:modId xmlns:p14="http://schemas.microsoft.com/office/powerpoint/2010/main" val="1097201382"/>
              </p:ext>
            </p:extLst>
          </p:nvPr>
        </p:nvGraphicFramePr>
        <p:xfrm>
          <a:off x="1443318" y="1095470"/>
          <a:ext cx="10031505" cy="5081213"/>
        </p:xfrm>
        <a:graphic>
          <a:graphicData uri="http://schemas.openxmlformats.org/drawingml/2006/table">
            <a:tbl>
              <a:tblPr firstRow="1" firstCol="1" bandRow="1"/>
              <a:tblGrid>
                <a:gridCol w="7124561">
                  <a:extLst>
                    <a:ext uri="{9D8B030D-6E8A-4147-A177-3AD203B41FA5}">
                      <a16:colId xmlns:a16="http://schemas.microsoft.com/office/drawing/2014/main" val="1450262764"/>
                    </a:ext>
                  </a:extLst>
                </a:gridCol>
                <a:gridCol w="1502179">
                  <a:extLst>
                    <a:ext uri="{9D8B030D-6E8A-4147-A177-3AD203B41FA5}">
                      <a16:colId xmlns:a16="http://schemas.microsoft.com/office/drawing/2014/main" val="776394746"/>
                    </a:ext>
                  </a:extLst>
                </a:gridCol>
                <a:gridCol w="1404765">
                  <a:extLst>
                    <a:ext uri="{9D8B030D-6E8A-4147-A177-3AD203B41FA5}">
                      <a16:colId xmlns:a16="http://schemas.microsoft.com/office/drawing/2014/main" val="387116199"/>
                    </a:ext>
                  </a:extLst>
                </a:gridCol>
              </a:tblGrid>
              <a:tr h="379453">
                <a:tc gridSpan="3">
                  <a:txBody>
                    <a:bodyPr/>
                    <a:lstStyle/>
                    <a:p>
                      <a:pPr algn="ctr">
                        <a:lnSpc>
                          <a:spcPct val="115000"/>
                        </a:lnSpc>
                        <a:spcAft>
                          <a:spcPts val="1000"/>
                        </a:spcAft>
                      </a:pPr>
                      <a:r>
                        <a:rPr lang="fr-FR" sz="1600" b="1" u="sng" dirty="0">
                          <a:solidFill>
                            <a:schemeClr val="accent2"/>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NATURE DES EPREUVES</a:t>
                      </a:r>
                      <a:endParaRPr lang="fr-FR" sz="1400" b="1" u="sng" dirty="0">
                        <a:solidFill>
                          <a:schemeClr val="accent2"/>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tc>
                <a:tc hMerge="1">
                  <a:txBody>
                    <a:bodyPr/>
                    <a:lstStyle/>
                    <a:p>
                      <a:endParaRPr lang="fr-FR"/>
                    </a:p>
                  </a:txBody>
                  <a:tcPr/>
                </a:tc>
                <a:extLst>
                  <a:ext uri="{0D108BD9-81ED-4DB2-BD59-A6C34878D82A}">
                    <a16:rowId xmlns:a16="http://schemas.microsoft.com/office/drawing/2014/main" val="475294560"/>
                  </a:ext>
                </a:extLst>
              </a:tr>
              <a:tr h="1175440">
                <a:tc>
                  <a:txBody>
                    <a:bodyPr/>
                    <a:lstStyle/>
                    <a:p>
                      <a:pPr>
                        <a:lnSpc>
                          <a:spcPct val="115000"/>
                        </a:lnSpc>
                        <a:spcAft>
                          <a:spcPts val="1000"/>
                        </a:spcAft>
                      </a:pPr>
                      <a:r>
                        <a:rPr lang="fr-FR" sz="100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Note de réflexion sur une question contemporaine d’ordre général portant sur des problématiques de santé publique et environnementale ainsi que sur les grands enjeux de protection sociale.</a:t>
                      </a:r>
                      <a:endParaRPr lang="fr-F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Cette épreuve vise à apprécier l’aptitude du candidat à exprimer sur le sujet proposé, une analyse structurée du contexte dans lequel il, s’inscrit et à construire une argumentation personnelle et structurée.</a:t>
                      </a:r>
                      <a:endParaRPr lang="fr-FR" sz="12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a:t>
                      </a:r>
                      <a:endParaRPr lang="fr-FR" sz="16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556444585"/>
                  </a:ext>
                </a:extLst>
              </a:tr>
              <a:tr h="1175440">
                <a:tc>
                  <a:txBody>
                    <a:bodyPr/>
                    <a:lstStyle/>
                    <a:p>
                      <a:pPr>
                        <a:lnSpc>
                          <a:spcPct val="115000"/>
                        </a:lnSpc>
                        <a:spcAft>
                          <a:spcPts val="1000"/>
                        </a:spcAft>
                      </a:pPr>
                      <a:r>
                        <a:rPr lang="fr-FR" sz="1050" b="1"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Note de synthèse et de propositions portant sur une problématique d’organisation et de gestion dans un établissement public de santé.</a:t>
                      </a:r>
                      <a:endParaRPr lang="fr-FR"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50" i="1" dirty="0">
                          <a:solidFill>
                            <a:schemeClr val="accent2">
                              <a:lumMod val="75000"/>
                            </a:schemeClr>
                          </a:solidFill>
                          <a:effectLst/>
                          <a:latin typeface="Arial" panose="020B0604020202020204" pitchFamily="34" charset="0"/>
                          <a:ea typeface="Calibri" panose="020F0502020204030204" pitchFamily="34" charset="0"/>
                          <a:cs typeface="Times New Roman" panose="02020603050405020304" pitchFamily="18" charset="0"/>
                        </a:rPr>
                        <a:t>Cette épreuve consiste à dégager les éléments essentiels d'un dossier en rapport avec le sujet. Elle doit apporter au lecteur une compréhension globale du thème sans qu'il lui soit nécessaire de se reporter au dossier qu'il est supposé ne pas connaître.</a:t>
                      </a:r>
                      <a:endParaRPr lang="fr-FR" sz="1400" dirty="0">
                        <a:solidFill>
                          <a:schemeClr val="accent2">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5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a:t>
                      </a:r>
                      <a:endParaRPr lang="fr-FR" sz="1200" dirty="0">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844676280"/>
                  </a:ext>
                </a:extLst>
              </a:tr>
              <a:tr h="1175440">
                <a:tc>
                  <a:txBody>
                    <a:bodyPr/>
                    <a:lstStyle/>
                    <a:p>
                      <a:pPr algn="just">
                        <a:lnSpc>
                          <a:spcPct val="115000"/>
                        </a:lnSpc>
                        <a:spcAft>
                          <a:spcPts val="1000"/>
                        </a:spcAft>
                      </a:pPr>
                      <a:r>
                        <a:rPr lang="fr-FR" sz="1050" b="1"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Note opérationnelle, sur la base d'un dossier d'une dizaine de pages, portant sur des problématiques de droit public ou de santé publique ou de finances publiques ou d’économie.</a:t>
                      </a:r>
                      <a:endParaRPr lang="fr-FR"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50" i="1" dirty="0">
                          <a:solidFill>
                            <a:schemeClr val="accent1">
                              <a:lumMod val="75000"/>
                            </a:schemeClr>
                          </a:solidFill>
                          <a:effectLst/>
                          <a:latin typeface="Arial" panose="020B0604020202020204" pitchFamily="34" charset="0"/>
                          <a:ea typeface="Calibri" panose="020F0502020204030204" pitchFamily="34" charset="0"/>
                          <a:cs typeface="Times New Roman" panose="02020603050405020304" pitchFamily="18" charset="0"/>
                        </a:rPr>
                        <a:t>Rédaction, à partir d’un dossier à caractère administratif, d’une note permettant de vérifier les qualités de rédaction, d’analyse et de synthèse du candidat ainsi que son aptitude à dégager des solutions appropriées</a:t>
                      </a:r>
                      <a:endParaRPr lang="fr-FR" sz="1400" dirty="0">
                        <a:solidFill>
                          <a:schemeClr val="accent1">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ou 2</a:t>
                      </a:r>
                      <a:endParaRPr lang="fr-FR" sz="1200"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322967317"/>
                  </a:ext>
                </a:extLst>
              </a:tr>
              <a:tr h="1175440">
                <a:tc>
                  <a:txBody>
                    <a:bodyPr/>
                    <a:lstStyle/>
                    <a:p>
                      <a:pPr algn="just">
                        <a:lnSpc>
                          <a:spcPct val="115000"/>
                        </a:lnSpc>
                        <a:spcAft>
                          <a:spcPts val="1000"/>
                        </a:spcAft>
                      </a:pPr>
                      <a:r>
                        <a:rPr lang="fr-FR" sz="1050" b="1"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rPr>
                        <a:t>Note opérationnelle, sur la base d’un dossier d’une dizaine de pages, portant sur des problématiques de droit hospitalier ou d’économie de la santé ou de législation de sécurité sociale et aide sociale.</a:t>
                      </a:r>
                      <a:endParaRPr lang="fr-FR" sz="14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50" i="1" dirty="0">
                          <a:solidFill>
                            <a:schemeClr val="accent3">
                              <a:lumMod val="75000"/>
                            </a:schemeClr>
                          </a:solidFill>
                          <a:effectLst/>
                          <a:latin typeface="Arial" panose="020B0604020202020204" pitchFamily="34" charset="0"/>
                          <a:ea typeface="Calibri" panose="020F0502020204030204" pitchFamily="34" charset="0"/>
                          <a:cs typeface="Times New Roman" panose="02020603050405020304" pitchFamily="18" charset="0"/>
                        </a:rPr>
                        <a:t>Rédaction, à partir d’un dossier à caractère administratif, d’une note permettant de vérifier les qualités de rédaction, d’analyse et de synthèse du candidat ainsi que son aptitude à dégager des solutions appropriées</a:t>
                      </a:r>
                      <a:endParaRPr lang="fr-FR" sz="1400" dirty="0">
                        <a:solidFill>
                          <a:schemeClr val="accent3">
                            <a:lumMod val="75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1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ou 2</a:t>
                      </a:r>
                      <a:endParaRPr lang="fr-FR" sz="1200" u="sng" dirty="0">
                        <a:solidFill>
                          <a:srgbClr val="FF0000"/>
                        </a:solidFill>
                        <a:effectLst>
                          <a:outerShdw blurRad="38100" dist="38100" dir="2700000" algn="tl">
                            <a:srgbClr val="000000">
                              <a:alpha val="43137"/>
                            </a:srgbClr>
                          </a:outerShdw>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717301335"/>
                  </a:ext>
                </a:extLst>
              </a:tr>
            </a:tbl>
          </a:graphicData>
        </a:graphic>
      </p:graphicFrame>
    </p:spTree>
    <p:extLst>
      <p:ext uri="{BB962C8B-B14F-4D97-AF65-F5344CB8AC3E}">
        <p14:creationId xmlns:p14="http://schemas.microsoft.com/office/powerpoint/2010/main" val="195534684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29B11A2-1595-3900-C05A-BC02B276EA34}"/>
              </a:ext>
            </a:extLst>
          </p:cNvPr>
          <p:cNvSpPr>
            <a:spLocks noGrp="1"/>
          </p:cNvSpPr>
          <p:nvPr>
            <p:ph type="title"/>
          </p:nvPr>
        </p:nvSpPr>
        <p:spPr/>
        <p:txBody>
          <a:bodyPr>
            <a:noAutofit/>
          </a:bodyPr>
          <a:lstStyle/>
          <a:p>
            <a:pPr algn="ctr"/>
            <a:r>
              <a:rPr lang="fr-FR" sz="2800" u="heavy" dirty="0">
                <a:solidFill>
                  <a:schemeClr val="accent2">
                    <a:lumMod val="75000"/>
                  </a:schemeClr>
                </a:solidFill>
                <a:effectLst>
                  <a:outerShdw blurRad="38100" dist="38100" dir="2700000" algn="tl">
                    <a:srgbClr val="000000">
                      <a:alpha val="43137"/>
                    </a:srgbClr>
                  </a:outerShdw>
                </a:effectLst>
              </a:rPr>
              <a:t>TROISIEME CONCOURS - EPREUVES D’ADMISSIBILITE</a:t>
            </a:r>
            <a:r>
              <a:rPr lang="fr-FR" sz="2800" u="heavy" dirty="0">
                <a:solidFill>
                  <a:schemeClr val="accent2">
                    <a:lumMod val="75000"/>
                  </a:schemeClr>
                </a:solidFill>
              </a:rPr>
              <a:t> </a:t>
            </a:r>
            <a:endParaRPr lang="fr-FR" sz="2800" dirty="0">
              <a:solidFill>
                <a:schemeClr val="accent2">
                  <a:lumMod val="75000"/>
                </a:schemeClr>
              </a:solidFill>
            </a:endParaRPr>
          </a:p>
        </p:txBody>
      </p:sp>
      <p:graphicFrame>
        <p:nvGraphicFramePr>
          <p:cNvPr id="4" name="Espace réservé du contenu 3">
            <a:extLst>
              <a:ext uri="{FF2B5EF4-FFF2-40B4-BE49-F238E27FC236}">
                <a16:creationId xmlns:a16="http://schemas.microsoft.com/office/drawing/2014/main" id="{239398FE-D3DC-0601-0AA4-9E4213BD140D}"/>
              </a:ext>
            </a:extLst>
          </p:cNvPr>
          <p:cNvGraphicFramePr>
            <a:graphicFrameLocks noGrp="1"/>
          </p:cNvGraphicFramePr>
          <p:nvPr>
            <p:ph idx="1"/>
            <p:extLst>
              <p:ext uri="{D42A27DB-BD31-4B8C-83A1-F6EECF244321}">
                <p14:modId xmlns:p14="http://schemas.microsoft.com/office/powerpoint/2010/main" val="3589032811"/>
              </p:ext>
            </p:extLst>
          </p:nvPr>
        </p:nvGraphicFramePr>
        <p:xfrm>
          <a:off x="1470212" y="1095470"/>
          <a:ext cx="9708776" cy="4978605"/>
        </p:xfrm>
        <a:graphic>
          <a:graphicData uri="http://schemas.openxmlformats.org/drawingml/2006/table">
            <a:tbl>
              <a:tblPr firstRow="1" firstCol="1" bandRow="1"/>
              <a:tblGrid>
                <a:gridCol w="7596421">
                  <a:extLst>
                    <a:ext uri="{9D8B030D-6E8A-4147-A177-3AD203B41FA5}">
                      <a16:colId xmlns:a16="http://schemas.microsoft.com/office/drawing/2014/main" val="3138478586"/>
                    </a:ext>
                  </a:extLst>
                </a:gridCol>
                <a:gridCol w="699252">
                  <a:extLst>
                    <a:ext uri="{9D8B030D-6E8A-4147-A177-3AD203B41FA5}">
                      <a16:colId xmlns:a16="http://schemas.microsoft.com/office/drawing/2014/main" val="157503476"/>
                    </a:ext>
                  </a:extLst>
                </a:gridCol>
                <a:gridCol w="1413103">
                  <a:extLst>
                    <a:ext uri="{9D8B030D-6E8A-4147-A177-3AD203B41FA5}">
                      <a16:colId xmlns:a16="http://schemas.microsoft.com/office/drawing/2014/main" val="1505772097"/>
                    </a:ext>
                  </a:extLst>
                </a:gridCol>
              </a:tblGrid>
              <a:tr h="788894">
                <a:tc>
                  <a:txBody>
                    <a:bodyPr/>
                    <a:lstStyle/>
                    <a:p>
                      <a:pPr algn="ctr">
                        <a:lnSpc>
                          <a:spcPct val="115000"/>
                        </a:lnSpc>
                        <a:spcAft>
                          <a:spcPts val="1000"/>
                        </a:spcAft>
                      </a:pPr>
                      <a:r>
                        <a:rPr lang="fr-FR" sz="1800" b="1" u="sng" dirty="0">
                          <a:ln w="9525" cap="flat" cmpd="sng" algn="ctr">
                            <a:solidFill>
                              <a:srgbClr val="FFFFFF"/>
                            </a:solidFill>
                            <a:prstDash val="solid"/>
                            <a:round/>
                          </a:ln>
                          <a:solidFill>
                            <a:srgbClr val="4BACC6"/>
                          </a:solidFill>
                          <a:effectLst>
                            <a:outerShdw blurRad="12700" dist="38100" dir="2700000" algn="tl">
                              <a:schemeClr val="accent5">
                                <a:lumMod val="60000"/>
                                <a:lumOff val="40000"/>
                              </a:schemeClr>
                            </a:outerShdw>
                          </a:effectLst>
                          <a:latin typeface="Arial" panose="020B0604020202020204" pitchFamily="34" charset="0"/>
                          <a:ea typeface="Calibri" panose="020F0502020204030204" pitchFamily="34" charset="0"/>
                          <a:cs typeface="Times New Roman" panose="02020603050405020304" pitchFamily="18" charset="0"/>
                        </a:rPr>
                        <a:t>Nature des épreuves</a:t>
                      </a:r>
                      <a:endParaRPr lang="fr-FR" sz="1100" u="sng" dirty="0">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900" b="1">
                          <a:effectLst/>
                          <a:latin typeface="Arial" panose="020B060402020202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900" b="1">
                          <a:effectLst/>
                          <a:latin typeface="Arial" panose="020B0604020202020204" pitchFamily="34" charset="0"/>
                          <a:ea typeface="Calibri" panose="020F0502020204030204" pitchFamily="34" charset="0"/>
                          <a:cs typeface="Times New Roman" panose="02020603050405020304" pitchFamily="18" charset="0"/>
                        </a:rPr>
                        <a:t>Durée</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gn="ctr">
                        <a:lnSpc>
                          <a:spcPct val="115000"/>
                        </a:lnSpc>
                        <a:spcAft>
                          <a:spcPts val="1000"/>
                        </a:spcAft>
                      </a:pPr>
                      <a:r>
                        <a:rPr lang="fr-FR" sz="900" b="1">
                          <a:effectLst/>
                          <a:latin typeface="Arial" panose="020B0604020202020204" pitchFamily="34" charset="0"/>
                          <a:ea typeface="Calibri" panose="020F0502020204030204" pitchFamily="34" charset="0"/>
                          <a:cs typeface="Times New Roman" panose="02020603050405020304" pitchFamily="18" charset="0"/>
                        </a:rPr>
                        <a:t> </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p>
                      <a:pPr algn="ctr">
                        <a:lnSpc>
                          <a:spcPct val="115000"/>
                        </a:lnSpc>
                        <a:spcAft>
                          <a:spcPts val="1000"/>
                        </a:spcAft>
                      </a:pPr>
                      <a:r>
                        <a:rPr lang="fr-FR" sz="900" b="1">
                          <a:effectLst/>
                          <a:latin typeface="Arial" panose="020B0604020202020204" pitchFamily="34" charset="0"/>
                          <a:ea typeface="Calibri" panose="020F0502020204030204" pitchFamily="34" charset="0"/>
                          <a:cs typeface="Times New Roman" panose="02020603050405020304" pitchFamily="18" charset="0"/>
                        </a:rPr>
                        <a:t>Coefficient</a:t>
                      </a:r>
                      <a:endParaRPr lang="fr-FR" sz="1000">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2289664298"/>
                  </a:ext>
                </a:extLst>
              </a:tr>
              <a:tr h="0">
                <a:tc gridSpan="3">
                  <a:txBody>
                    <a:bodyPr/>
                    <a:lstStyle/>
                    <a:p>
                      <a:pPr algn="ctr">
                        <a:lnSpc>
                          <a:spcPct val="115000"/>
                        </a:lnSpc>
                        <a:spcAft>
                          <a:spcPts val="1000"/>
                        </a:spcAft>
                      </a:pP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hMerge="1">
                  <a:txBody>
                    <a:bodyPr/>
                    <a:lstStyle/>
                    <a:p>
                      <a:endParaRPr lang="fr-FR"/>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117146798"/>
                  </a:ext>
                </a:extLst>
              </a:tr>
              <a:tr h="1012908">
                <a:tc>
                  <a:txBody>
                    <a:bodyPr/>
                    <a:lstStyle/>
                    <a:p>
                      <a:pPr>
                        <a:lnSpc>
                          <a:spcPct val="115000"/>
                        </a:lnSpc>
                        <a:spcAft>
                          <a:spcPts val="1000"/>
                        </a:spcAft>
                      </a:pPr>
                      <a:r>
                        <a:rPr lang="fr-FR" sz="10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Note de réflexion sur une question contemporaine d’ordre général portant sur des problématiques de santé publique et environnementale ainsi que sur les grands enjeux de protection sociale.</a:t>
                      </a:r>
                      <a:endParaRPr lang="fr-FR" sz="11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i="1"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Cette épreuve vise à apprécier l’aptitude du candidat à exprimer sur le sujet proposé, une analyse structurée du contexte dans lequel il, s’inscrit et à construire une argumentation personnelle et structurée.</a:t>
                      </a:r>
                      <a:endParaRPr lang="fr-FR" sz="11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5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5 heures</a:t>
                      </a:r>
                      <a:endParaRPr lang="fr-FR" sz="2000" b="1" dirty="0">
                        <a:solidFill>
                          <a:schemeClr val="accent1">
                            <a:lumMod val="60000"/>
                            <a:lumOff val="40000"/>
                          </a:schemeClr>
                        </a:solidFill>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2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2</a:t>
                      </a:r>
                      <a:endParaRPr lang="fr-FR" sz="3200" dirty="0">
                        <a:effectLst>
                          <a:outerShdw blurRad="38100" dist="38100" dir="2700000" algn="tl">
                            <a:srgbClr val="000000">
                              <a:alpha val="43137"/>
                            </a:srgbClr>
                          </a:outerShdw>
                        </a:effectLst>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70549797"/>
                  </a:ext>
                </a:extLst>
              </a:tr>
              <a:tr h="1111312">
                <a:tc>
                  <a:txBody>
                    <a:bodyPr/>
                    <a:lstStyle/>
                    <a:p>
                      <a:pPr>
                        <a:lnSpc>
                          <a:spcPct val="115000"/>
                        </a:lnSpc>
                        <a:spcAft>
                          <a:spcPts val="1000"/>
                        </a:spcAft>
                      </a:pPr>
                      <a:r>
                        <a:rPr lang="fr-FR" sz="100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rPr>
                        <a:t>Note de synthèse et de propositions portant sur une problématique d’organisation et de gestion dans un établissement public de santé.</a:t>
                      </a:r>
                      <a:endParaRPr lang="fr-FR" sz="11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i="1"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Cette épreuve consiste à dégager les éléments essentiels d'un dossier en rapport avec le sujet. Elle doit apporter au lecteur une compréhension globale du thème sans qu'il lui soit nécessaire de se reporter au dossier qu'il est supposé ne pas connaître.</a:t>
                      </a:r>
                      <a:endParaRPr lang="fr-FR" sz="1100"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50" b="1" dirty="0">
                        <a:solidFill>
                          <a:schemeClr val="accent1">
                            <a:lumMod val="60000"/>
                            <a:lumOff val="4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a:solidFill>
                            <a:schemeClr val="accent1">
                              <a:lumMod val="60000"/>
                              <a:lumOff val="40000"/>
                            </a:schemeClr>
                          </a:solidFill>
                          <a:effectLst/>
                          <a:latin typeface="Arial" panose="020B0604020202020204" pitchFamily="34" charset="0"/>
                          <a:ea typeface="Calibri" panose="020F0502020204030204" pitchFamily="34" charset="0"/>
                          <a:cs typeface="Times New Roman" panose="02020603050405020304" pitchFamily="18" charset="0"/>
                        </a:rPr>
                        <a:t>5 heures</a:t>
                      </a:r>
                      <a:endParaRPr lang="fr-FR" sz="2000" b="1" dirty="0">
                        <a:solidFill>
                          <a:schemeClr val="accent1">
                            <a:lumMod val="60000"/>
                            <a:lumOff val="40000"/>
                          </a:schemeClr>
                        </a:solidFill>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dirty="0">
                          <a:solidFill>
                            <a:srgbClr val="40404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5</a:t>
                      </a:r>
                      <a:endParaRPr lang="fr-FR" sz="2400" dirty="0">
                        <a:effectLst>
                          <a:outerShdw blurRad="38100" dist="38100" dir="2700000" algn="tl">
                            <a:srgbClr val="000000">
                              <a:alpha val="43137"/>
                            </a:srgbClr>
                          </a:outerShdw>
                        </a:effectLst>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790081785"/>
                  </a:ext>
                </a:extLst>
              </a:tr>
              <a:tr h="1012908">
                <a:tc>
                  <a:txBody>
                    <a:bodyPr/>
                    <a:lstStyle/>
                    <a:p>
                      <a:pPr algn="just">
                        <a:lnSpc>
                          <a:spcPct val="115000"/>
                        </a:lnSpc>
                        <a:spcAft>
                          <a:spcPts val="1000"/>
                        </a:spcAft>
                      </a:pPr>
                      <a:r>
                        <a:rPr lang="fr-FR" sz="100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rPr>
                        <a:t>Note opérationnelle, sur la base d'un dossier d'une dizaine de pages, portant sur des problématiques de droit public ou de santé publique ou de finances publiques ou d’économie.</a:t>
                      </a:r>
                      <a:endParaRPr lang="fr-FR"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i="1"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Rédaction, à partir d’un dossier à caractère administratif, d’une note permettant de vérifier les qualités de rédaction, d’analyse et de synthèse du candidat ainsi que son aptitude à dégager des solutions appropriées</a:t>
                      </a:r>
                      <a:endParaRPr lang="fr-FR" sz="1100"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50" b="1" dirty="0">
                        <a:solidFill>
                          <a:schemeClr val="accent2">
                            <a:lumMod val="50000"/>
                          </a:schemeClr>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a:solidFill>
                            <a:schemeClr val="accent2">
                              <a:lumMod val="50000"/>
                            </a:schemeClr>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2000" b="1" dirty="0">
                        <a:solidFill>
                          <a:schemeClr val="accent2">
                            <a:lumMod val="50000"/>
                          </a:schemeClr>
                        </a:solidFill>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ou 2</a:t>
                      </a:r>
                      <a:endParaRPr lang="fr-FR" sz="2400" u="sng" dirty="0">
                        <a:solidFill>
                          <a:srgbClr val="FF0000"/>
                        </a:solidFill>
                        <a:effectLst>
                          <a:outerShdw blurRad="38100" dist="38100" dir="2700000" algn="tl">
                            <a:srgbClr val="000000">
                              <a:alpha val="43137"/>
                            </a:srgbClr>
                          </a:outerShdw>
                        </a:effectLst>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3294206252"/>
                  </a:ext>
                </a:extLst>
              </a:tr>
              <a:tr h="887610">
                <a:tc>
                  <a:txBody>
                    <a:bodyPr/>
                    <a:lstStyle/>
                    <a:p>
                      <a:pPr algn="just">
                        <a:lnSpc>
                          <a:spcPct val="115000"/>
                        </a:lnSpc>
                        <a:spcAft>
                          <a:spcPts val="1000"/>
                        </a:spcAft>
                      </a:pPr>
                      <a:r>
                        <a:rPr lang="fr-FR" sz="1000" b="1"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rPr>
                        <a:t>Note opérationnelle, sur la base d’un dossier d’une dizaine de pages, portant sur des problématiques de droit hospitalier ou d’économie de la santé ou de législation de sécurité sociale et aide sociale.</a:t>
                      </a: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15000"/>
                        </a:lnSpc>
                        <a:spcAft>
                          <a:spcPts val="1000"/>
                        </a:spcAft>
                      </a:pPr>
                      <a:r>
                        <a:rPr lang="fr-FR" sz="1000" i="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Rédaction, à partir d’un dossier à caractère administratif, d’une note permettant de vérifier les qualités de rédaction, d’analyse et de synthèse du candidat ainsi que son aptitude à dégager des solutions appropriées</a:t>
                      </a:r>
                      <a:endParaRPr lang="fr-FR" sz="1100" dirty="0">
                        <a:solidFill>
                          <a:srgbClr val="002060"/>
                        </a:solidFill>
                        <a:effectLst/>
                        <a:latin typeface="Calibri" panose="020F0502020204030204" pitchFamily="34" charset="0"/>
                        <a:ea typeface="Calibri" panose="020F0502020204030204" pitchFamily="34" charset="0"/>
                        <a:cs typeface="Times New Roman" panose="02020603050405020304" pitchFamily="18" charset="0"/>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5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000" b="1" dirty="0">
                          <a:solidFill>
                            <a:srgbClr val="002060"/>
                          </a:solidFill>
                          <a:effectLst/>
                          <a:latin typeface="Arial" panose="020B0604020202020204" pitchFamily="34" charset="0"/>
                          <a:ea typeface="Calibri" panose="020F0502020204030204" pitchFamily="34" charset="0"/>
                          <a:cs typeface="Times New Roman" panose="02020603050405020304" pitchFamily="18" charset="0"/>
                        </a:rPr>
                        <a:t>4 heures</a:t>
                      </a:r>
                      <a:endParaRPr lang="fr-FR" sz="2000" b="1" dirty="0">
                        <a:solidFill>
                          <a:srgbClr val="002060"/>
                        </a:solidFill>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a:txBody>
                    <a:bodyPr/>
                    <a:lstStyle/>
                    <a:p>
                      <a:pPr>
                        <a:lnSpc>
                          <a:spcPct val="115000"/>
                        </a:lnSpc>
                        <a:spcAft>
                          <a:spcPts val="1000"/>
                        </a:spcAft>
                      </a:pPr>
                      <a:r>
                        <a:rPr lang="fr-FR" sz="1000" b="1" i="1" dirty="0">
                          <a:solidFill>
                            <a:srgbClr val="404040"/>
                          </a:solidFill>
                          <a:effectLst/>
                          <a:latin typeface="Arial" panose="020B0604020202020204" pitchFamily="34" charset="0"/>
                          <a:ea typeface="Calibri" panose="020F0502020204030204" pitchFamily="34" charset="0"/>
                          <a:cs typeface="Times New Roman" panose="02020603050405020304" pitchFamily="18" charset="0"/>
                        </a:rPr>
                        <a:t> </a:t>
                      </a:r>
                      <a:endParaRPr lang="fr-FR" sz="10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15000"/>
                        </a:lnSpc>
                        <a:spcAft>
                          <a:spcPts val="1000"/>
                        </a:spcAft>
                      </a:pPr>
                      <a:r>
                        <a:rPr lang="fr-FR" sz="1100" b="1" i="1" u="sng" dirty="0">
                          <a:solidFill>
                            <a:srgbClr val="FF0000"/>
                          </a:solidFill>
                          <a:effectLst>
                            <a:outerShdw blurRad="38100" dist="38100" dir="2700000" algn="tl">
                              <a:srgbClr val="000000">
                                <a:alpha val="43137"/>
                              </a:srgbClr>
                            </a:outerShdw>
                          </a:effectLst>
                          <a:latin typeface="Arial" panose="020B0604020202020204" pitchFamily="34" charset="0"/>
                          <a:ea typeface="Calibri" panose="020F0502020204030204" pitchFamily="34" charset="0"/>
                          <a:cs typeface="Times New Roman" panose="02020603050405020304" pitchFamily="18" charset="0"/>
                        </a:rPr>
                        <a:t>4 ou 2</a:t>
                      </a:r>
                      <a:endParaRPr lang="fr-FR" sz="2400" u="sng" dirty="0">
                        <a:solidFill>
                          <a:srgbClr val="FF0000"/>
                        </a:solidFill>
                        <a:effectLst>
                          <a:outerShdw blurRad="38100" dist="38100" dir="2700000" algn="tl">
                            <a:srgbClr val="000000">
                              <a:alpha val="43137"/>
                            </a:srgbClr>
                          </a:outerShdw>
                        </a:effectLst>
                      </a:endParaRPr>
                    </a:p>
                  </a:txBody>
                  <a:tcPr marL="62356" marR="6235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extLst>
                  <a:ext uri="{0D108BD9-81ED-4DB2-BD59-A6C34878D82A}">
                    <a16:rowId xmlns:a16="http://schemas.microsoft.com/office/drawing/2014/main" val="1217071725"/>
                  </a:ext>
                </a:extLst>
              </a:tr>
            </a:tbl>
          </a:graphicData>
        </a:graphic>
      </p:graphicFrame>
    </p:spTree>
    <p:extLst>
      <p:ext uri="{BB962C8B-B14F-4D97-AF65-F5344CB8AC3E}">
        <p14:creationId xmlns:p14="http://schemas.microsoft.com/office/powerpoint/2010/main" val="360602032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pPr algn="ctr"/>
            <a:r>
              <a:rPr lang="fr-FR" b="1" u="sng" cap="small" dirty="0">
                <a:solidFill>
                  <a:schemeClr val="tx2"/>
                </a:solidFill>
                <a:effectLst>
                  <a:outerShdw blurRad="38100" dist="38100" dir="2700000" algn="tl">
                    <a:srgbClr val="C0C0C0"/>
                  </a:outerShdw>
                </a:effectLst>
                <a:latin typeface="Calibri" pitchFamily="34" charset="0"/>
              </a:rPr>
              <a:t>Calendrier des épreuves d’admissibilité</a:t>
            </a:r>
            <a:endParaRPr lang="fr-FR" dirty="0"/>
          </a:p>
        </p:txBody>
      </p:sp>
      <p:sp>
        <p:nvSpPr>
          <p:cNvPr id="3" name="Espace réservé du contenu 2"/>
          <p:cNvSpPr>
            <a:spLocks noGrp="1"/>
          </p:cNvSpPr>
          <p:nvPr>
            <p:ph sz="half" idx="1"/>
          </p:nvPr>
        </p:nvSpPr>
        <p:spPr>
          <a:xfrm>
            <a:off x="515938" y="1586752"/>
            <a:ext cx="11218862" cy="4195483"/>
          </a:xfrm>
        </p:spPr>
        <p:txBody>
          <a:bodyPr>
            <a:normAutofit/>
          </a:bodyPr>
          <a:lstStyle/>
          <a:p>
            <a:endParaRPr lang="fr-FR" dirty="0"/>
          </a:p>
          <a:p>
            <a:r>
              <a:rPr lang="fr-FR" dirty="0"/>
              <a:t> </a:t>
            </a:r>
            <a:r>
              <a:rPr lang="fr-FR" sz="2000" i="1" dirty="0"/>
              <a:t>Mardi 10 juin 2025 de 13:00 heures à 18:00 heures (</a:t>
            </a:r>
            <a:r>
              <a:rPr lang="fr-FR" sz="2000" b="1" i="1" u="sng" dirty="0"/>
              <a:t>heure de Paris</a:t>
            </a:r>
            <a:r>
              <a:rPr lang="fr-FR" sz="2000" i="1" dirty="0"/>
              <a:t>) – 1</a:t>
            </a:r>
            <a:r>
              <a:rPr lang="fr-FR" sz="2000" i="1" baseline="30000" dirty="0"/>
              <a:t>ère</a:t>
            </a:r>
            <a:r>
              <a:rPr lang="fr-FR" sz="2000" i="1" dirty="0"/>
              <a:t> épreuve ;</a:t>
            </a:r>
          </a:p>
          <a:p>
            <a:pPr marL="0" indent="0">
              <a:buNone/>
            </a:pPr>
            <a:endParaRPr lang="fr-FR" sz="2000" i="1" dirty="0"/>
          </a:p>
          <a:p>
            <a:r>
              <a:rPr lang="fr-FR" sz="2000" i="1" dirty="0"/>
              <a:t> Mercredi 11 juin 2025 de 13:00 heures à 18:00 heures (</a:t>
            </a:r>
            <a:r>
              <a:rPr lang="fr-FR" sz="2000" b="1" i="1" u="sng" dirty="0"/>
              <a:t>heure de Paris</a:t>
            </a:r>
            <a:r>
              <a:rPr lang="fr-FR" sz="2000" i="1" dirty="0"/>
              <a:t>) – 2</a:t>
            </a:r>
            <a:r>
              <a:rPr lang="fr-FR" sz="2000" i="1" baseline="30000" dirty="0"/>
              <a:t>ème</a:t>
            </a:r>
            <a:r>
              <a:rPr lang="fr-FR" sz="2000" i="1" dirty="0"/>
              <a:t> épreuve ;</a:t>
            </a:r>
          </a:p>
          <a:p>
            <a:pPr marL="0" indent="0">
              <a:buNone/>
            </a:pPr>
            <a:endParaRPr lang="fr-FR" sz="2000" i="1" dirty="0"/>
          </a:p>
          <a:p>
            <a:r>
              <a:rPr lang="fr-FR" sz="2000" i="1" dirty="0"/>
              <a:t> Jeudi  12 juin 2025 de 13:00 heures à 17:00 heures (</a:t>
            </a:r>
            <a:r>
              <a:rPr lang="fr-FR" sz="2000" b="1" i="1" u="sng" dirty="0"/>
              <a:t>heure de Paris</a:t>
            </a:r>
            <a:r>
              <a:rPr lang="fr-FR" sz="2000" i="1" dirty="0"/>
              <a:t>) – 3</a:t>
            </a:r>
            <a:r>
              <a:rPr lang="fr-FR" sz="2000" i="1" baseline="30000" dirty="0"/>
              <a:t>ème</a:t>
            </a:r>
            <a:r>
              <a:rPr lang="fr-FR" sz="2000" i="1" dirty="0"/>
              <a:t> épreuve ;</a:t>
            </a:r>
          </a:p>
          <a:p>
            <a:pPr marL="0" indent="0">
              <a:buNone/>
            </a:pPr>
            <a:endParaRPr lang="fr-FR" sz="2000" i="1" dirty="0"/>
          </a:p>
          <a:p>
            <a:r>
              <a:rPr lang="fr-FR" sz="2000" i="1" dirty="0"/>
              <a:t> Vendredi 13 juin 2025 de 13:00 heures à 17:00 heures (</a:t>
            </a:r>
            <a:r>
              <a:rPr lang="fr-FR" sz="2000" b="1" i="1" u="sng" dirty="0"/>
              <a:t>heure de Paris</a:t>
            </a:r>
            <a:r>
              <a:rPr lang="fr-FR" sz="2000" i="1" dirty="0"/>
              <a:t>) – 4</a:t>
            </a:r>
            <a:r>
              <a:rPr lang="fr-FR" sz="2000" i="1" baseline="30000" dirty="0"/>
              <a:t>ème</a:t>
            </a:r>
            <a:r>
              <a:rPr lang="fr-FR" sz="2000" i="1" dirty="0"/>
              <a:t> épreuve.</a:t>
            </a:r>
          </a:p>
        </p:txBody>
      </p:sp>
    </p:spTree>
    <p:extLst>
      <p:ext uri="{BB962C8B-B14F-4D97-AF65-F5344CB8AC3E}">
        <p14:creationId xmlns:p14="http://schemas.microsoft.com/office/powerpoint/2010/main" val="3015423627"/>
      </p:ext>
    </p:extLst>
  </p:cSld>
  <p:clrMapOvr>
    <a:masterClrMapping/>
  </p:clrMapOvr>
</p:sld>
</file>

<file path=ppt/theme/theme1.xml><?xml version="1.0" encoding="utf-8"?>
<a:theme xmlns:a="http://schemas.openxmlformats.org/drawingml/2006/main" name="Thème Office">
  <a:themeElements>
    <a:clrScheme name="Personnalisé 1">
      <a:dk1>
        <a:srgbClr val="000000"/>
      </a:dk1>
      <a:lt1>
        <a:srgbClr val="FFFFFF"/>
      </a:lt1>
      <a:dk2>
        <a:srgbClr val="44546A"/>
      </a:dk2>
      <a:lt2>
        <a:srgbClr val="E7E6E6"/>
      </a:lt2>
      <a:accent1>
        <a:srgbClr val="005CA9"/>
      </a:accent1>
      <a:accent2>
        <a:srgbClr val="0BBBEF"/>
      </a:accent2>
      <a:accent3>
        <a:srgbClr val="814997"/>
      </a:accent3>
      <a:accent4>
        <a:srgbClr val="474169"/>
      </a:accent4>
      <a:accent5>
        <a:srgbClr val="F9B000"/>
      </a:accent5>
      <a:accent6>
        <a:srgbClr val="E84E0F"/>
      </a:accent6>
      <a:hlink>
        <a:srgbClr val="3FA534"/>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967</TotalTime>
  <Words>1822</Words>
  <Application>Microsoft Office PowerPoint</Application>
  <PresentationFormat>Grand écran</PresentationFormat>
  <Paragraphs>192</Paragraphs>
  <Slides>14</Slides>
  <Notes>0</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14</vt:i4>
      </vt:variant>
    </vt:vector>
  </HeadingPairs>
  <TitlesOfParts>
    <vt:vector size="18" baseType="lpstr">
      <vt:lpstr>Aptos Narrow</vt:lpstr>
      <vt:lpstr>Arial</vt:lpstr>
      <vt:lpstr>Calibri</vt:lpstr>
      <vt:lpstr>Thème Office</vt:lpstr>
      <vt:lpstr>WEBINAIRE  CONCOURS DE DIRECTEUR D’HÔPITAL Session 2025</vt:lpstr>
      <vt:lpstr>Les modalités actuelles de recrutement par la voie du concours</vt:lpstr>
      <vt:lpstr> Le recrutement par concours </vt:lpstr>
      <vt:lpstr>Le concours ouvert au titre de la session 2025</vt:lpstr>
      <vt:lpstr>Le concours ouvert au titre de la session 2025 Nombre de candidats admis à concourir</vt:lpstr>
      <vt:lpstr>CONCOURS EXTERNE - EPREUVES D’ADMISSIBILITE </vt:lpstr>
      <vt:lpstr>CONCOURS INTERNE - EPREUVES D’ADMISSIBILITE </vt:lpstr>
      <vt:lpstr>TROISIEME CONCOURS - EPREUVES D’ADMISSIBILITE </vt:lpstr>
      <vt:lpstr>Calendrier des épreuves d’admissibilité</vt:lpstr>
      <vt:lpstr>Le Concours de DH. Les nouvelles épreuves orales d’admission.</vt:lpstr>
      <vt:lpstr>La composition du jury </vt:lpstr>
      <vt:lpstr>Éléments statistiques Concours de directeur d’hôpital Sessions 2017 - 2025 </vt:lpstr>
      <vt:lpstr>Éléments statistiques session 2019 à 2025</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Marilou Rabourdin</dc:creator>
  <cp:lastModifiedBy>ETIENNE, Philippe (AGC-CNG)</cp:lastModifiedBy>
  <cp:revision>87</cp:revision>
  <cp:lastPrinted>2025-03-27T08:24:44Z</cp:lastPrinted>
  <dcterms:created xsi:type="dcterms:W3CDTF">2021-09-09T08:25:51Z</dcterms:created>
  <dcterms:modified xsi:type="dcterms:W3CDTF">2025-03-27T18:20:15Z</dcterms:modified>
</cp:coreProperties>
</file>