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64" r:id="rId3"/>
    <p:sldId id="261" r:id="rId4"/>
    <p:sldId id="279" r:id="rId5"/>
    <p:sldId id="298" r:id="rId6"/>
    <p:sldId id="300" r:id="rId7"/>
    <p:sldId id="276" r:id="rId8"/>
    <p:sldId id="297" r:id="rId9"/>
    <p:sldId id="275" r:id="rId10"/>
    <p:sldId id="285" r:id="rId11"/>
    <p:sldId id="299" r:id="rId12"/>
    <p:sldId id="263" r:id="rId13"/>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57C3A1A-3C22-423F-8826-CCB8BEA45703}">
          <p14:sldIdLst>
            <p14:sldId id="257"/>
            <p14:sldId id="264"/>
            <p14:sldId id="261"/>
            <p14:sldId id="279"/>
            <p14:sldId id="298"/>
            <p14:sldId id="300"/>
            <p14:sldId id="276"/>
            <p14:sldId id="297"/>
            <p14:sldId id="275"/>
            <p14:sldId id="285"/>
            <p14:sldId id="299"/>
          </p14:sldIdLst>
        </p14:section>
        <p14:section name="Section sans titre" id="{573A376C-3C70-4CDC-9C17-0DF0D5B9E403}">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06B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7"/>
    <p:restoredTop sz="94742"/>
  </p:normalViewPr>
  <p:slideViewPr>
    <p:cSldViewPr snapToGrid="0" snapToObjects="1">
      <p:cViewPr varScale="1">
        <p:scale>
          <a:sx n="107" d="100"/>
          <a:sy n="107" d="100"/>
        </p:scale>
        <p:origin x="114" y="4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8" d="100"/>
          <a:sy n="98" d="100"/>
        </p:scale>
        <p:origin x="-351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'CO-AAH (2012-20..)'!$A$5</c:f>
              <c:strCache>
                <c:ptCount val="1"/>
                <c:pt idx="0">
                  <c:v>Nombre de candidats inscrits</c:v>
                </c:pt>
              </c:strCache>
            </c:strRef>
          </c:tx>
          <c:dLbls>
            <c:spPr>
              <a:noFill/>
              <a:ln>
                <a:noFill/>
              </a:ln>
              <a:effectLst/>
            </c:spPr>
            <c:txPr>
              <a:bodyPr wrap="square" lIns="38100" tIns="19050" rIns="38100" bIns="19050" anchor="ctr">
                <a:spAutoFit/>
              </a:bodyPr>
              <a:lstStyle/>
              <a:p>
                <a:pPr>
                  <a:defRPr>
                    <a:solidFill>
                      <a:srgbClr val="2C06B6"/>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'CO-AAH (2012-20..)'!$B$3:$H$3</c:f>
              <c:numCache>
                <c:formatCode>General</c:formatCode>
                <c:ptCount val="7"/>
                <c:pt idx="0">
                  <c:v>2019</c:v>
                </c:pt>
                <c:pt idx="1">
                  <c:v>2020</c:v>
                </c:pt>
                <c:pt idx="2">
                  <c:v>2021</c:v>
                </c:pt>
                <c:pt idx="3">
                  <c:v>2022</c:v>
                </c:pt>
                <c:pt idx="4">
                  <c:v>2023</c:v>
                </c:pt>
                <c:pt idx="5">
                  <c:v>2024</c:v>
                </c:pt>
                <c:pt idx="6">
                  <c:v>2025</c:v>
                </c:pt>
              </c:numCache>
            </c:numRef>
          </c:cat>
          <c:val>
            <c:numRef>
              <c:f>'CO-AAH (2012-20..)'!$B$5:$H$5</c:f>
              <c:numCache>
                <c:formatCode>0</c:formatCode>
                <c:ptCount val="7"/>
                <c:pt idx="0">
                  <c:v>360</c:v>
                </c:pt>
                <c:pt idx="1">
                  <c:v>290</c:v>
                </c:pt>
                <c:pt idx="2">
                  <c:v>315</c:v>
                </c:pt>
                <c:pt idx="3">
                  <c:v>270</c:v>
                </c:pt>
                <c:pt idx="4">
                  <c:v>241</c:v>
                </c:pt>
                <c:pt idx="5">
                  <c:v>247</c:v>
                </c:pt>
                <c:pt idx="6">
                  <c:v>433</c:v>
                </c:pt>
              </c:numCache>
            </c:numRef>
          </c:val>
          <c:smooth val="0"/>
          <c:extLst>
            <c:ext xmlns:c16="http://schemas.microsoft.com/office/drawing/2014/chart" uri="{C3380CC4-5D6E-409C-BE32-E72D297353CC}">
              <c16:uniqueId val="{00000000-5786-4930-9DC6-5CCAA820B5B8}"/>
            </c:ext>
          </c:extLst>
        </c:ser>
        <c:ser>
          <c:idx val="1"/>
          <c:order val="1"/>
          <c:tx>
            <c:strRef>
              <c:f>'CO-AAH (2012-20..)'!$A$6</c:f>
              <c:strCache>
                <c:ptCount val="1"/>
                <c:pt idx="0">
                  <c:v>Nombre de candidats présents</c:v>
                </c:pt>
              </c:strCache>
            </c:strRef>
          </c:tx>
          <c:dLbls>
            <c:spPr>
              <a:noFill/>
              <a:ln>
                <a:noFill/>
              </a:ln>
              <a:effectLst/>
            </c:spPr>
            <c:txPr>
              <a:bodyPr wrap="square" lIns="38100" tIns="19050" rIns="38100" bIns="19050" anchor="ctr">
                <a:spAutoFit/>
              </a:bodyPr>
              <a:lstStyle/>
              <a:p>
                <a:pPr>
                  <a:defRPr b="1">
                    <a:solidFill>
                      <a:schemeClr val="accent2">
                        <a:lumMod val="75000"/>
                      </a:schemeClr>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'CO-AAH (2012-20..)'!$B$3:$H$3</c:f>
              <c:numCache>
                <c:formatCode>General</c:formatCode>
                <c:ptCount val="7"/>
                <c:pt idx="0">
                  <c:v>2019</c:v>
                </c:pt>
                <c:pt idx="1">
                  <c:v>2020</c:v>
                </c:pt>
                <c:pt idx="2">
                  <c:v>2021</c:v>
                </c:pt>
                <c:pt idx="3">
                  <c:v>2022</c:v>
                </c:pt>
                <c:pt idx="4">
                  <c:v>2023</c:v>
                </c:pt>
                <c:pt idx="5">
                  <c:v>2024</c:v>
                </c:pt>
                <c:pt idx="6">
                  <c:v>2025</c:v>
                </c:pt>
              </c:numCache>
            </c:numRef>
          </c:cat>
          <c:val>
            <c:numRef>
              <c:f>'CO-AAH (2012-20..)'!$B$6:$H$6</c:f>
              <c:numCache>
                <c:formatCode>0</c:formatCode>
                <c:ptCount val="7"/>
                <c:pt idx="0">
                  <c:v>215</c:v>
                </c:pt>
                <c:pt idx="1">
                  <c:v>144</c:v>
                </c:pt>
                <c:pt idx="2">
                  <c:v>158</c:v>
                </c:pt>
                <c:pt idx="3">
                  <c:v>164</c:v>
                </c:pt>
                <c:pt idx="4">
                  <c:v>148</c:v>
                </c:pt>
                <c:pt idx="5">
                  <c:v>129</c:v>
                </c:pt>
              </c:numCache>
            </c:numRef>
          </c:val>
          <c:smooth val="0"/>
          <c:extLst>
            <c:ext xmlns:c16="http://schemas.microsoft.com/office/drawing/2014/chart" uri="{C3380CC4-5D6E-409C-BE32-E72D297353CC}">
              <c16:uniqueId val="{00000001-5786-4930-9DC6-5CCAA820B5B8}"/>
            </c:ext>
          </c:extLst>
        </c:ser>
        <c:ser>
          <c:idx val="2"/>
          <c:order val="2"/>
          <c:tx>
            <c:strRef>
              <c:f>'CO-AAH (2012-20..)'!$A$4</c:f>
              <c:strCache>
                <c:ptCount val="1"/>
                <c:pt idx="0">
                  <c:v>Nombre total de postes ouverts</c:v>
                </c:pt>
              </c:strCache>
            </c:strRef>
          </c:tx>
          <c:dLbls>
            <c:spPr>
              <a:noFill/>
              <a:ln>
                <a:noFill/>
              </a:ln>
              <a:effectLst/>
            </c:spPr>
            <c:txPr>
              <a:bodyPr wrap="square" lIns="38100" tIns="19050" rIns="38100" bIns="19050" anchor="ctr">
                <a:spAutoFit/>
              </a:bodyPr>
              <a:lstStyle/>
              <a:p>
                <a:pPr>
                  <a:defRPr b="1">
                    <a:solidFill>
                      <a:schemeClr val="accent3">
                        <a:lumMod val="75000"/>
                      </a:schemeClr>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'CO-AAH (2012-20..)'!$B$3:$H$3</c:f>
              <c:numCache>
                <c:formatCode>General</c:formatCode>
                <c:ptCount val="7"/>
                <c:pt idx="0">
                  <c:v>2019</c:v>
                </c:pt>
                <c:pt idx="1">
                  <c:v>2020</c:v>
                </c:pt>
                <c:pt idx="2">
                  <c:v>2021</c:v>
                </c:pt>
                <c:pt idx="3">
                  <c:v>2022</c:v>
                </c:pt>
                <c:pt idx="4">
                  <c:v>2023</c:v>
                </c:pt>
                <c:pt idx="5">
                  <c:v>2024</c:v>
                </c:pt>
                <c:pt idx="6">
                  <c:v>2025</c:v>
                </c:pt>
              </c:numCache>
            </c:numRef>
          </c:cat>
          <c:val>
            <c:numRef>
              <c:f>'CO-AAH (2012-20..)'!$B$4:$H$4</c:f>
              <c:numCache>
                <c:formatCode>General</c:formatCode>
                <c:ptCount val="7"/>
                <c:pt idx="0">
                  <c:v>120</c:v>
                </c:pt>
                <c:pt idx="1">
                  <c:v>120</c:v>
                </c:pt>
                <c:pt idx="2">
                  <c:v>120</c:v>
                </c:pt>
                <c:pt idx="3">
                  <c:v>120</c:v>
                </c:pt>
                <c:pt idx="4">
                  <c:v>120</c:v>
                </c:pt>
                <c:pt idx="5">
                  <c:v>120</c:v>
                </c:pt>
                <c:pt idx="6">
                  <c:v>120</c:v>
                </c:pt>
              </c:numCache>
            </c:numRef>
          </c:val>
          <c:smooth val="0"/>
          <c:extLst>
            <c:ext xmlns:c16="http://schemas.microsoft.com/office/drawing/2014/chart" uri="{C3380CC4-5D6E-409C-BE32-E72D297353CC}">
              <c16:uniqueId val="{00000002-5786-4930-9DC6-5CCAA820B5B8}"/>
            </c:ext>
          </c:extLst>
        </c:ser>
        <c:ser>
          <c:idx val="3"/>
          <c:order val="3"/>
          <c:tx>
            <c:strRef>
              <c:f>'CO-AAH (2012-20..)'!$A$7</c:f>
              <c:strCache>
                <c:ptCount val="1"/>
                <c:pt idx="0">
                  <c:v>Nombre de lauréats </c:v>
                </c:pt>
              </c:strCache>
            </c:strRef>
          </c:tx>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'CO-AAH (2012-20..)'!$B$3:$H$3</c:f>
              <c:numCache>
                <c:formatCode>General</c:formatCode>
                <c:ptCount val="7"/>
                <c:pt idx="0">
                  <c:v>2019</c:v>
                </c:pt>
                <c:pt idx="1">
                  <c:v>2020</c:v>
                </c:pt>
                <c:pt idx="2">
                  <c:v>2021</c:v>
                </c:pt>
                <c:pt idx="3">
                  <c:v>2022</c:v>
                </c:pt>
                <c:pt idx="4">
                  <c:v>2023</c:v>
                </c:pt>
                <c:pt idx="5">
                  <c:v>2024</c:v>
                </c:pt>
                <c:pt idx="6">
                  <c:v>2025</c:v>
                </c:pt>
              </c:numCache>
            </c:numRef>
          </c:cat>
          <c:val>
            <c:numRef>
              <c:f>'CO-AAH (2012-20..)'!$B$7:$H$7</c:f>
              <c:numCache>
                <c:formatCode>General</c:formatCode>
                <c:ptCount val="7"/>
                <c:pt idx="0">
                  <c:v>62</c:v>
                </c:pt>
                <c:pt idx="1">
                  <c:v>64</c:v>
                </c:pt>
                <c:pt idx="2">
                  <c:v>45</c:v>
                </c:pt>
                <c:pt idx="3">
                  <c:v>59</c:v>
                </c:pt>
                <c:pt idx="4">
                  <c:v>72</c:v>
                </c:pt>
                <c:pt idx="5">
                  <c:v>77</c:v>
                </c:pt>
              </c:numCache>
            </c:numRef>
          </c:val>
          <c:smooth val="0"/>
          <c:extLst>
            <c:ext xmlns:c16="http://schemas.microsoft.com/office/drawing/2014/chart" uri="{C3380CC4-5D6E-409C-BE32-E72D297353CC}">
              <c16:uniqueId val="{00000003-5786-4930-9DC6-5CCAA820B5B8}"/>
            </c:ext>
          </c:extLst>
        </c:ser>
        <c:ser>
          <c:idx val="4"/>
          <c:order val="4"/>
          <c:tx>
            <c:strRef>
              <c:f>'CO-AAH (2012-20..)'!#REF!</c:f>
              <c:strCache>
                <c:ptCount val="1"/>
                <c:pt idx="0">
                  <c:v>#REF!</c:v>
                </c:pt>
              </c:strCache>
            </c:strRef>
          </c:tx>
          <c:spPr>
            <a:ln>
              <a:solidFill>
                <a:schemeClr val="accent6">
                  <a:lumMod val="75000"/>
                </a:schemeClr>
              </a:solidFill>
            </a:ln>
          </c:spPr>
          <c:dLbls>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'CO-AAH (2012-20..)'!$B$3:$H$3</c:f>
              <c:numCache>
                <c:formatCode>General</c:formatCode>
                <c:ptCount val="7"/>
                <c:pt idx="0">
                  <c:v>2019</c:v>
                </c:pt>
                <c:pt idx="1">
                  <c:v>2020</c:v>
                </c:pt>
                <c:pt idx="2">
                  <c:v>2021</c:v>
                </c:pt>
                <c:pt idx="3">
                  <c:v>2022</c:v>
                </c:pt>
                <c:pt idx="4">
                  <c:v>2023</c:v>
                </c:pt>
                <c:pt idx="5">
                  <c:v>2024</c:v>
                </c:pt>
                <c:pt idx="6">
                  <c:v>2025</c:v>
                </c:pt>
              </c:numCache>
            </c:numRef>
          </c:cat>
          <c:val>
            <c:numRef>
              <c:f>'CO-AAH (2012-20..)'!#REF!</c:f>
              <c:numCache>
                <c:formatCode>General</c:formatCode>
                <c:ptCount val="1"/>
                <c:pt idx="0">
                  <c:v>1</c:v>
                </c:pt>
              </c:numCache>
            </c:numRef>
          </c:val>
          <c:smooth val="0"/>
          <c:extLst>
            <c:ext xmlns:c16="http://schemas.microsoft.com/office/drawing/2014/chart" uri="{C3380CC4-5D6E-409C-BE32-E72D297353CC}">
              <c16:uniqueId val="{00000004-5786-4930-9DC6-5CCAA820B5B8}"/>
            </c:ext>
          </c:extLst>
        </c:ser>
        <c:dLbls>
          <c:dLblPos val="t"/>
          <c:showLegendKey val="0"/>
          <c:showVal val="1"/>
          <c:showCatName val="0"/>
          <c:showSerName val="0"/>
          <c:showPercent val="0"/>
          <c:showBubbleSize val="0"/>
        </c:dLbls>
        <c:marker val="1"/>
        <c:smooth val="0"/>
        <c:axId val="251773696"/>
        <c:axId val="251776000"/>
      </c:lineChart>
      <c:catAx>
        <c:axId val="251773696"/>
        <c:scaling>
          <c:orientation val="minMax"/>
        </c:scaling>
        <c:delete val="0"/>
        <c:axPos val="b"/>
        <c:numFmt formatCode="General" sourceLinked="1"/>
        <c:majorTickMark val="out"/>
        <c:minorTickMark val="none"/>
        <c:tickLblPos val="nextTo"/>
        <c:crossAx val="251776000"/>
        <c:crosses val="autoZero"/>
        <c:auto val="1"/>
        <c:lblAlgn val="ctr"/>
        <c:lblOffset val="100"/>
        <c:noMultiLvlLbl val="0"/>
      </c:catAx>
      <c:valAx>
        <c:axId val="251776000"/>
        <c:scaling>
          <c:orientation val="minMax"/>
        </c:scaling>
        <c:delete val="0"/>
        <c:axPos val="l"/>
        <c:majorGridlines/>
        <c:numFmt formatCode="0" sourceLinked="1"/>
        <c:majorTickMark val="out"/>
        <c:minorTickMark val="none"/>
        <c:tickLblPos val="nextTo"/>
        <c:crossAx val="251773696"/>
        <c:crosses val="autoZero"/>
        <c:crossBetween val="between"/>
      </c:valAx>
    </c:plotArea>
    <c:legend>
      <c:legendPos val="r"/>
      <c:legendEntry>
        <c:idx val="4"/>
        <c:delete val="1"/>
      </c:legendEntry>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FDB070B9-9441-4CF1-9857-84727BF66016}" type="datetimeFigureOut">
              <a:rPr lang="fr-FR" smtClean="0"/>
              <a:t>09/04/2025</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11B3252-3DF6-4E66-9A8B-16E0269016BD}" type="slidenum">
              <a:rPr lang="fr-FR" smtClean="0"/>
              <a:t>‹N°›</a:t>
            </a:fld>
            <a:endParaRPr lang="fr-FR"/>
          </a:p>
        </p:txBody>
      </p:sp>
    </p:spTree>
    <p:extLst>
      <p:ext uri="{BB962C8B-B14F-4D97-AF65-F5344CB8AC3E}">
        <p14:creationId xmlns:p14="http://schemas.microsoft.com/office/powerpoint/2010/main" val="2774403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E3F5525-8ACB-9D4E-8DC7-DD47F0F854AD}" type="datetimeFigureOut">
              <a:rPr lang="fr-FR" smtClean="0"/>
              <a:t>09/04/2025</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28707C2-4C59-F840-89C4-C9D14922C455}" type="slidenum">
              <a:rPr lang="fr-FR" smtClean="0"/>
              <a:t>‹N°›</a:t>
            </a:fld>
            <a:endParaRPr lang="fr-FR"/>
          </a:p>
        </p:txBody>
      </p:sp>
    </p:spTree>
    <p:extLst>
      <p:ext uri="{BB962C8B-B14F-4D97-AF65-F5344CB8AC3E}">
        <p14:creationId xmlns:p14="http://schemas.microsoft.com/office/powerpoint/2010/main" val="382555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_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3"/>
          <a:stretch>
            <a:fillRect/>
          </a:stretch>
        </p:blipFill>
        <p:spPr>
          <a:xfrm>
            <a:off x="640812" y="3776063"/>
            <a:ext cx="841845" cy="403624"/>
          </a:xfrm>
          <a:prstGeom prst="rect">
            <a:avLst/>
          </a:prstGeom>
        </p:spPr>
      </p:pic>
      <p:sp>
        <p:nvSpPr>
          <p:cNvPr id="10" name="Rectangle 9">
            <a:extLst>
              <a:ext uri="{FF2B5EF4-FFF2-40B4-BE49-F238E27FC236}">
                <a16:creationId xmlns:a16="http://schemas.microsoft.com/office/drawing/2014/main" id="{CFD1AA6B-ED08-6B49-8E8C-768BF30DC215}"/>
              </a:ext>
            </a:extLst>
          </p:cNvPr>
          <p:cNvSpPr/>
          <p:nvPr userDrawn="1"/>
        </p:nvSpPr>
        <p:spPr>
          <a:xfrm>
            <a:off x="6384963" y="-13405"/>
            <a:ext cx="58070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7">
            <a:extLst>
              <a:ext uri="{FF2B5EF4-FFF2-40B4-BE49-F238E27FC236}">
                <a16:creationId xmlns:a16="http://schemas.microsoft.com/office/drawing/2014/main" id="{4D29DF3F-310E-CD46-94E6-A53DA47CACF8}"/>
              </a:ext>
            </a:extLst>
          </p:cNvPr>
          <p:cNvSpPr>
            <a:spLocks noGrp="1"/>
          </p:cNvSpPr>
          <p:nvPr>
            <p:ph type="sldNum" sz="quarter" idx="11"/>
          </p:nvPr>
        </p:nvSpPr>
        <p:spPr>
          <a:xfrm>
            <a:off x="8899563" y="6342945"/>
            <a:ext cx="2743200" cy="365125"/>
          </a:xfrm>
        </p:spPr>
        <p:txBody>
          <a:bodyPr/>
          <a:lstStyle/>
          <a:p>
            <a:fld id="{B34C766F-EFD6-3044-B685-A73554C8103B}" type="slidenum">
              <a:rPr lang="fr-FR" smtClean="0"/>
              <a:pPr/>
              <a:t>‹N°›</a:t>
            </a:fld>
            <a:endParaRPr lang="fr-FR" dirty="0"/>
          </a:p>
        </p:txBody>
      </p:sp>
      <p:pic>
        <p:nvPicPr>
          <p:cNvPr id="12" name="Image 11">
            <a:extLst>
              <a:ext uri="{FF2B5EF4-FFF2-40B4-BE49-F238E27FC236}">
                <a16:creationId xmlns:a16="http://schemas.microsoft.com/office/drawing/2014/main" id="{78296F5D-9A34-5F44-B133-957831D93E62}"/>
              </a:ext>
            </a:extLst>
          </p:cNvPr>
          <p:cNvPicPr>
            <a:picLocks noChangeAspect="1"/>
          </p:cNvPicPr>
          <p:nvPr userDrawn="1"/>
        </p:nvPicPr>
        <p:blipFill rotWithShape="1">
          <a:blip r:embed="rId4">
            <a:alphaModFix/>
          </a:blip>
          <a:srcRect l="10847" t="3802" r="53221" b="57732"/>
          <a:stretch/>
        </p:blipFill>
        <p:spPr>
          <a:xfrm>
            <a:off x="6381825" y="3303355"/>
            <a:ext cx="5810175" cy="3553940"/>
          </a:xfrm>
          <a:prstGeom prst="rect">
            <a:avLst/>
          </a:prstGeom>
        </p:spPr>
      </p:pic>
      <p:pic>
        <p:nvPicPr>
          <p:cNvPr id="15" name="Image 14">
            <a:extLst>
              <a:ext uri="{FF2B5EF4-FFF2-40B4-BE49-F238E27FC236}">
                <a16:creationId xmlns:a16="http://schemas.microsoft.com/office/drawing/2014/main" id="{AFBEE645-191F-7049-94B9-265A5A587DAC}"/>
              </a:ext>
            </a:extLst>
          </p:cNvPr>
          <p:cNvPicPr>
            <a:picLocks noChangeAspect="1"/>
          </p:cNvPicPr>
          <p:nvPr userDrawn="1"/>
        </p:nvPicPr>
        <p:blipFill>
          <a:blip r:embed="rId5"/>
          <a:stretch>
            <a:fillRect/>
          </a:stretch>
        </p:blipFill>
        <p:spPr>
          <a:xfrm rot="10800000" flipH="1">
            <a:off x="4864106" y="979149"/>
            <a:ext cx="2489048" cy="4899701"/>
          </a:xfrm>
          <a:prstGeom prst="rect">
            <a:avLst/>
          </a:prstGeom>
        </p:spPr>
      </p:pic>
    </p:spTree>
    <p:extLst>
      <p:ext uri="{BB962C8B-B14F-4D97-AF65-F5344CB8AC3E}">
        <p14:creationId xmlns:p14="http://schemas.microsoft.com/office/powerpoint/2010/main" val="2421265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3659C-BC0C-9C49-AC67-96BB354878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4EFAB1-EC72-754C-9FAF-051037CC2464}"/>
              </a:ext>
            </a:extLst>
          </p:cNvPr>
          <p:cNvSpPr>
            <a:spLocks noGrp="1"/>
          </p:cNvSpPr>
          <p:nvPr>
            <p:ph sz="half" idx="1" hasCustomPrompt="1"/>
          </p:nvPr>
        </p:nvSpPr>
        <p:spPr>
          <a:xfrm>
            <a:off x="51593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7">
            <a:extLst>
              <a:ext uri="{FF2B5EF4-FFF2-40B4-BE49-F238E27FC236}">
                <a16:creationId xmlns:a16="http://schemas.microsoft.com/office/drawing/2014/main" id="{3543AA14-851E-284A-95A9-EF40D5AD1B64}"/>
              </a:ext>
            </a:extLst>
          </p:cNvPr>
          <p:cNvSpPr>
            <a:spLocks noGrp="1"/>
          </p:cNvSpPr>
          <p:nvPr>
            <p:ph type="ftr" sz="quarter" idx="10"/>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DABBE94-68CD-814E-B9BA-62C439F96114}"/>
              </a:ext>
            </a:extLst>
          </p:cNvPr>
          <p:cNvSpPr>
            <a:spLocks noGrp="1"/>
          </p:cNvSpPr>
          <p:nvPr>
            <p:ph type="sldNum" sz="quarter" idx="11"/>
          </p:nvPr>
        </p:nvSpPr>
        <p:spPr/>
        <p:txBody>
          <a:bodyPr/>
          <a:lstStyle/>
          <a:p>
            <a:fld id="{B34C766F-EFD6-3044-B685-A73554C8103B}" type="slidenum">
              <a:rPr lang="fr-FR" smtClean="0"/>
              <a:pPr/>
              <a:t>‹N°›</a:t>
            </a:fld>
            <a:endParaRPr lang="fr-FR" dirty="0"/>
          </a:p>
        </p:txBody>
      </p:sp>
      <p:pic>
        <p:nvPicPr>
          <p:cNvPr id="10" name="Image 9">
            <a:extLst>
              <a:ext uri="{FF2B5EF4-FFF2-40B4-BE49-F238E27FC236}">
                <a16:creationId xmlns:a16="http://schemas.microsoft.com/office/drawing/2014/main" id="{B063F9A6-E1E3-A24C-8AFB-1E132679E605}"/>
              </a:ext>
            </a:extLst>
          </p:cNvPr>
          <p:cNvPicPr>
            <a:picLocks noChangeAspect="1"/>
          </p:cNvPicPr>
          <p:nvPr userDrawn="1"/>
        </p:nvPicPr>
        <p:blipFill rotWithShape="1">
          <a:blip r:embed="rId2"/>
          <a:srcRect l="50000"/>
          <a:stretch/>
        </p:blipFill>
        <p:spPr>
          <a:xfrm>
            <a:off x="0" y="353935"/>
            <a:ext cx="402431" cy="804863"/>
          </a:xfrm>
          <a:prstGeom prst="rect">
            <a:avLst/>
          </a:prstGeom>
        </p:spPr>
      </p:pic>
      <p:sp>
        <p:nvSpPr>
          <p:cNvPr id="11" name="Espace réservé du contenu 2">
            <a:extLst>
              <a:ext uri="{FF2B5EF4-FFF2-40B4-BE49-F238E27FC236}">
                <a16:creationId xmlns:a16="http://schemas.microsoft.com/office/drawing/2014/main" id="{541C30A7-5446-014C-8E2B-1DF5E893D6CB}"/>
              </a:ext>
            </a:extLst>
          </p:cNvPr>
          <p:cNvSpPr>
            <a:spLocks noGrp="1"/>
          </p:cNvSpPr>
          <p:nvPr>
            <p:ph sz="half" idx="12" hasCustomPrompt="1"/>
          </p:nvPr>
        </p:nvSpPr>
        <p:spPr>
          <a:xfrm>
            <a:off x="609758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055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3659C-BC0C-9C49-AC67-96BB354878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4EFAB1-EC72-754C-9FAF-051037CC2464}"/>
              </a:ext>
            </a:extLst>
          </p:cNvPr>
          <p:cNvSpPr>
            <a:spLocks noGrp="1"/>
          </p:cNvSpPr>
          <p:nvPr>
            <p:ph sz="half" idx="1" hasCustomPrompt="1"/>
          </p:nvPr>
        </p:nvSpPr>
        <p:spPr>
          <a:xfrm>
            <a:off x="51593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7">
            <a:extLst>
              <a:ext uri="{FF2B5EF4-FFF2-40B4-BE49-F238E27FC236}">
                <a16:creationId xmlns:a16="http://schemas.microsoft.com/office/drawing/2014/main" id="{3543AA14-851E-284A-95A9-EF40D5AD1B64}"/>
              </a:ext>
            </a:extLst>
          </p:cNvPr>
          <p:cNvSpPr>
            <a:spLocks noGrp="1"/>
          </p:cNvSpPr>
          <p:nvPr>
            <p:ph type="ftr" sz="quarter" idx="10"/>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DABBE94-68CD-814E-B9BA-62C439F96114}"/>
              </a:ext>
            </a:extLst>
          </p:cNvPr>
          <p:cNvSpPr>
            <a:spLocks noGrp="1"/>
          </p:cNvSpPr>
          <p:nvPr>
            <p:ph type="sldNum" sz="quarter" idx="11"/>
          </p:nvPr>
        </p:nvSpPr>
        <p:spPr/>
        <p:txBody>
          <a:bodyPr/>
          <a:lstStyle/>
          <a:p>
            <a:fld id="{B34C766F-EFD6-3044-B685-A73554C8103B}" type="slidenum">
              <a:rPr lang="fr-FR" smtClean="0"/>
              <a:pPr/>
              <a:t>‹N°›</a:t>
            </a:fld>
            <a:endParaRPr lang="fr-FR" dirty="0"/>
          </a:p>
        </p:txBody>
      </p:sp>
      <p:sp>
        <p:nvSpPr>
          <p:cNvPr id="11" name="Espace réservé du contenu 2">
            <a:extLst>
              <a:ext uri="{FF2B5EF4-FFF2-40B4-BE49-F238E27FC236}">
                <a16:creationId xmlns:a16="http://schemas.microsoft.com/office/drawing/2014/main" id="{541C30A7-5446-014C-8E2B-1DF5E893D6CB}"/>
              </a:ext>
            </a:extLst>
          </p:cNvPr>
          <p:cNvSpPr>
            <a:spLocks noGrp="1"/>
          </p:cNvSpPr>
          <p:nvPr>
            <p:ph sz="half" idx="12" hasCustomPrompt="1"/>
          </p:nvPr>
        </p:nvSpPr>
        <p:spPr>
          <a:xfrm>
            <a:off x="609758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pic>
        <p:nvPicPr>
          <p:cNvPr id="13" name="Picture 2" descr="I:\CNG-COM\2021\2021_MARCHE_PAO\2021_ENTRECOM\CHARTE GRAPHIQUE\FORMES\PNG\FORME_01 viole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1751"/>
          <a:stretch/>
        </p:blipFill>
        <p:spPr bwMode="auto">
          <a:xfrm rot="16200000">
            <a:off x="-217807" y="540545"/>
            <a:ext cx="834076" cy="40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6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seul_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78644" y="405365"/>
            <a:ext cx="10972800" cy="647923"/>
          </a:xfrm>
        </p:spPr>
        <p:txBody>
          <a:bodyPr>
            <a:normAutofit/>
          </a:bodyPr>
          <a:lstStyle>
            <a:lvl1pPr algn="l">
              <a:defRPr sz="3599">
                <a:solidFill>
                  <a:srgbClr val="005CA9"/>
                </a:solidFill>
              </a:defRPr>
            </a:lvl1pPr>
          </a:lstStyle>
          <a:p>
            <a:r>
              <a:rPr lang="fr-FR" dirty="0"/>
              <a:t>Modifiez le style du titre</a:t>
            </a:r>
          </a:p>
        </p:txBody>
      </p:sp>
      <p:sp>
        <p:nvSpPr>
          <p:cNvPr id="6" name="Espace réservé du contenu 2">
            <a:extLst>
              <a:ext uri="{FF2B5EF4-FFF2-40B4-BE49-F238E27FC236}">
                <a16:creationId xmlns:a16="http://schemas.microsoft.com/office/drawing/2014/main" id="{6B59D068-C24E-8445-8A62-735CAF86F22A}"/>
              </a:ext>
            </a:extLst>
          </p:cNvPr>
          <p:cNvSpPr>
            <a:spLocks noGrp="1"/>
          </p:cNvSpPr>
          <p:nvPr>
            <p:ph idx="1"/>
          </p:nvPr>
        </p:nvSpPr>
        <p:spPr>
          <a:xfrm>
            <a:off x="516005" y="1547785"/>
            <a:ext cx="10839273" cy="4627748"/>
          </a:xfrm>
        </p:spPr>
        <p:txBody>
          <a:bodyPr>
            <a:normAutofit/>
          </a:bodyPr>
          <a:lstStyle>
            <a:lvl1pPr marL="408106" indent="-408106">
              <a:buFont typeface="Arial" panose="020B0604020202020204" pitchFamily="34" charset="0"/>
              <a:buChar char="•"/>
              <a:defRPr sz="2799">
                <a:solidFill>
                  <a:srgbClr val="005CA9"/>
                </a:solidFill>
              </a:defRPr>
            </a:lvl1pPr>
          </a:lstStyle>
          <a:p>
            <a:endParaRPr lang="fr-FR" dirty="0"/>
          </a:p>
        </p:txBody>
      </p:sp>
    </p:spTree>
    <p:extLst>
      <p:ext uri="{BB962C8B-B14F-4D97-AF65-F5344CB8AC3E}">
        <p14:creationId xmlns:p14="http://schemas.microsoft.com/office/powerpoint/2010/main" val="41379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F4BAB67A-438D-B543-B8B0-DDF42583795F}"/>
              </a:ext>
            </a:extLst>
          </p:cNvPr>
          <p:cNvSpPr/>
          <p:nvPr userDrawn="1"/>
        </p:nvSpPr>
        <p:spPr>
          <a:xfrm>
            <a:off x="8050696" y="0"/>
            <a:ext cx="41413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pic>
        <p:nvPicPr>
          <p:cNvPr id="14" name="Image 13">
            <a:extLst>
              <a:ext uri="{FF2B5EF4-FFF2-40B4-BE49-F238E27FC236}">
                <a16:creationId xmlns:a16="http://schemas.microsoft.com/office/drawing/2014/main" id="{E60E4FD2-0AEA-B044-9ECC-27C955E7FFD4}"/>
              </a:ext>
            </a:extLst>
          </p:cNvPr>
          <p:cNvPicPr>
            <a:picLocks noChangeAspect="1"/>
          </p:cNvPicPr>
          <p:nvPr userDrawn="1"/>
        </p:nvPicPr>
        <p:blipFill>
          <a:blip r:embed="rId3"/>
          <a:stretch>
            <a:fillRect/>
          </a:stretch>
        </p:blipFill>
        <p:spPr>
          <a:xfrm>
            <a:off x="6895249" y="1558837"/>
            <a:ext cx="1892497" cy="3725388"/>
          </a:xfrm>
          <a:prstGeom prst="rect">
            <a:avLst/>
          </a:prstGeom>
        </p:spPr>
      </p:pic>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4"/>
          <a:stretch>
            <a:fillRect/>
          </a:stretch>
        </p:blipFill>
        <p:spPr>
          <a:xfrm>
            <a:off x="640812" y="3776063"/>
            <a:ext cx="841845" cy="403624"/>
          </a:xfrm>
          <a:prstGeom prst="rect">
            <a:avLst/>
          </a:prstGeom>
        </p:spPr>
      </p:pic>
      <p:pic>
        <p:nvPicPr>
          <p:cNvPr id="1026" name="Picture 2" descr="I:\CNG-COM\2021\2021_MARCHE_PAO\2021_ENTRECOM\CHARTE GRAPHIQUE\FORMES\PNG\FORME_01 violet.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51751"/>
          <a:stretch/>
        </p:blipFill>
        <p:spPr bwMode="auto">
          <a:xfrm>
            <a:off x="8787746" y="0"/>
            <a:ext cx="2811080" cy="13563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CNG-COM\2021\2021_MARCHE_PAO\2021_ENTRECOM\CHARTE GRAPHIQUE\FORMES\PNG\FORME_01 violet.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6928" b="44186"/>
          <a:stretch/>
        </p:blipFill>
        <p:spPr bwMode="auto">
          <a:xfrm>
            <a:off x="8572500" y="3051585"/>
            <a:ext cx="3619499" cy="380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7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F4BAB67A-438D-B543-B8B0-DDF42583795F}"/>
              </a:ext>
            </a:extLst>
          </p:cNvPr>
          <p:cNvSpPr/>
          <p:nvPr userDrawn="1"/>
        </p:nvSpPr>
        <p:spPr>
          <a:xfrm>
            <a:off x="8050696" y="0"/>
            <a:ext cx="41413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pic>
        <p:nvPicPr>
          <p:cNvPr id="14" name="Image 13">
            <a:extLst>
              <a:ext uri="{FF2B5EF4-FFF2-40B4-BE49-F238E27FC236}">
                <a16:creationId xmlns:a16="http://schemas.microsoft.com/office/drawing/2014/main" id="{E60E4FD2-0AEA-B044-9ECC-27C955E7FFD4}"/>
              </a:ext>
            </a:extLst>
          </p:cNvPr>
          <p:cNvPicPr>
            <a:picLocks noChangeAspect="1"/>
          </p:cNvPicPr>
          <p:nvPr userDrawn="1"/>
        </p:nvPicPr>
        <p:blipFill>
          <a:blip r:embed="rId3"/>
          <a:stretch>
            <a:fillRect/>
          </a:stretch>
        </p:blipFill>
        <p:spPr>
          <a:xfrm>
            <a:off x="9175098" y="807402"/>
            <a:ext cx="1892497" cy="3725388"/>
          </a:xfrm>
          <a:prstGeom prst="rect">
            <a:avLst/>
          </a:prstGeom>
        </p:spPr>
      </p:pic>
      <p:pic>
        <p:nvPicPr>
          <p:cNvPr id="16" name="Image 15">
            <a:extLst>
              <a:ext uri="{FF2B5EF4-FFF2-40B4-BE49-F238E27FC236}">
                <a16:creationId xmlns:a16="http://schemas.microsoft.com/office/drawing/2014/main" id="{6F667F45-F690-0340-891C-C63161DE6C15}"/>
              </a:ext>
            </a:extLst>
          </p:cNvPr>
          <p:cNvPicPr>
            <a:picLocks noChangeAspect="1"/>
          </p:cNvPicPr>
          <p:nvPr userDrawn="1"/>
        </p:nvPicPr>
        <p:blipFill>
          <a:blip r:embed="rId4"/>
          <a:srcRect/>
          <a:stretch/>
        </p:blipFill>
        <p:spPr>
          <a:xfrm>
            <a:off x="7976236" y="4691542"/>
            <a:ext cx="4295967" cy="2325209"/>
          </a:xfrm>
          <a:prstGeom prst="rect">
            <a:avLst/>
          </a:prstGeom>
        </p:spPr>
      </p:pic>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5"/>
          <a:stretch>
            <a:fillRect/>
          </a:stretch>
        </p:blipFill>
        <p:spPr>
          <a:xfrm>
            <a:off x="640812" y="3776063"/>
            <a:ext cx="841845" cy="403624"/>
          </a:xfrm>
          <a:prstGeom prst="rect">
            <a:avLst/>
          </a:prstGeom>
        </p:spPr>
      </p:pic>
    </p:spTree>
    <p:extLst>
      <p:ext uri="{BB962C8B-B14F-4D97-AF65-F5344CB8AC3E}">
        <p14:creationId xmlns:p14="http://schemas.microsoft.com/office/powerpoint/2010/main" val="2557678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F4BAB67A-438D-B543-B8B0-DDF42583795F}"/>
              </a:ext>
            </a:extLst>
          </p:cNvPr>
          <p:cNvSpPr/>
          <p:nvPr userDrawn="1"/>
        </p:nvSpPr>
        <p:spPr>
          <a:xfrm>
            <a:off x="8050696" y="0"/>
            <a:ext cx="41413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pic>
        <p:nvPicPr>
          <p:cNvPr id="16" name="Image 15">
            <a:extLst>
              <a:ext uri="{FF2B5EF4-FFF2-40B4-BE49-F238E27FC236}">
                <a16:creationId xmlns:a16="http://schemas.microsoft.com/office/drawing/2014/main" id="{6F667F45-F690-0340-891C-C63161DE6C15}"/>
              </a:ext>
            </a:extLst>
          </p:cNvPr>
          <p:cNvPicPr>
            <a:picLocks noChangeAspect="1"/>
          </p:cNvPicPr>
          <p:nvPr userDrawn="1"/>
        </p:nvPicPr>
        <p:blipFill>
          <a:blip r:embed="rId3"/>
          <a:srcRect/>
          <a:stretch/>
        </p:blipFill>
        <p:spPr>
          <a:xfrm>
            <a:off x="7976236" y="4691542"/>
            <a:ext cx="4295967" cy="2325209"/>
          </a:xfrm>
          <a:prstGeom prst="rect">
            <a:avLst/>
          </a:prstGeom>
        </p:spPr>
      </p:pic>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4"/>
          <a:stretch>
            <a:fillRect/>
          </a:stretch>
        </p:blipFill>
        <p:spPr>
          <a:xfrm>
            <a:off x="640812" y="3776063"/>
            <a:ext cx="841845" cy="403624"/>
          </a:xfrm>
          <a:prstGeom prst="rect">
            <a:avLst/>
          </a:prstGeom>
        </p:spPr>
      </p:pic>
      <p:pic>
        <p:nvPicPr>
          <p:cNvPr id="10" name="Image 9">
            <a:extLst>
              <a:ext uri="{FF2B5EF4-FFF2-40B4-BE49-F238E27FC236}">
                <a16:creationId xmlns:a16="http://schemas.microsoft.com/office/drawing/2014/main" id="{E2C3453F-E064-EE42-B4F5-55BCE1BA36B2}"/>
              </a:ext>
            </a:extLst>
          </p:cNvPr>
          <p:cNvPicPr>
            <a:picLocks noChangeAspect="1"/>
          </p:cNvPicPr>
          <p:nvPr userDrawn="1"/>
        </p:nvPicPr>
        <p:blipFill>
          <a:blip r:embed="rId5"/>
          <a:stretch>
            <a:fillRect/>
          </a:stretch>
        </p:blipFill>
        <p:spPr>
          <a:xfrm>
            <a:off x="6895249" y="1558837"/>
            <a:ext cx="1892497" cy="3725388"/>
          </a:xfrm>
          <a:prstGeom prst="rect">
            <a:avLst/>
          </a:prstGeom>
        </p:spPr>
      </p:pic>
    </p:spTree>
    <p:extLst>
      <p:ext uri="{BB962C8B-B14F-4D97-AF65-F5344CB8AC3E}">
        <p14:creationId xmlns:p14="http://schemas.microsoft.com/office/powerpoint/2010/main" val="3486483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75DF6B-D585-0A4C-8524-55245B75BE49}"/>
              </a:ext>
            </a:extLst>
          </p:cNvPr>
          <p:cNvSpPr/>
          <p:nvPr userDrawn="1"/>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FB91F728-DE64-374B-A68B-1D73A3C489D2}"/>
              </a:ext>
            </a:extLst>
          </p:cNvPr>
          <p:cNvPicPr>
            <a:picLocks noChangeAspect="1"/>
          </p:cNvPicPr>
          <p:nvPr userDrawn="1"/>
        </p:nvPicPr>
        <p:blipFill rotWithShape="1">
          <a:blip r:embed="rId2"/>
          <a:srcRect r="50000" b="52082"/>
          <a:stretch/>
        </p:blipFill>
        <p:spPr>
          <a:xfrm>
            <a:off x="4884348" y="3093544"/>
            <a:ext cx="7307652" cy="3764455"/>
          </a:xfrm>
          <a:prstGeom prst="rect">
            <a:avLst/>
          </a:prstGeom>
        </p:spPr>
      </p:pic>
      <p:sp>
        <p:nvSpPr>
          <p:cNvPr id="2" name="Titre 1">
            <a:extLst>
              <a:ext uri="{FF2B5EF4-FFF2-40B4-BE49-F238E27FC236}">
                <a16:creationId xmlns:a16="http://schemas.microsoft.com/office/drawing/2014/main" id="{9598388A-0702-4345-AB59-6005C4BFDD16}"/>
              </a:ext>
            </a:extLst>
          </p:cNvPr>
          <p:cNvSpPr>
            <a:spLocks noGrp="1"/>
          </p:cNvSpPr>
          <p:nvPr>
            <p:ph type="ctrTitle"/>
          </p:nvPr>
        </p:nvSpPr>
        <p:spPr>
          <a:xfrm>
            <a:off x="6740446" y="425968"/>
            <a:ext cx="4871049" cy="1630407"/>
          </a:xfrm>
        </p:spPr>
        <p:txBody>
          <a:bodyPr anchor="b">
            <a:noAutofit/>
          </a:bodyPr>
          <a:lstStyle>
            <a:lvl1pPr algn="l">
              <a:defRPr sz="3200"/>
            </a:lvl1pPr>
          </a:lstStyle>
          <a:p>
            <a:r>
              <a:rPr lang="fr-FR" dirty="0"/>
              <a:t>Modifiez le style du titre</a:t>
            </a:r>
          </a:p>
        </p:txBody>
      </p:sp>
      <p:sp>
        <p:nvSpPr>
          <p:cNvPr id="3" name="Sous-titre 2">
            <a:extLst>
              <a:ext uri="{FF2B5EF4-FFF2-40B4-BE49-F238E27FC236}">
                <a16:creationId xmlns:a16="http://schemas.microsoft.com/office/drawing/2014/main" id="{F3F03B94-AF93-5948-AA87-9E360ADD21B0}"/>
              </a:ext>
            </a:extLst>
          </p:cNvPr>
          <p:cNvSpPr>
            <a:spLocks noGrp="1"/>
          </p:cNvSpPr>
          <p:nvPr>
            <p:ph type="subTitle" idx="1"/>
          </p:nvPr>
        </p:nvSpPr>
        <p:spPr>
          <a:xfrm>
            <a:off x="7728559" y="2304415"/>
            <a:ext cx="3882936" cy="437247"/>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4" name="Rectangle 13">
            <a:extLst>
              <a:ext uri="{FF2B5EF4-FFF2-40B4-BE49-F238E27FC236}">
                <a16:creationId xmlns:a16="http://schemas.microsoft.com/office/drawing/2014/main" id="{63410F4F-6665-AA4B-AE5A-78079C7554EA}"/>
              </a:ext>
            </a:extLst>
          </p:cNvPr>
          <p:cNvSpPr/>
          <p:nvPr userDrawn="1"/>
        </p:nvSpPr>
        <p:spPr>
          <a:xfrm>
            <a:off x="0" y="342900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407A152-E95A-E64D-914D-046CE88343AB}"/>
              </a:ext>
            </a:extLst>
          </p:cNvPr>
          <p:cNvSpPr/>
          <p:nvPr userDrawn="1"/>
        </p:nvSpPr>
        <p:spPr>
          <a:xfrm>
            <a:off x="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E771740-9BF7-1441-B74F-208D361CF5E7}"/>
              </a:ext>
            </a:extLst>
          </p:cNvPr>
          <p:cNvPicPr>
            <a:picLocks noChangeAspect="1"/>
          </p:cNvPicPr>
          <p:nvPr userDrawn="1"/>
        </p:nvPicPr>
        <p:blipFill>
          <a:blip r:embed="rId3"/>
          <a:stretch>
            <a:fillRect/>
          </a:stretch>
        </p:blipFill>
        <p:spPr>
          <a:xfrm>
            <a:off x="1565305" y="518966"/>
            <a:ext cx="2965391" cy="5837384"/>
          </a:xfrm>
          <a:prstGeom prst="rect">
            <a:avLst/>
          </a:prstGeom>
        </p:spPr>
      </p:pic>
      <p:pic>
        <p:nvPicPr>
          <p:cNvPr id="16" name="Image 15">
            <a:extLst>
              <a:ext uri="{FF2B5EF4-FFF2-40B4-BE49-F238E27FC236}">
                <a16:creationId xmlns:a16="http://schemas.microsoft.com/office/drawing/2014/main" id="{28812693-396D-F142-91B3-82485A0C1CD3}"/>
              </a:ext>
            </a:extLst>
          </p:cNvPr>
          <p:cNvPicPr>
            <a:picLocks noChangeAspect="1"/>
          </p:cNvPicPr>
          <p:nvPr userDrawn="1"/>
        </p:nvPicPr>
        <p:blipFill rotWithShape="1">
          <a:blip r:embed="rId4"/>
          <a:srcRect l="17223" t="35936" r="17864" b="35407"/>
          <a:stretch/>
        </p:blipFill>
        <p:spPr>
          <a:xfrm>
            <a:off x="9515589" y="6026576"/>
            <a:ext cx="2063674" cy="644553"/>
          </a:xfrm>
          <a:prstGeom prst="rect">
            <a:avLst/>
          </a:prstGeom>
        </p:spPr>
      </p:pic>
      <p:pic>
        <p:nvPicPr>
          <p:cNvPr id="19" name="Image 18">
            <a:extLst>
              <a:ext uri="{FF2B5EF4-FFF2-40B4-BE49-F238E27FC236}">
                <a16:creationId xmlns:a16="http://schemas.microsoft.com/office/drawing/2014/main" id="{1F6AB1AB-12DE-344F-A781-4B11A061EAF2}"/>
              </a:ext>
            </a:extLst>
          </p:cNvPr>
          <p:cNvPicPr>
            <a:picLocks noChangeAspect="1"/>
          </p:cNvPicPr>
          <p:nvPr userDrawn="1"/>
        </p:nvPicPr>
        <p:blipFill>
          <a:blip r:embed="rId5"/>
          <a:stretch>
            <a:fillRect/>
          </a:stretch>
        </p:blipFill>
        <p:spPr>
          <a:xfrm>
            <a:off x="6740446" y="2226524"/>
            <a:ext cx="841845" cy="403624"/>
          </a:xfrm>
          <a:prstGeom prst="rect">
            <a:avLst/>
          </a:prstGeom>
        </p:spPr>
      </p:pic>
      <p:pic>
        <p:nvPicPr>
          <p:cNvPr id="20" name="Image 19">
            <a:extLst>
              <a:ext uri="{FF2B5EF4-FFF2-40B4-BE49-F238E27FC236}">
                <a16:creationId xmlns:a16="http://schemas.microsoft.com/office/drawing/2014/main" id="{95AFB6F8-E079-0748-9188-D552FC401C74}"/>
              </a:ext>
            </a:extLst>
          </p:cNvPr>
          <p:cNvPicPr>
            <a:picLocks noChangeAspect="1"/>
          </p:cNvPicPr>
          <p:nvPr userDrawn="1"/>
        </p:nvPicPr>
        <p:blipFill rotWithShape="1">
          <a:blip r:embed="rId6">
            <a:alphaModFix amt="0"/>
          </a:blip>
          <a:srcRect l="10847" t="6805" r="51453" b="55876"/>
          <a:stretch/>
        </p:blipFill>
        <p:spPr>
          <a:xfrm>
            <a:off x="6095999" y="3429000"/>
            <a:ext cx="6096001" cy="3448050"/>
          </a:xfrm>
          <a:prstGeom prst="rect">
            <a:avLst/>
          </a:prstGeom>
        </p:spPr>
      </p:pic>
    </p:spTree>
    <p:extLst>
      <p:ext uri="{BB962C8B-B14F-4D97-AF65-F5344CB8AC3E}">
        <p14:creationId xmlns:p14="http://schemas.microsoft.com/office/powerpoint/2010/main" val="317598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75DF6B-D585-0A4C-8524-55245B75BE49}"/>
              </a:ext>
            </a:extLst>
          </p:cNvPr>
          <p:cNvSpPr/>
          <p:nvPr userDrawn="1"/>
        </p:nvSpPr>
        <p:spPr>
          <a:xfrm>
            <a:off x="609600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598388A-0702-4345-AB59-6005C4BFDD16}"/>
              </a:ext>
            </a:extLst>
          </p:cNvPr>
          <p:cNvSpPr>
            <a:spLocks noGrp="1"/>
          </p:cNvSpPr>
          <p:nvPr>
            <p:ph type="ctrTitle"/>
          </p:nvPr>
        </p:nvSpPr>
        <p:spPr>
          <a:xfrm>
            <a:off x="6740446" y="425968"/>
            <a:ext cx="4871049" cy="1630407"/>
          </a:xfrm>
        </p:spPr>
        <p:txBody>
          <a:bodyPr anchor="b">
            <a:noAutofit/>
          </a:bodyPr>
          <a:lstStyle>
            <a:lvl1pPr algn="l">
              <a:defRPr sz="3200"/>
            </a:lvl1pPr>
          </a:lstStyle>
          <a:p>
            <a:r>
              <a:rPr lang="fr-FR" dirty="0"/>
              <a:t>Modifiez le style du titre</a:t>
            </a:r>
          </a:p>
        </p:txBody>
      </p:sp>
      <p:sp>
        <p:nvSpPr>
          <p:cNvPr id="3" name="Sous-titre 2">
            <a:extLst>
              <a:ext uri="{FF2B5EF4-FFF2-40B4-BE49-F238E27FC236}">
                <a16:creationId xmlns:a16="http://schemas.microsoft.com/office/drawing/2014/main" id="{F3F03B94-AF93-5948-AA87-9E360ADD21B0}"/>
              </a:ext>
            </a:extLst>
          </p:cNvPr>
          <p:cNvSpPr>
            <a:spLocks noGrp="1"/>
          </p:cNvSpPr>
          <p:nvPr>
            <p:ph type="subTitle" idx="1"/>
          </p:nvPr>
        </p:nvSpPr>
        <p:spPr>
          <a:xfrm>
            <a:off x="7728559" y="2304415"/>
            <a:ext cx="3882936" cy="437247"/>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4" name="Rectangle 13">
            <a:extLst>
              <a:ext uri="{FF2B5EF4-FFF2-40B4-BE49-F238E27FC236}">
                <a16:creationId xmlns:a16="http://schemas.microsoft.com/office/drawing/2014/main" id="{63410F4F-6665-AA4B-AE5A-78079C7554EA}"/>
              </a:ext>
            </a:extLst>
          </p:cNvPr>
          <p:cNvSpPr/>
          <p:nvPr userDrawn="1"/>
        </p:nvSpPr>
        <p:spPr>
          <a:xfrm>
            <a:off x="0" y="342900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407A152-E95A-E64D-914D-046CE88343AB}"/>
              </a:ext>
            </a:extLst>
          </p:cNvPr>
          <p:cNvSpPr/>
          <p:nvPr userDrawn="1"/>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E771740-9BF7-1441-B74F-208D361CF5E7}"/>
              </a:ext>
            </a:extLst>
          </p:cNvPr>
          <p:cNvPicPr>
            <a:picLocks noChangeAspect="1"/>
          </p:cNvPicPr>
          <p:nvPr userDrawn="1"/>
        </p:nvPicPr>
        <p:blipFill>
          <a:blip r:embed="rId2"/>
          <a:stretch>
            <a:fillRect/>
          </a:stretch>
        </p:blipFill>
        <p:spPr>
          <a:xfrm>
            <a:off x="1565305" y="518966"/>
            <a:ext cx="2965391" cy="5837384"/>
          </a:xfrm>
          <a:prstGeom prst="rect">
            <a:avLst/>
          </a:prstGeom>
        </p:spPr>
      </p:pic>
      <p:pic>
        <p:nvPicPr>
          <p:cNvPr id="19" name="Image 18">
            <a:extLst>
              <a:ext uri="{FF2B5EF4-FFF2-40B4-BE49-F238E27FC236}">
                <a16:creationId xmlns:a16="http://schemas.microsoft.com/office/drawing/2014/main" id="{1F6AB1AB-12DE-344F-A781-4B11A061EAF2}"/>
              </a:ext>
            </a:extLst>
          </p:cNvPr>
          <p:cNvPicPr>
            <a:picLocks noChangeAspect="1"/>
          </p:cNvPicPr>
          <p:nvPr userDrawn="1"/>
        </p:nvPicPr>
        <p:blipFill>
          <a:blip r:embed="rId3"/>
          <a:stretch>
            <a:fillRect/>
          </a:stretch>
        </p:blipFill>
        <p:spPr>
          <a:xfrm>
            <a:off x="6740446" y="2226524"/>
            <a:ext cx="841845" cy="403624"/>
          </a:xfrm>
          <a:prstGeom prst="rect">
            <a:avLst/>
          </a:prstGeom>
        </p:spPr>
      </p:pic>
      <p:pic>
        <p:nvPicPr>
          <p:cNvPr id="11" name="Image 10">
            <a:extLst>
              <a:ext uri="{FF2B5EF4-FFF2-40B4-BE49-F238E27FC236}">
                <a16:creationId xmlns:a16="http://schemas.microsoft.com/office/drawing/2014/main" id="{B61A3E05-6F17-7E43-BD41-83E118C0BE46}"/>
              </a:ext>
            </a:extLst>
          </p:cNvPr>
          <p:cNvPicPr>
            <a:picLocks noChangeAspect="1"/>
          </p:cNvPicPr>
          <p:nvPr userDrawn="1"/>
        </p:nvPicPr>
        <p:blipFill rotWithShape="1">
          <a:blip r:embed="rId4">
            <a:alphaModFix/>
          </a:blip>
          <a:srcRect l="10847" t="6805" r="51453" b="55876"/>
          <a:stretch/>
        </p:blipFill>
        <p:spPr>
          <a:xfrm>
            <a:off x="6092862" y="3437658"/>
            <a:ext cx="6096001" cy="3448050"/>
          </a:xfrm>
          <a:prstGeom prst="rect">
            <a:avLst/>
          </a:prstGeom>
        </p:spPr>
      </p:pic>
      <p:pic>
        <p:nvPicPr>
          <p:cNvPr id="16" name="Image 15">
            <a:extLst>
              <a:ext uri="{FF2B5EF4-FFF2-40B4-BE49-F238E27FC236}">
                <a16:creationId xmlns:a16="http://schemas.microsoft.com/office/drawing/2014/main" id="{28812693-396D-F142-91B3-82485A0C1CD3}"/>
              </a:ext>
            </a:extLst>
          </p:cNvPr>
          <p:cNvPicPr>
            <a:picLocks noChangeAspect="1"/>
          </p:cNvPicPr>
          <p:nvPr userDrawn="1"/>
        </p:nvPicPr>
        <p:blipFill rotWithShape="1">
          <a:blip r:embed="rId5"/>
          <a:srcRect l="17223" t="35936" r="17864" b="35407"/>
          <a:stretch/>
        </p:blipFill>
        <p:spPr>
          <a:xfrm>
            <a:off x="9515589" y="6026576"/>
            <a:ext cx="2063674" cy="644553"/>
          </a:xfrm>
          <a:prstGeom prst="rect">
            <a:avLst/>
          </a:prstGeom>
        </p:spPr>
      </p:pic>
    </p:spTree>
    <p:extLst>
      <p:ext uri="{BB962C8B-B14F-4D97-AF65-F5344CB8AC3E}">
        <p14:creationId xmlns:p14="http://schemas.microsoft.com/office/powerpoint/2010/main" val="304532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APO_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02C2E-5835-1941-A9BC-BE4C53256B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7E53A1-2AB5-E448-9E6E-E8920EB6981D}"/>
              </a:ext>
            </a:extLst>
          </p:cNvPr>
          <p:cNvSpPr>
            <a:spLocks noGrp="1"/>
          </p:cNvSpPr>
          <p:nvPr>
            <p:ph idx="1" hasCustomPrompt="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 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2B540C1-A191-D94B-A7A8-2E7884F61B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630EBD-CBFE-BD45-A8B9-70DC596CE7F8}"/>
              </a:ext>
            </a:extLst>
          </p:cNvPr>
          <p:cNvSpPr>
            <a:spLocks noGrp="1"/>
          </p:cNvSpPr>
          <p:nvPr>
            <p:ph type="sldNum" sz="quarter" idx="12"/>
          </p:nvPr>
        </p:nvSpPr>
        <p:spPr/>
        <p:txBody>
          <a:bodyPr/>
          <a:lstStyle/>
          <a:p>
            <a:fld id="{B34C766F-EFD6-3044-B685-A73554C8103B}" type="slidenum">
              <a:rPr lang="fr-FR" smtClean="0"/>
              <a:t>‹N°›</a:t>
            </a:fld>
            <a:endParaRPr lang="fr-FR"/>
          </a:p>
        </p:txBody>
      </p:sp>
      <p:pic>
        <p:nvPicPr>
          <p:cNvPr id="10" name="Image 9">
            <a:extLst>
              <a:ext uri="{FF2B5EF4-FFF2-40B4-BE49-F238E27FC236}">
                <a16:creationId xmlns:a16="http://schemas.microsoft.com/office/drawing/2014/main" id="{9B939FBC-E89D-A84D-846A-F734734F1F9F}"/>
              </a:ext>
            </a:extLst>
          </p:cNvPr>
          <p:cNvPicPr>
            <a:picLocks noChangeAspect="1"/>
          </p:cNvPicPr>
          <p:nvPr userDrawn="1"/>
        </p:nvPicPr>
        <p:blipFill rotWithShape="1">
          <a:blip r:embed="rId2"/>
          <a:srcRect l="50000"/>
          <a:stretch/>
        </p:blipFill>
        <p:spPr>
          <a:xfrm>
            <a:off x="0" y="353935"/>
            <a:ext cx="402431" cy="804863"/>
          </a:xfrm>
          <a:prstGeom prst="rect">
            <a:avLst/>
          </a:prstGeom>
        </p:spPr>
      </p:pic>
    </p:spTree>
    <p:extLst>
      <p:ext uri="{BB962C8B-B14F-4D97-AF65-F5344CB8AC3E}">
        <p14:creationId xmlns:p14="http://schemas.microsoft.com/office/powerpoint/2010/main" val="20521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DIAPO_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02C2E-5835-1941-A9BC-BE4C53256B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7E53A1-2AB5-E448-9E6E-E8920EB6981D}"/>
              </a:ext>
            </a:extLst>
          </p:cNvPr>
          <p:cNvSpPr>
            <a:spLocks noGrp="1"/>
          </p:cNvSpPr>
          <p:nvPr>
            <p:ph idx="1" hasCustomPrompt="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 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2B540C1-A191-D94B-A7A8-2E7884F61B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630EBD-CBFE-BD45-A8B9-70DC596CE7F8}"/>
              </a:ext>
            </a:extLst>
          </p:cNvPr>
          <p:cNvSpPr>
            <a:spLocks noGrp="1"/>
          </p:cNvSpPr>
          <p:nvPr>
            <p:ph type="sldNum" sz="quarter" idx="12"/>
          </p:nvPr>
        </p:nvSpPr>
        <p:spPr/>
        <p:txBody>
          <a:bodyPr/>
          <a:lstStyle/>
          <a:p>
            <a:fld id="{B34C766F-EFD6-3044-B685-A73554C8103B}" type="slidenum">
              <a:rPr lang="fr-FR" smtClean="0"/>
              <a:t>‹N°›</a:t>
            </a:fld>
            <a:endParaRPr lang="fr-FR"/>
          </a:p>
        </p:txBody>
      </p:sp>
      <p:pic>
        <p:nvPicPr>
          <p:cNvPr id="7" name="Picture 2" descr="I:\CNG-COM\2021\2021_MARCHE_PAO\2021_ENTRECOM\CHARTE GRAPHIQUE\FORMES\PNG\FORME_01 viole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1751"/>
          <a:stretch/>
        </p:blipFill>
        <p:spPr bwMode="auto">
          <a:xfrm rot="16200000">
            <a:off x="-217807" y="540545"/>
            <a:ext cx="834076" cy="40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5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34D059-9840-2747-9299-F0FBF2B850B4}"/>
              </a:ext>
            </a:extLst>
          </p:cNvPr>
          <p:cNvSpPr/>
          <p:nvPr userDrawn="1"/>
        </p:nvSpPr>
        <p:spPr>
          <a:xfrm>
            <a:off x="0" y="0"/>
            <a:ext cx="3894667" cy="68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CFD1AA6B-ED08-6B49-8E8C-768BF30DC215}"/>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B9CF620-81AF-BE47-8A17-941CAA1C7515}"/>
              </a:ext>
            </a:extLst>
          </p:cNvPr>
          <p:cNvSpPr>
            <a:spLocks noGrp="1"/>
          </p:cNvSpPr>
          <p:nvPr>
            <p:ph type="title" hasCustomPrompt="1"/>
          </p:nvPr>
        </p:nvSpPr>
        <p:spPr>
          <a:xfrm>
            <a:off x="515938" y="1498072"/>
            <a:ext cx="2639483" cy="1930928"/>
          </a:xfrm>
        </p:spPr>
        <p:txBody>
          <a:bodyPr anchor="b">
            <a:normAutofit/>
          </a:bodyPr>
          <a:lstStyle>
            <a:lvl1pPr>
              <a:defRPr sz="5400">
                <a:solidFill>
                  <a:schemeClr val="accent1"/>
                </a:solidFill>
              </a:defRPr>
            </a:lvl1pPr>
          </a:lstStyle>
          <a:p>
            <a:r>
              <a:rPr lang="fr-FR" dirty="0"/>
              <a:t>Merci ! </a:t>
            </a:r>
          </a:p>
        </p:txBody>
      </p:sp>
      <p:sp>
        <p:nvSpPr>
          <p:cNvPr id="8" name="Espace réservé du numéro de diapositive 7">
            <a:extLst>
              <a:ext uri="{FF2B5EF4-FFF2-40B4-BE49-F238E27FC236}">
                <a16:creationId xmlns:a16="http://schemas.microsoft.com/office/drawing/2014/main" id="{4D29DF3F-310E-CD46-94E6-A53DA47CACF8}"/>
              </a:ext>
            </a:extLst>
          </p:cNvPr>
          <p:cNvSpPr>
            <a:spLocks noGrp="1"/>
          </p:cNvSpPr>
          <p:nvPr>
            <p:ph type="sldNum" sz="quarter" idx="11"/>
          </p:nvPr>
        </p:nvSpPr>
        <p:spPr/>
        <p:txBody>
          <a:bodyPr/>
          <a:lstStyle/>
          <a:p>
            <a:fld id="{B34C766F-EFD6-3044-B685-A73554C8103B}" type="slidenum">
              <a:rPr lang="fr-FR" smtClean="0"/>
              <a:pPr/>
              <a:t>‹N°›</a:t>
            </a:fld>
            <a:endParaRPr lang="fr-FR" dirty="0"/>
          </a:p>
        </p:txBody>
      </p:sp>
      <p:pic>
        <p:nvPicPr>
          <p:cNvPr id="12" name="Image 11">
            <a:extLst>
              <a:ext uri="{FF2B5EF4-FFF2-40B4-BE49-F238E27FC236}">
                <a16:creationId xmlns:a16="http://schemas.microsoft.com/office/drawing/2014/main" id="{78296F5D-9A34-5F44-B133-957831D93E62}"/>
              </a:ext>
            </a:extLst>
          </p:cNvPr>
          <p:cNvPicPr>
            <a:picLocks noChangeAspect="1"/>
          </p:cNvPicPr>
          <p:nvPr userDrawn="1"/>
        </p:nvPicPr>
        <p:blipFill rotWithShape="1">
          <a:blip r:embed="rId2">
            <a:alphaModFix/>
          </a:blip>
          <a:srcRect l="10847" t="3802" r="51453" b="57732"/>
          <a:stretch/>
        </p:blipFill>
        <p:spPr>
          <a:xfrm>
            <a:off x="6092862" y="3304060"/>
            <a:ext cx="6096001" cy="3553940"/>
          </a:xfrm>
          <a:prstGeom prst="rect">
            <a:avLst/>
          </a:prstGeom>
        </p:spPr>
      </p:pic>
      <p:pic>
        <p:nvPicPr>
          <p:cNvPr id="13" name="Image 12">
            <a:extLst>
              <a:ext uri="{FF2B5EF4-FFF2-40B4-BE49-F238E27FC236}">
                <a16:creationId xmlns:a16="http://schemas.microsoft.com/office/drawing/2014/main" id="{E67D1B52-0C8C-A346-8825-3450FC7F6597}"/>
              </a:ext>
            </a:extLst>
          </p:cNvPr>
          <p:cNvPicPr>
            <a:picLocks noChangeAspect="1"/>
          </p:cNvPicPr>
          <p:nvPr userDrawn="1"/>
        </p:nvPicPr>
        <p:blipFill rotWithShape="1">
          <a:blip r:embed="rId3"/>
          <a:srcRect l="17223" t="35936" r="17864" b="35407"/>
          <a:stretch/>
        </p:blipFill>
        <p:spPr>
          <a:xfrm>
            <a:off x="9515589" y="6026576"/>
            <a:ext cx="2063674" cy="644553"/>
          </a:xfrm>
          <a:prstGeom prst="rect">
            <a:avLst/>
          </a:prstGeom>
        </p:spPr>
      </p:pic>
      <p:sp>
        <p:nvSpPr>
          <p:cNvPr id="15" name="Titre 1">
            <a:extLst>
              <a:ext uri="{FF2B5EF4-FFF2-40B4-BE49-F238E27FC236}">
                <a16:creationId xmlns:a16="http://schemas.microsoft.com/office/drawing/2014/main" id="{30005E5A-11FA-E94D-941D-DE4DD3A65C3B}"/>
              </a:ext>
            </a:extLst>
          </p:cNvPr>
          <p:cNvSpPr txBox="1">
            <a:spLocks/>
          </p:cNvSpPr>
          <p:nvPr userDrawn="1"/>
        </p:nvSpPr>
        <p:spPr>
          <a:xfrm>
            <a:off x="1337736" y="3733265"/>
            <a:ext cx="1913467" cy="8638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fr-FR" sz="2400" dirty="0"/>
              <a:t>Modifiez le style du titre</a:t>
            </a:r>
          </a:p>
        </p:txBody>
      </p:sp>
      <p:pic>
        <p:nvPicPr>
          <p:cNvPr id="18" name="Image 17">
            <a:extLst>
              <a:ext uri="{FF2B5EF4-FFF2-40B4-BE49-F238E27FC236}">
                <a16:creationId xmlns:a16="http://schemas.microsoft.com/office/drawing/2014/main" id="{BB981D89-2CC7-C24C-B7E4-1B5B496ED7B1}"/>
              </a:ext>
            </a:extLst>
          </p:cNvPr>
          <p:cNvPicPr>
            <a:picLocks noChangeAspect="1"/>
          </p:cNvPicPr>
          <p:nvPr userDrawn="1"/>
        </p:nvPicPr>
        <p:blipFill>
          <a:blip r:embed="rId4"/>
          <a:stretch>
            <a:fillRect/>
          </a:stretch>
        </p:blipFill>
        <p:spPr>
          <a:xfrm>
            <a:off x="437616" y="3809925"/>
            <a:ext cx="841845" cy="403624"/>
          </a:xfrm>
          <a:prstGeom prst="rect">
            <a:avLst/>
          </a:prstGeom>
        </p:spPr>
      </p:pic>
      <p:pic>
        <p:nvPicPr>
          <p:cNvPr id="19" name="Image 18">
            <a:extLst>
              <a:ext uri="{FF2B5EF4-FFF2-40B4-BE49-F238E27FC236}">
                <a16:creationId xmlns:a16="http://schemas.microsoft.com/office/drawing/2014/main" id="{AFBEE645-191F-7049-94B9-265A5A587DAC}"/>
              </a:ext>
            </a:extLst>
          </p:cNvPr>
          <p:cNvPicPr>
            <a:picLocks noChangeAspect="1"/>
          </p:cNvPicPr>
          <p:nvPr userDrawn="1"/>
        </p:nvPicPr>
        <p:blipFill>
          <a:blip r:embed="rId5"/>
          <a:stretch>
            <a:fillRect/>
          </a:stretch>
        </p:blipFill>
        <p:spPr>
          <a:xfrm rot="10800000" flipH="1">
            <a:off x="4572006" y="979149"/>
            <a:ext cx="2489048" cy="4899701"/>
          </a:xfrm>
          <a:prstGeom prst="rect">
            <a:avLst/>
          </a:prstGeom>
        </p:spPr>
      </p:pic>
    </p:spTree>
    <p:extLst>
      <p:ext uri="{BB962C8B-B14F-4D97-AF65-F5344CB8AC3E}">
        <p14:creationId xmlns:p14="http://schemas.microsoft.com/office/powerpoint/2010/main" val="202670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B911817-5AFA-E04A-AFB7-B2D4E7F810B0}"/>
              </a:ext>
            </a:extLst>
          </p:cNvPr>
          <p:cNvSpPr>
            <a:spLocks noGrp="1"/>
          </p:cNvSpPr>
          <p:nvPr>
            <p:ph type="title"/>
          </p:nvPr>
        </p:nvSpPr>
        <p:spPr>
          <a:xfrm>
            <a:off x="515938" y="417264"/>
            <a:ext cx="10520991" cy="67820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F0C647B-C2E3-8B4A-889F-04BAE7F61691}"/>
              </a:ext>
            </a:extLst>
          </p:cNvPr>
          <p:cNvSpPr>
            <a:spLocks noGrp="1"/>
          </p:cNvSpPr>
          <p:nvPr>
            <p:ph type="body" idx="1"/>
          </p:nvPr>
        </p:nvSpPr>
        <p:spPr>
          <a:xfrm>
            <a:off x="515938" y="1548143"/>
            <a:ext cx="10837862" cy="462882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46B5C24-5C2E-C34B-BC5C-E1252F5B565A}"/>
              </a:ext>
            </a:extLst>
          </p:cNvPr>
          <p:cNvSpPr>
            <a:spLocks noGrp="1"/>
          </p:cNvSpPr>
          <p:nvPr>
            <p:ph type="ftr" sz="quarter" idx="3"/>
          </p:nvPr>
        </p:nvSpPr>
        <p:spPr>
          <a:xfrm>
            <a:off x="3721729"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fr-FR" dirty="0"/>
          </a:p>
        </p:txBody>
      </p:sp>
      <p:sp>
        <p:nvSpPr>
          <p:cNvPr id="6" name="Espace réservé du numéro de diapositive 5">
            <a:extLst>
              <a:ext uri="{FF2B5EF4-FFF2-40B4-BE49-F238E27FC236}">
                <a16:creationId xmlns:a16="http://schemas.microsoft.com/office/drawing/2014/main" id="{3578FA64-FB73-2E4F-A052-00BE89ED98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B34C766F-EFD6-3044-B685-A73554C8103B}" type="slidenum">
              <a:rPr lang="fr-FR" smtClean="0"/>
              <a:pPr/>
              <a:t>‹N°›</a:t>
            </a:fld>
            <a:endParaRPr lang="fr-FR" dirty="0"/>
          </a:p>
        </p:txBody>
      </p:sp>
      <p:pic>
        <p:nvPicPr>
          <p:cNvPr id="8" name="Image 7">
            <a:extLst>
              <a:ext uri="{FF2B5EF4-FFF2-40B4-BE49-F238E27FC236}">
                <a16:creationId xmlns:a16="http://schemas.microsoft.com/office/drawing/2014/main" id="{A34A4809-9BC7-F445-AFC7-32CD1059A615}"/>
              </a:ext>
            </a:extLst>
          </p:cNvPr>
          <p:cNvPicPr>
            <a:picLocks noChangeAspect="1"/>
          </p:cNvPicPr>
          <p:nvPr userDrawn="1"/>
        </p:nvPicPr>
        <p:blipFill>
          <a:blip r:embed="rId14"/>
          <a:stretch>
            <a:fillRect/>
          </a:stretch>
        </p:blipFill>
        <p:spPr>
          <a:xfrm>
            <a:off x="515938" y="6297149"/>
            <a:ext cx="1855304" cy="483525"/>
          </a:xfrm>
          <a:prstGeom prst="rect">
            <a:avLst/>
          </a:prstGeom>
        </p:spPr>
      </p:pic>
    </p:spTree>
    <p:extLst>
      <p:ext uri="{BB962C8B-B14F-4D97-AF65-F5344CB8AC3E}">
        <p14:creationId xmlns:p14="http://schemas.microsoft.com/office/powerpoint/2010/main" val="116791241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2" r:id="rId4"/>
    <p:sldLayoutId id="2147483649" r:id="rId5"/>
    <p:sldLayoutId id="2147483663" r:id="rId6"/>
    <p:sldLayoutId id="2147483650" r:id="rId7"/>
    <p:sldLayoutId id="2147483664" r:id="rId8"/>
    <p:sldLayoutId id="2147483651" r:id="rId9"/>
    <p:sldLayoutId id="2147483652" r:id="rId10"/>
    <p:sldLayoutId id="2147483665" r:id="rId11"/>
    <p:sldLayoutId id="2147483666" r:id="rId12"/>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55E90-DF08-D74E-8E95-F785C04D9673}"/>
              </a:ext>
            </a:extLst>
          </p:cNvPr>
          <p:cNvSpPr>
            <a:spLocks noGrp="1"/>
          </p:cNvSpPr>
          <p:nvPr>
            <p:ph type="ctrTitle"/>
          </p:nvPr>
        </p:nvSpPr>
        <p:spPr>
          <a:xfrm>
            <a:off x="0" y="828338"/>
            <a:ext cx="6400800" cy="2347992"/>
          </a:xfrm>
        </p:spPr>
        <p:txBody>
          <a:bodyPr>
            <a:noAutofit/>
          </a:bodyPr>
          <a:lstStyle/>
          <a:p>
            <a:pPr algn="ctr"/>
            <a:r>
              <a:rPr lang="fr-FR" sz="2800" dirty="0"/>
              <a:t>WEBINAIRE CONCOURS</a:t>
            </a:r>
            <a:br>
              <a:rPr lang="fr-FR" sz="2800" dirty="0"/>
            </a:br>
            <a:r>
              <a:rPr lang="fr-FR" sz="2800" dirty="0"/>
              <a:t> </a:t>
            </a:r>
            <a:br>
              <a:rPr lang="fr-FR" sz="2800" dirty="0"/>
            </a:br>
            <a:r>
              <a:rPr lang="fr-FR" sz="2800" dirty="0"/>
              <a:t>D’ATTACHE D’ADMINISTRATION </a:t>
            </a:r>
            <a:br>
              <a:rPr lang="fr-FR" sz="2800" dirty="0"/>
            </a:br>
            <a:r>
              <a:rPr lang="fr-FR" sz="2800" dirty="0"/>
              <a:t>HOSPITALIERE </a:t>
            </a:r>
            <a:br>
              <a:rPr lang="fr-FR" sz="2800" dirty="0"/>
            </a:br>
            <a:br>
              <a:rPr lang="fr-FR" sz="2800" dirty="0"/>
            </a:br>
            <a:r>
              <a:rPr lang="fr-FR" sz="2800" dirty="0"/>
              <a:t>Session 2025</a:t>
            </a:r>
          </a:p>
        </p:txBody>
      </p:sp>
      <p:sp>
        <p:nvSpPr>
          <p:cNvPr id="3" name="ZoneTexte 2"/>
          <p:cNvSpPr txBox="1"/>
          <p:nvPr/>
        </p:nvSpPr>
        <p:spPr>
          <a:xfrm>
            <a:off x="2464526" y="3816140"/>
            <a:ext cx="2159725" cy="369332"/>
          </a:xfrm>
          <a:prstGeom prst="rect">
            <a:avLst/>
          </a:prstGeom>
          <a:noFill/>
        </p:spPr>
        <p:txBody>
          <a:bodyPr wrap="square" rtlCol="0">
            <a:spAutoFit/>
          </a:bodyPr>
          <a:lstStyle/>
          <a:p>
            <a:r>
              <a:rPr lang="fr-FR" dirty="0">
                <a:ln w="0"/>
                <a:solidFill>
                  <a:schemeClr val="accent1"/>
                </a:solidFill>
                <a:effectLst>
                  <a:outerShdw blurRad="38100" dist="25400" dir="5400000" algn="ctr" rotWithShape="0">
                    <a:srgbClr val="6E747A">
                      <a:alpha val="43000"/>
                    </a:srgbClr>
                  </a:outerShdw>
                </a:effectLst>
              </a:rPr>
              <a:t>10 avril 2025</a:t>
            </a:r>
          </a:p>
        </p:txBody>
      </p:sp>
    </p:spTree>
    <p:extLst>
      <p:ext uri="{BB962C8B-B14F-4D97-AF65-F5344CB8AC3E}">
        <p14:creationId xmlns:p14="http://schemas.microsoft.com/office/powerpoint/2010/main" val="221240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546" y="1356312"/>
            <a:ext cx="7958987" cy="2072688"/>
          </a:xfrm>
        </p:spPr>
        <p:txBody>
          <a:bodyPr>
            <a:normAutofit fontScale="90000"/>
          </a:bodyPr>
          <a:lstStyle/>
          <a:p>
            <a:pPr algn="ctr"/>
            <a:r>
              <a:rPr lang="fr-FR" dirty="0"/>
              <a:t>Éléments statistiques</a:t>
            </a:r>
            <a:br>
              <a:rPr lang="fr-FR" dirty="0"/>
            </a:br>
            <a:r>
              <a:rPr lang="fr-FR" dirty="0"/>
              <a:t>Concours d’Attaché d’administration hospitalière</a:t>
            </a:r>
            <a:br>
              <a:rPr lang="fr-FR" dirty="0"/>
            </a:br>
            <a:r>
              <a:rPr lang="fr-FR" dirty="0"/>
              <a:t>Sessions 2019 - 2025 </a:t>
            </a:r>
          </a:p>
        </p:txBody>
      </p:sp>
      <p:sp>
        <p:nvSpPr>
          <p:cNvPr id="3" name="ZoneTexte 2"/>
          <p:cNvSpPr txBox="1"/>
          <p:nvPr/>
        </p:nvSpPr>
        <p:spPr>
          <a:xfrm>
            <a:off x="2388358" y="3813006"/>
            <a:ext cx="2729553" cy="369332"/>
          </a:xfrm>
          <a:prstGeom prst="rect">
            <a:avLst/>
          </a:prstGeom>
          <a:noFill/>
        </p:spPr>
        <p:txBody>
          <a:bodyPr wrap="square" rtlCol="0">
            <a:spAutoFit/>
          </a:bodyPr>
          <a:lstStyle/>
          <a:p>
            <a:r>
              <a:rPr lang="fr-FR" b="1" dirty="0">
                <a:solidFill>
                  <a:srgbClr val="0070C0"/>
                </a:solidFill>
              </a:rPr>
              <a:t>10 avril 2025</a:t>
            </a:r>
          </a:p>
        </p:txBody>
      </p:sp>
    </p:spTree>
    <p:extLst>
      <p:ext uri="{BB962C8B-B14F-4D97-AF65-F5344CB8AC3E}">
        <p14:creationId xmlns:p14="http://schemas.microsoft.com/office/powerpoint/2010/main" val="199295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cap="small" dirty="0">
                <a:effectLst>
                  <a:outerShdw blurRad="38100" dist="38100" dir="2700000" algn="tl">
                    <a:srgbClr val="000000">
                      <a:alpha val="43137"/>
                    </a:srgbClr>
                  </a:outerShdw>
                </a:effectLst>
              </a:rPr>
              <a:t>Éléments statistiques session 2019 à 2025</a:t>
            </a:r>
            <a:endParaRPr lang="fr-FR" dirty="0"/>
          </a:p>
        </p:txBody>
      </p:sp>
      <p:sp>
        <p:nvSpPr>
          <p:cNvPr id="4" name="ZoneTexte 3">
            <a:extLst>
              <a:ext uri="{FF2B5EF4-FFF2-40B4-BE49-F238E27FC236}">
                <a16:creationId xmlns:a16="http://schemas.microsoft.com/office/drawing/2014/main" id="{80C40051-8D5D-127F-4829-4EADD1615750}"/>
              </a:ext>
            </a:extLst>
          </p:cNvPr>
          <p:cNvSpPr txBox="1"/>
          <p:nvPr/>
        </p:nvSpPr>
        <p:spPr>
          <a:xfrm>
            <a:off x="340660" y="1215190"/>
            <a:ext cx="10892116" cy="461665"/>
          </a:xfrm>
          <a:prstGeom prst="rect">
            <a:avLst/>
          </a:prstGeom>
          <a:noFill/>
        </p:spPr>
        <p:txBody>
          <a:bodyPr wrap="square">
            <a:spAutoFit/>
          </a:bodyPr>
          <a:lstStyle/>
          <a:p>
            <a:pPr algn="ctr" rtl="0">
              <a:defRPr sz="1800" b="1" i="0" u="none" strike="noStrike" kern="1200" baseline="0">
                <a:solidFill>
                  <a:srgbClr val="000000"/>
                </a:solidFill>
                <a:latin typeface="+mn-lt"/>
                <a:ea typeface="+mn-ea"/>
                <a:cs typeface="+mn-cs"/>
              </a:defRPr>
            </a:pPr>
            <a:r>
              <a:rPr lang="fr-FR" sz="1200" u="sng" dirty="0"/>
              <a:t>Recrutement</a:t>
            </a:r>
            <a:r>
              <a:rPr lang="fr-FR" sz="1200" u="sng" baseline="0" dirty="0"/>
              <a:t> d’attaché d’administration hospitalière</a:t>
            </a:r>
          </a:p>
          <a:p>
            <a:pPr algn="ctr" rtl="0">
              <a:defRPr sz="1800" b="1" i="0" u="none" strike="noStrike" kern="1200" baseline="0">
                <a:solidFill>
                  <a:srgbClr val="000000"/>
                </a:solidFill>
                <a:latin typeface="+mn-lt"/>
                <a:ea typeface="+mn-ea"/>
                <a:cs typeface="+mn-cs"/>
              </a:defRPr>
            </a:pPr>
            <a:r>
              <a:rPr lang="fr-FR" sz="1200" dirty="0"/>
              <a:t>Evolution du nombre de places aux concours , du nombre de candidats inscrits</a:t>
            </a:r>
            <a:r>
              <a:rPr lang="fr-FR" sz="1200" baseline="0" dirty="0"/>
              <a:t> et</a:t>
            </a:r>
            <a:r>
              <a:rPr lang="fr-FR" sz="1200" dirty="0"/>
              <a:t> du nombre de lauréats sur les sept dernières années</a:t>
            </a:r>
          </a:p>
        </p:txBody>
      </p:sp>
      <p:graphicFrame>
        <p:nvGraphicFramePr>
          <p:cNvPr id="3" name="Graphique 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880586942"/>
              </p:ext>
            </p:extLst>
          </p:nvPr>
        </p:nvGraphicFramePr>
        <p:xfrm>
          <a:off x="586280" y="1092992"/>
          <a:ext cx="10520991" cy="5182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354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3972B-092B-1943-BE4A-81AE0DA37F9A}"/>
              </a:ext>
            </a:extLst>
          </p:cNvPr>
          <p:cNvSpPr>
            <a:spLocks noGrp="1"/>
          </p:cNvSpPr>
          <p:nvPr>
            <p:ph type="title"/>
          </p:nvPr>
        </p:nvSpPr>
        <p:spPr>
          <a:xfrm>
            <a:off x="302120" y="446512"/>
            <a:ext cx="4048442" cy="1930928"/>
          </a:xfrm>
        </p:spPr>
        <p:txBody>
          <a:bodyPr/>
          <a:lstStyle/>
          <a:p>
            <a:endParaRPr lang="fr-FR" dirty="0"/>
          </a:p>
        </p:txBody>
      </p:sp>
      <p:pic>
        <p:nvPicPr>
          <p:cNvPr id="4" name="Image 3" descr="image_concoursadmi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576919"/>
            <a:ext cx="4652682" cy="2429410"/>
          </a:xfrm>
          <a:prstGeom prst="rect">
            <a:avLst/>
          </a:prstGeom>
        </p:spPr>
      </p:pic>
    </p:spTree>
    <p:extLst>
      <p:ext uri="{BB962C8B-B14F-4D97-AF65-F5344CB8AC3E}">
        <p14:creationId xmlns:p14="http://schemas.microsoft.com/office/powerpoint/2010/main" val="398027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4559" y="137112"/>
            <a:ext cx="7373953" cy="2072688"/>
          </a:xfrm>
        </p:spPr>
        <p:txBody>
          <a:bodyPr/>
          <a:lstStyle/>
          <a:p>
            <a:pPr algn="ctr"/>
            <a:r>
              <a:rPr lang="fr-FR" dirty="0"/>
              <a:t>Les modalités actuelles de recrutement par la voie du concours</a:t>
            </a:r>
          </a:p>
        </p:txBody>
      </p:sp>
      <p:pic>
        <p:nvPicPr>
          <p:cNvPr id="3" name="Picture 2" descr="http://www.lcsn.fr/media/managers2__012829900_1504_3005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59" y="2801471"/>
            <a:ext cx="4829770" cy="280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44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BAA41-D6D4-B441-880D-39C1894B1E34}"/>
              </a:ext>
            </a:extLst>
          </p:cNvPr>
          <p:cNvSpPr>
            <a:spLocks noGrp="1"/>
          </p:cNvSpPr>
          <p:nvPr>
            <p:ph type="title"/>
          </p:nvPr>
        </p:nvSpPr>
        <p:spPr>
          <a:xfrm>
            <a:off x="515938" y="200297"/>
            <a:ext cx="10520991" cy="895173"/>
          </a:xfrm>
        </p:spPr>
        <p:txBody>
          <a:bodyPr>
            <a:normAutofit fontScale="90000"/>
          </a:bodyPr>
          <a:lstStyle/>
          <a:p>
            <a:pPr algn="ctr"/>
            <a:br>
              <a:rPr lang="fr-FR" b="1" u="sng" dirty="0">
                <a:solidFill>
                  <a:schemeClr val="tx2"/>
                </a:solidFill>
                <a:effectLst>
                  <a:outerShdw blurRad="38100" dist="38100" dir="2700000" algn="tl">
                    <a:srgbClr val="C0C0C0"/>
                  </a:outerShdw>
                </a:effectLst>
                <a:latin typeface="Calibri" pitchFamily="34" charset="0"/>
              </a:rPr>
            </a:br>
            <a:r>
              <a:rPr lang="fr-FR" b="1" u="sng" dirty="0">
                <a:solidFill>
                  <a:schemeClr val="tx2"/>
                </a:solidFill>
                <a:effectLst>
                  <a:outerShdw blurRad="38100" dist="38100" dir="2700000" algn="tl">
                    <a:srgbClr val="C0C0C0"/>
                  </a:outerShdw>
                </a:effectLst>
                <a:latin typeface="Calibri" pitchFamily="34" charset="0"/>
              </a:rPr>
              <a:t>Le recrutement par concours</a:t>
            </a:r>
            <a:br>
              <a:rPr lang="fr-FR" sz="4000" b="1" dirty="0">
                <a:solidFill>
                  <a:schemeClr val="tx2"/>
                </a:solidFill>
                <a:effectLst>
                  <a:outerShdw blurRad="38100" dist="38100" dir="2700000" algn="tl">
                    <a:srgbClr val="C0C0C0"/>
                  </a:outerShdw>
                </a:effectLst>
                <a:latin typeface="Calibri" pitchFamily="34" charset="0"/>
              </a:rPr>
            </a:br>
            <a:endParaRPr lang="fr-FR" dirty="0"/>
          </a:p>
        </p:txBody>
      </p:sp>
      <p:sp>
        <p:nvSpPr>
          <p:cNvPr id="3" name="Espace réservé du contenu 2">
            <a:extLst>
              <a:ext uri="{FF2B5EF4-FFF2-40B4-BE49-F238E27FC236}">
                <a16:creationId xmlns:a16="http://schemas.microsoft.com/office/drawing/2014/main" id="{6B59D068-C24E-8445-8A62-735CAF86F22A}"/>
              </a:ext>
            </a:extLst>
          </p:cNvPr>
          <p:cNvSpPr>
            <a:spLocks noGrp="1"/>
          </p:cNvSpPr>
          <p:nvPr>
            <p:ph idx="1"/>
          </p:nvPr>
        </p:nvSpPr>
        <p:spPr>
          <a:xfrm>
            <a:off x="515938" y="1027611"/>
            <a:ext cx="10837862" cy="5149352"/>
          </a:xfrm>
        </p:spPr>
        <p:txBody>
          <a:bodyPr>
            <a:normAutofit fontScale="62500" lnSpcReduction="20000"/>
          </a:bodyPr>
          <a:lstStyle/>
          <a:p>
            <a:pPr marL="457200" lvl="1" indent="0" algn="just">
              <a:buNone/>
              <a:defRPr/>
            </a:pPr>
            <a:r>
              <a:rPr lang="fr-FR" sz="1800" b="1" dirty="0">
                <a:solidFill>
                  <a:srgbClr val="B4004B"/>
                </a:solidFill>
                <a:latin typeface="Calibri" panose="020F0502020204030204" pitchFamily="34" charset="0"/>
              </a:rPr>
              <a:t>Le concours externe </a:t>
            </a:r>
            <a:r>
              <a:rPr lang="fr-FR" sz="1800" dirty="0">
                <a:latin typeface="Calibri" pitchFamily="34" charset="0"/>
              </a:rPr>
              <a:t>est ouvert aux personnes titulaires soit :</a:t>
            </a:r>
          </a:p>
          <a:p>
            <a:pPr lvl="1" algn="just">
              <a:defRPr/>
            </a:pPr>
            <a:r>
              <a:rPr lang="fr-FR" sz="1800" dirty="0">
                <a:latin typeface="Calibri" pitchFamily="34" charset="0"/>
              </a:rPr>
              <a:t>d’une licence,</a:t>
            </a:r>
          </a:p>
          <a:p>
            <a:pPr lvl="1" algn="just">
              <a:defRPr/>
            </a:pPr>
            <a:r>
              <a:rPr lang="fr-FR" sz="1800" dirty="0">
                <a:latin typeface="Calibri" pitchFamily="34" charset="0"/>
              </a:rPr>
              <a:t>d’un autre titre ou diplôme classé au moins au niveau II (Bac +3),</a:t>
            </a:r>
          </a:p>
          <a:p>
            <a:pPr lvl="1" algn="just">
              <a:defRPr/>
            </a:pPr>
            <a:r>
              <a:rPr lang="fr-FR" sz="1800" dirty="0">
                <a:latin typeface="Calibri" pitchFamily="34" charset="0"/>
              </a:rPr>
              <a:t>d’une qualification reconnue comme équivalente à l’un de ces titres ou diplômes dans les conditions fixées par le chapitre II du décret n° 2007-196 du 13 février 2007 relatif aux équivalences de diplômes requises pour se présenter aux concours d’accès aux corps et cadres d’emplois de la fonction publique;</a:t>
            </a:r>
          </a:p>
          <a:p>
            <a:pPr lvl="1" algn="just">
              <a:defRPr/>
            </a:pPr>
            <a:r>
              <a:rPr lang="fr-FR" sz="1800" dirty="0">
                <a:latin typeface="Calibri" pitchFamily="34" charset="0"/>
              </a:rPr>
              <a:t>parent de 3 enfants</a:t>
            </a:r>
          </a:p>
          <a:p>
            <a:pPr marL="457200" lvl="1" indent="0" algn="just">
              <a:buNone/>
              <a:defRPr/>
            </a:pPr>
            <a:endParaRPr lang="fr-FR" sz="1800" dirty="0">
              <a:latin typeface="Calibri" pitchFamily="34" charset="0"/>
            </a:endParaRPr>
          </a:p>
          <a:p>
            <a:pPr marL="457200" lvl="1" indent="0" algn="just">
              <a:buNone/>
              <a:defRPr/>
            </a:pPr>
            <a:r>
              <a:rPr lang="fr-FR" sz="1800" b="1" dirty="0">
                <a:solidFill>
                  <a:srgbClr val="B4004B"/>
                </a:solidFill>
                <a:latin typeface="Calibri" pitchFamily="34" charset="0"/>
              </a:rPr>
              <a:t>Le concours interne </a:t>
            </a:r>
            <a:r>
              <a:rPr lang="fr-FR" sz="1800" dirty="0">
                <a:latin typeface="Calibri" pitchFamily="34" charset="0"/>
              </a:rPr>
              <a:t>e concours interne est ouvert  :</a:t>
            </a:r>
          </a:p>
          <a:p>
            <a:pPr lvl="2" algn="just">
              <a:defRPr/>
            </a:pPr>
            <a:r>
              <a:rPr lang="fr-FR" sz="1500" dirty="0">
                <a:latin typeface="Calibri" pitchFamily="34" charset="0"/>
              </a:rPr>
              <a:t>aux fonctionnaires des trois fonctions publiques,</a:t>
            </a:r>
          </a:p>
          <a:p>
            <a:pPr lvl="2" algn="just">
              <a:defRPr/>
            </a:pPr>
            <a:r>
              <a:rPr lang="fr-FR" sz="1700" dirty="0">
                <a:latin typeface="Calibri" pitchFamily="34" charset="0"/>
              </a:rPr>
              <a:t>aux agents publics (contrat de droit public) des trois fonctions publiques, </a:t>
            </a:r>
          </a:p>
          <a:p>
            <a:pPr lvl="2" algn="just">
              <a:defRPr/>
            </a:pPr>
            <a:r>
              <a:rPr lang="fr-FR" sz="1700" dirty="0">
                <a:latin typeface="Calibri" pitchFamily="34" charset="0"/>
              </a:rPr>
              <a:t>aux militaires ;</a:t>
            </a:r>
          </a:p>
          <a:p>
            <a:pPr lvl="2" algn="just">
              <a:defRPr/>
            </a:pPr>
            <a:r>
              <a:rPr lang="fr-FR" sz="1700" dirty="0">
                <a:latin typeface="Calibri" pitchFamily="34" charset="0"/>
              </a:rPr>
              <a:t>aux magistrats ;</a:t>
            </a:r>
          </a:p>
          <a:p>
            <a:pPr lvl="2" algn="just">
              <a:defRPr/>
            </a:pPr>
            <a:r>
              <a:rPr lang="fr-FR" sz="1700" dirty="0">
                <a:latin typeface="Calibri" pitchFamily="34" charset="0"/>
              </a:rPr>
              <a:t>aux agents en fonction dans une organisation internationale intergouvernementale.</a:t>
            </a:r>
          </a:p>
          <a:p>
            <a:pPr marL="457200" lvl="1" indent="0" algn="just">
              <a:buNone/>
              <a:defRPr/>
            </a:pPr>
            <a:r>
              <a:rPr lang="fr-FR" sz="1700" dirty="0">
                <a:latin typeface="Calibri" pitchFamily="34" charset="0"/>
              </a:rPr>
              <a:t>A la date de clôture des inscriptions, être en position d'activité, de détachement ou de congé parental et justifier de trois ans au moins de services publics effectifs. Pour déterminer cette durée, ne sont pas prises en considération les périodes de stage ou de formation dans une école ou un établissement ouvrant accès à un corps ou cadre d’emplois de la fonction publique </a:t>
            </a:r>
          </a:p>
          <a:p>
            <a:pPr lvl="1" algn="just">
              <a:defRPr/>
            </a:pPr>
            <a:endParaRPr lang="fr-FR" sz="1800" dirty="0">
              <a:latin typeface="Calibri" pitchFamily="34" charset="0"/>
            </a:endParaRPr>
          </a:p>
          <a:p>
            <a:pPr marL="457200" lvl="1" indent="0" algn="just">
              <a:buNone/>
              <a:defRPr/>
            </a:pPr>
            <a:r>
              <a:rPr lang="fr-FR" sz="1800" b="1" dirty="0">
                <a:solidFill>
                  <a:srgbClr val="B4004B"/>
                </a:solidFill>
                <a:latin typeface="Calibri" pitchFamily="34" charset="0"/>
              </a:rPr>
              <a:t>Le troisième concours </a:t>
            </a:r>
            <a:r>
              <a:rPr lang="fr-FR" sz="1800" dirty="0">
                <a:latin typeface="Calibri" pitchFamily="34" charset="0"/>
              </a:rPr>
              <a:t>Le  troisième concours est ouvert aux personnes qui, au plus tard à la date de la première épreuve, justifient de l’exercice, durant au moins cinq années au total soit :</a:t>
            </a:r>
          </a:p>
          <a:p>
            <a:pPr lvl="1" algn="just">
              <a:defRPr/>
            </a:pPr>
            <a:r>
              <a:rPr lang="fr-FR" sz="1800" dirty="0">
                <a:latin typeface="Calibri" pitchFamily="34" charset="0"/>
              </a:rPr>
              <a:t>d’un ou plusieurs mandats électifs d’une collectivité territoriale,</a:t>
            </a:r>
          </a:p>
          <a:p>
            <a:pPr lvl="1" algn="just">
              <a:defRPr/>
            </a:pPr>
            <a:r>
              <a:rPr lang="fr-FR" sz="1800" dirty="0">
                <a:latin typeface="Calibri" pitchFamily="34" charset="0"/>
              </a:rPr>
              <a:t>d’une ou de plusieurs activités en qualité de responsable, y compris bénévole, d’une association.</a:t>
            </a:r>
          </a:p>
          <a:p>
            <a:pPr lvl="1" algn="just">
              <a:defRPr/>
            </a:pPr>
            <a:r>
              <a:rPr lang="fr-FR" sz="1800" dirty="0">
                <a:latin typeface="Calibri" pitchFamily="34" charset="0"/>
              </a:rPr>
              <a:t>La durée de ces activités ou mandats ne peut être prise en compte que si les intéressés n’avaient pas, lorsqu’ils les exerçaient :</a:t>
            </a:r>
          </a:p>
          <a:p>
            <a:pPr lvl="1" algn="just">
              <a:defRPr/>
            </a:pPr>
            <a:r>
              <a:rPr lang="fr-FR" sz="1800" dirty="0">
                <a:latin typeface="Calibri" pitchFamily="34" charset="0"/>
              </a:rPr>
              <a:t>la qualité de fonctionnaire,</a:t>
            </a:r>
          </a:p>
          <a:p>
            <a:pPr lvl="1" algn="just">
              <a:defRPr/>
            </a:pPr>
            <a:r>
              <a:rPr lang="fr-FR" sz="1800" dirty="0">
                <a:latin typeface="Calibri" pitchFamily="34" charset="0"/>
              </a:rPr>
              <a:t>de magistrat,</a:t>
            </a:r>
          </a:p>
          <a:p>
            <a:pPr lvl="1" algn="just">
              <a:defRPr/>
            </a:pPr>
            <a:r>
              <a:rPr lang="fr-FR" sz="1800" dirty="0">
                <a:latin typeface="Calibri" pitchFamily="34" charset="0"/>
              </a:rPr>
              <a:t>de militaire,</a:t>
            </a:r>
          </a:p>
          <a:p>
            <a:pPr lvl="1" algn="just">
              <a:defRPr/>
            </a:pPr>
            <a:r>
              <a:rPr lang="fr-FR" sz="1800" dirty="0">
                <a:latin typeface="Calibri" pitchFamily="34" charset="0"/>
              </a:rPr>
              <a:t>d’agent public.</a:t>
            </a:r>
          </a:p>
          <a:p>
            <a:pPr marL="457200" lvl="1" indent="0" algn="just">
              <a:buNone/>
              <a:defRPr/>
            </a:pPr>
            <a:r>
              <a:rPr lang="fr-FR" sz="1800" dirty="0">
                <a:latin typeface="Calibri" pitchFamily="34" charset="0"/>
              </a:rPr>
              <a:t>L’exercice simultané de plusieurs activités et mandats n’est pris en compte qu’à un seul titre.</a:t>
            </a:r>
          </a:p>
          <a:p>
            <a:pPr lvl="1" algn="just">
              <a:defRPr/>
            </a:pPr>
            <a:endParaRPr lang="fr-FR" sz="1800" dirty="0">
              <a:latin typeface="Calibri" pitchFamily="34" charset="0"/>
            </a:endParaRPr>
          </a:p>
          <a:p>
            <a:endParaRPr lang="fr-FR" dirty="0"/>
          </a:p>
        </p:txBody>
      </p:sp>
    </p:spTree>
    <p:extLst>
      <p:ext uri="{BB962C8B-B14F-4D97-AF65-F5344CB8AC3E}">
        <p14:creationId xmlns:p14="http://schemas.microsoft.com/office/powerpoint/2010/main" val="310645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cap="small" dirty="0">
                <a:solidFill>
                  <a:schemeClr val="accent2">
                    <a:lumMod val="75000"/>
                  </a:schemeClr>
                </a:solidFill>
                <a:effectLst>
                  <a:outerShdw blurRad="38100" dist="38100" dir="2700000" algn="tl">
                    <a:srgbClr val="000000">
                      <a:alpha val="43137"/>
                    </a:srgbClr>
                  </a:outerShdw>
                </a:effectLst>
              </a:rPr>
              <a:t>Le concours ouvert au titre de la session 2025</a:t>
            </a:r>
          </a:p>
        </p:txBody>
      </p:sp>
      <p:sp>
        <p:nvSpPr>
          <p:cNvPr id="3" name="Espace réservé du contenu 2"/>
          <p:cNvSpPr>
            <a:spLocks noGrp="1"/>
          </p:cNvSpPr>
          <p:nvPr>
            <p:ph idx="1"/>
          </p:nvPr>
        </p:nvSpPr>
        <p:spPr>
          <a:xfrm>
            <a:off x="188259" y="1548143"/>
            <a:ext cx="11878235" cy="4628820"/>
          </a:xfrm>
        </p:spPr>
        <p:txBody>
          <a:bodyPr/>
          <a:lstStyle/>
          <a:p>
            <a:r>
              <a:rPr lang="fr-FR" u="sng" dirty="0">
                <a:effectLst>
                  <a:outerShdw blurRad="38100" dist="38100" dir="2700000" algn="tl">
                    <a:srgbClr val="000000">
                      <a:alpha val="43137"/>
                    </a:srgbClr>
                  </a:outerShdw>
                </a:effectLst>
              </a:rPr>
              <a:t>L’arrêté du 13 janvier 2025, </a:t>
            </a:r>
            <a:r>
              <a:rPr lang="fr-FR" dirty="0"/>
              <a:t>portant ouverture des concours d’admission au cycle de formation d’élève attaché d’administration hospitalière a fixé à 120 le nombre total de places offertes </a:t>
            </a:r>
          </a:p>
          <a:p>
            <a:pPr marL="0" indent="0">
              <a:buNone/>
            </a:pPr>
            <a:endParaRPr lang="fr-FR" dirty="0"/>
          </a:p>
          <a:p>
            <a:pPr>
              <a:lnSpc>
                <a:spcPts val="3600"/>
              </a:lnSpc>
            </a:pPr>
            <a:r>
              <a:rPr lang="fr-FR" dirty="0"/>
              <a:t>La répartition des places entre les quatre concours s’établit comme suit :</a:t>
            </a:r>
            <a:br>
              <a:rPr lang="fr-FR" dirty="0"/>
            </a:br>
            <a:r>
              <a:rPr lang="fr-FR" u="sng" dirty="0"/>
              <a:t>concours  externe</a:t>
            </a:r>
            <a:r>
              <a:rPr lang="fr-FR" dirty="0"/>
              <a:t>  : 59</a:t>
            </a:r>
            <a:br>
              <a:rPr lang="fr-FR" dirty="0"/>
            </a:br>
            <a:r>
              <a:rPr lang="fr-FR" u="sng" dirty="0"/>
              <a:t>concours  interne</a:t>
            </a:r>
            <a:r>
              <a:rPr lang="fr-FR" dirty="0"/>
              <a:t>   : 55</a:t>
            </a:r>
            <a:br>
              <a:rPr lang="fr-FR" dirty="0"/>
            </a:br>
            <a:r>
              <a:rPr lang="fr-FR" u="sng" dirty="0"/>
              <a:t>troisième concours</a:t>
            </a:r>
            <a:r>
              <a:rPr lang="fr-FR" dirty="0"/>
              <a:t> :  6</a:t>
            </a:r>
          </a:p>
        </p:txBody>
      </p:sp>
    </p:spTree>
    <p:extLst>
      <p:ext uri="{BB962C8B-B14F-4D97-AF65-F5344CB8AC3E}">
        <p14:creationId xmlns:p14="http://schemas.microsoft.com/office/powerpoint/2010/main" val="181548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938" y="197225"/>
            <a:ext cx="10520991" cy="1057834"/>
          </a:xfrm>
        </p:spPr>
        <p:txBody>
          <a:bodyPr>
            <a:normAutofit fontScale="90000"/>
          </a:bodyPr>
          <a:lstStyle/>
          <a:p>
            <a:pPr algn="ctr"/>
            <a:r>
              <a:rPr lang="fr-FR" b="1" u="sng" cap="small" dirty="0">
                <a:solidFill>
                  <a:schemeClr val="accent2">
                    <a:lumMod val="75000"/>
                  </a:schemeClr>
                </a:solidFill>
                <a:effectLst>
                  <a:outerShdw blurRad="38100" dist="38100" dir="2700000" algn="tl">
                    <a:srgbClr val="000000">
                      <a:alpha val="43137"/>
                    </a:srgbClr>
                  </a:outerShdw>
                </a:effectLst>
              </a:rPr>
              <a:t>Le concours ouvert au titre de la session 2025</a:t>
            </a:r>
            <a:br>
              <a:rPr lang="fr-FR" b="1" u="sng" cap="small" dirty="0">
                <a:solidFill>
                  <a:schemeClr val="accent2">
                    <a:lumMod val="75000"/>
                  </a:schemeClr>
                </a:solidFill>
                <a:effectLst>
                  <a:outerShdw blurRad="38100" dist="38100" dir="2700000" algn="tl">
                    <a:srgbClr val="000000">
                      <a:alpha val="43137"/>
                    </a:srgbClr>
                  </a:outerShdw>
                </a:effectLst>
              </a:rPr>
            </a:br>
            <a:r>
              <a:rPr lang="fr-FR" b="1" u="sng" cap="small" dirty="0">
                <a:solidFill>
                  <a:schemeClr val="accent2">
                    <a:lumMod val="75000"/>
                  </a:schemeClr>
                </a:solidFill>
                <a:effectLst>
                  <a:outerShdw blurRad="38100" dist="38100" dir="2700000" algn="tl">
                    <a:srgbClr val="000000">
                      <a:alpha val="43137"/>
                    </a:srgbClr>
                  </a:outerShdw>
                </a:effectLst>
              </a:rPr>
              <a:t>Nombre de candidats admis à concourir</a:t>
            </a:r>
            <a:endParaRPr lang="fr-FR" dirty="0"/>
          </a:p>
        </p:txBody>
      </p:sp>
      <p:graphicFrame>
        <p:nvGraphicFramePr>
          <p:cNvPr id="3" name="Tableau 2">
            <a:extLst>
              <a:ext uri="{FF2B5EF4-FFF2-40B4-BE49-F238E27FC236}">
                <a16:creationId xmlns:a16="http://schemas.microsoft.com/office/drawing/2014/main" id="{706FA3D5-FBE0-0BD7-605D-08B745D6FB00}"/>
              </a:ext>
            </a:extLst>
          </p:cNvPr>
          <p:cNvGraphicFramePr>
            <a:graphicFrameLocks noGrp="1"/>
          </p:cNvGraphicFramePr>
          <p:nvPr>
            <p:extLst>
              <p:ext uri="{D42A27DB-BD31-4B8C-83A1-F6EECF244321}">
                <p14:modId xmlns:p14="http://schemas.microsoft.com/office/powerpoint/2010/main" val="1395516400"/>
              </p:ext>
            </p:extLst>
          </p:nvPr>
        </p:nvGraphicFramePr>
        <p:xfrm>
          <a:off x="788894" y="1685365"/>
          <a:ext cx="9179859" cy="3917579"/>
        </p:xfrm>
        <a:graphic>
          <a:graphicData uri="http://schemas.openxmlformats.org/drawingml/2006/table">
            <a:tbl>
              <a:tblPr/>
              <a:tblGrid>
                <a:gridCol w="2034791">
                  <a:extLst>
                    <a:ext uri="{9D8B030D-6E8A-4147-A177-3AD203B41FA5}">
                      <a16:colId xmlns:a16="http://schemas.microsoft.com/office/drawing/2014/main" val="2080453058"/>
                    </a:ext>
                  </a:extLst>
                </a:gridCol>
                <a:gridCol w="2034791">
                  <a:extLst>
                    <a:ext uri="{9D8B030D-6E8A-4147-A177-3AD203B41FA5}">
                      <a16:colId xmlns:a16="http://schemas.microsoft.com/office/drawing/2014/main" val="3802867057"/>
                    </a:ext>
                  </a:extLst>
                </a:gridCol>
                <a:gridCol w="2034791">
                  <a:extLst>
                    <a:ext uri="{9D8B030D-6E8A-4147-A177-3AD203B41FA5}">
                      <a16:colId xmlns:a16="http://schemas.microsoft.com/office/drawing/2014/main" val="3114801875"/>
                    </a:ext>
                  </a:extLst>
                </a:gridCol>
                <a:gridCol w="2034791">
                  <a:extLst>
                    <a:ext uri="{9D8B030D-6E8A-4147-A177-3AD203B41FA5}">
                      <a16:colId xmlns:a16="http://schemas.microsoft.com/office/drawing/2014/main" val="2784778715"/>
                    </a:ext>
                  </a:extLst>
                </a:gridCol>
                <a:gridCol w="1040695">
                  <a:extLst>
                    <a:ext uri="{9D8B030D-6E8A-4147-A177-3AD203B41FA5}">
                      <a16:colId xmlns:a16="http://schemas.microsoft.com/office/drawing/2014/main" val="2888857039"/>
                    </a:ext>
                  </a:extLst>
                </a:gridCol>
              </a:tblGrid>
              <a:tr h="459181">
                <a:tc>
                  <a:txBody>
                    <a:bodyPr/>
                    <a:lstStyle/>
                    <a:p>
                      <a:pPr algn="ctr" fontAlgn="ctr"/>
                      <a:r>
                        <a:rPr lang="fr-FR" sz="1200" b="1" i="0" u="none" strike="noStrike" dirty="0">
                          <a:solidFill>
                            <a:srgbClr val="000000"/>
                          </a:solidFill>
                          <a:effectLst/>
                          <a:latin typeface="Calibri" panose="020F0502020204030204" pitchFamily="34" charset="0"/>
                        </a:rPr>
                        <a:t>Centres d'épreuves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Concours externe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INTERNE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Troisième concours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a:solidFill>
                            <a:srgbClr val="000000"/>
                          </a:solidFill>
                          <a:effectLst/>
                          <a:latin typeface="Aptos Narrow" panose="020B0004020202020204" pitchFamily="34" charset="0"/>
                        </a:rPr>
                        <a:t>Total </a:t>
                      </a:r>
                      <a:br>
                        <a:rPr lang="fr-FR" sz="1100" b="1" i="0" u="none" strike="noStrike">
                          <a:solidFill>
                            <a:srgbClr val="000000"/>
                          </a:solidFill>
                          <a:effectLst/>
                          <a:latin typeface="Aptos Narrow" panose="020B0004020202020204" pitchFamily="34" charset="0"/>
                        </a:rPr>
                      </a:br>
                      <a:r>
                        <a:rPr lang="fr-FR" sz="1100" b="1" i="0" u="none" strike="noStrike">
                          <a:solidFill>
                            <a:srgbClr val="000000"/>
                          </a:solidFill>
                          <a:effectLst/>
                          <a:latin typeface="Aptos Narrow" panose="020B0004020202020204" pitchFamily="34" charset="0"/>
                        </a:rPr>
                        <a:t>par centre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95192"/>
                  </a:ext>
                </a:extLst>
              </a:tr>
              <a:tr h="413263">
                <a:tc>
                  <a:txBody>
                    <a:bodyPr/>
                    <a:lstStyle/>
                    <a:p>
                      <a:pPr algn="just" fontAlgn="ctr"/>
                      <a:r>
                        <a:rPr lang="fr-FR" sz="1200" b="1" i="1" u="none" strike="noStrike">
                          <a:solidFill>
                            <a:srgbClr val="000000"/>
                          </a:solidFill>
                          <a:effectLst/>
                          <a:latin typeface="Aptos Narrow" panose="020B0004020202020204" pitchFamily="34" charset="0"/>
                        </a:rPr>
                        <a:t>La Réunion - St Denis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712008"/>
                  </a:ext>
                </a:extLst>
              </a:tr>
              <a:tr h="413263">
                <a:tc>
                  <a:txBody>
                    <a:bodyPr/>
                    <a:lstStyle/>
                    <a:p>
                      <a:pPr algn="just" fontAlgn="ctr"/>
                      <a:r>
                        <a:rPr lang="fr-FR" sz="1200" b="1" i="1" u="none" strike="noStrike" dirty="0">
                          <a:solidFill>
                            <a:srgbClr val="000000"/>
                          </a:solidFill>
                          <a:effectLst/>
                          <a:latin typeface="Aptos Narrow" panose="020B0004020202020204" pitchFamily="34" charset="0"/>
                        </a:rPr>
                        <a:t>Lyon - </a:t>
                      </a:r>
                    </a:p>
                    <a:p>
                      <a:pPr algn="just" fontAlgn="ctr"/>
                      <a:r>
                        <a:rPr lang="fr-FR" sz="1200" b="1" i="1" u="none" strike="noStrike" dirty="0">
                          <a:solidFill>
                            <a:srgbClr val="000000"/>
                          </a:solidFill>
                          <a:effectLst/>
                          <a:latin typeface="Aptos Narrow" panose="020B0004020202020204" pitchFamily="34" charset="0"/>
                        </a:rPr>
                        <a:t>Hippodrome de </a:t>
                      </a:r>
                      <a:r>
                        <a:rPr lang="fr-FR" sz="1200" b="1" i="1" u="none" strike="noStrike" dirty="0" err="1">
                          <a:solidFill>
                            <a:srgbClr val="000000"/>
                          </a:solidFill>
                          <a:effectLst/>
                          <a:latin typeface="Aptos Narrow" panose="020B0004020202020204" pitchFamily="34" charset="0"/>
                        </a:rPr>
                        <a:t>Parilly</a:t>
                      </a:r>
                      <a:r>
                        <a:rPr lang="fr-FR" sz="1200" b="1" i="1" u="none" strike="noStrike" dirty="0">
                          <a:solidFill>
                            <a:srgbClr val="000000"/>
                          </a:solidFill>
                          <a:effectLst/>
                          <a:latin typeface="Aptos Narrow" panose="020B0004020202020204" pitchFamily="34" charset="0"/>
                        </a:rPr>
                        <a:t> -  Bron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302508"/>
                  </a:ext>
                </a:extLst>
              </a:tr>
              <a:tr h="413263">
                <a:tc>
                  <a:txBody>
                    <a:bodyPr/>
                    <a:lstStyle/>
                    <a:p>
                      <a:pPr algn="just" fontAlgn="ctr"/>
                      <a:r>
                        <a:rPr lang="fr-FR" sz="1200" b="1" i="1" u="none" strike="noStrike" dirty="0">
                          <a:solidFill>
                            <a:srgbClr val="000000"/>
                          </a:solidFill>
                          <a:effectLst/>
                          <a:latin typeface="Aptos Narrow" panose="020B0004020202020204" pitchFamily="34" charset="0"/>
                        </a:rPr>
                        <a:t>Marseille – World Trade 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278845"/>
                  </a:ext>
                </a:extLst>
              </a:tr>
              <a:tr h="413263">
                <a:tc>
                  <a:txBody>
                    <a:bodyPr/>
                    <a:lstStyle/>
                    <a:p>
                      <a:pPr algn="just" fontAlgn="ctr"/>
                      <a:r>
                        <a:rPr lang="fr-FR" sz="1200" b="1" i="1" u="none" strike="noStrike" dirty="0">
                          <a:solidFill>
                            <a:srgbClr val="000000"/>
                          </a:solidFill>
                          <a:effectLst/>
                          <a:latin typeface="Aptos Narrow" panose="020B0004020202020204" pitchFamily="34" charset="0"/>
                        </a:rPr>
                        <a:t>Martinique - Trois Ilets</a:t>
                      </a:r>
                    </a:p>
                    <a:p>
                      <a:pPr algn="just" fontAlgn="ctr"/>
                      <a:r>
                        <a:rPr lang="fr-FR" sz="1200" b="1" i="1" u="none" strike="noStrike" dirty="0">
                          <a:solidFill>
                            <a:srgbClr val="000000"/>
                          </a:solidFill>
                          <a:effectLst/>
                          <a:latin typeface="Aptos Narrow" panose="020B0004020202020204" pitchFamily="34" charset="0"/>
                        </a:rPr>
                        <a:t>–Le Bakoua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529196"/>
                  </a:ext>
                </a:extLst>
              </a:tr>
              <a:tr h="413263">
                <a:tc>
                  <a:txBody>
                    <a:bodyPr/>
                    <a:lstStyle/>
                    <a:p>
                      <a:pPr algn="just" fontAlgn="ctr"/>
                      <a:r>
                        <a:rPr lang="fr-FR" sz="1200" b="1" i="1" u="none" strike="noStrike" dirty="0">
                          <a:solidFill>
                            <a:srgbClr val="000000"/>
                          </a:solidFill>
                          <a:effectLst/>
                          <a:latin typeface="Aptos Narrow" panose="020B0004020202020204" pitchFamily="34" charset="0"/>
                        </a:rPr>
                        <a:t>Rennes – Espace Longs champs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2447805"/>
                  </a:ext>
                </a:extLst>
              </a:tr>
              <a:tr h="413263">
                <a:tc>
                  <a:txBody>
                    <a:bodyPr/>
                    <a:lstStyle/>
                    <a:p>
                      <a:pPr algn="just" fontAlgn="ctr"/>
                      <a:r>
                        <a:rPr lang="fr-FR" sz="1200" b="1" i="1" u="none" strike="noStrike" dirty="0">
                          <a:solidFill>
                            <a:srgbClr val="000000"/>
                          </a:solidFill>
                          <a:effectLst/>
                          <a:latin typeface="Aptos Narrow" panose="020B0004020202020204" pitchFamily="34" charset="0"/>
                        </a:rPr>
                        <a:t>Rungis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160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66915"/>
                  </a:ext>
                </a:extLst>
              </a:tr>
              <a:tr h="413263">
                <a:tc>
                  <a:txBody>
                    <a:bodyPr/>
                    <a:lstStyle/>
                    <a:p>
                      <a:pPr algn="just" fontAlgn="ctr"/>
                      <a:r>
                        <a:rPr lang="fr-FR" sz="1200" b="1" i="1" u="none" strike="noStrike" dirty="0">
                          <a:solidFill>
                            <a:srgbClr val="000000"/>
                          </a:solidFill>
                          <a:effectLst/>
                          <a:latin typeface="Aptos Narrow" panose="020B0004020202020204" pitchFamily="34" charset="0"/>
                        </a:rPr>
                        <a:t>Toulouse - Diagora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080429"/>
                  </a:ext>
                </a:extLst>
              </a:tr>
              <a:tr h="565557">
                <a:tc>
                  <a:txBody>
                    <a:bodyPr/>
                    <a:lstStyle/>
                    <a:p>
                      <a:pPr algn="ctr" fontAlgn="ctr"/>
                      <a:r>
                        <a:rPr lang="fr-FR" sz="1200" b="1" i="0" u="none" strike="noStrike">
                          <a:solidFill>
                            <a:srgbClr val="000000"/>
                          </a:solidFill>
                          <a:effectLst/>
                          <a:latin typeface="Aptos Narrow" panose="020B00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solidFill>
                            <a:srgbClr val="000000"/>
                          </a:solidFill>
                          <a:effectLst/>
                          <a:latin typeface="Aptos Narrow" panose="020B0004020202020204" pitchFamily="34" charset="0"/>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200" b="1" i="0" u="none" strike="noStrike" dirty="0">
                          <a:solidFill>
                            <a:srgbClr val="0070C0"/>
                          </a:solidFill>
                          <a:effectLst/>
                          <a:latin typeface="Aptos Narrow" panose="020B0004020202020204" pitchFamily="34"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solidFill>
                            <a:srgbClr val="000000"/>
                          </a:solidFill>
                          <a:effectLst/>
                          <a:latin typeface="Aptos Narrow" panose="020B00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433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769693"/>
                  </a:ext>
                </a:extLst>
              </a:tr>
            </a:tbl>
          </a:graphicData>
        </a:graphic>
      </p:graphicFrame>
    </p:spTree>
    <p:extLst>
      <p:ext uri="{BB962C8B-B14F-4D97-AF65-F5344CB8AC3E}">
        <p14:creationId xmlns:p14="http://schemas.microsoft.com/office/powerpoint/2010/main" val="180023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79597-7736-D2F3-D2DB-7D3A089A4B27}"/>
              </a:ext>
            </a:extLst>
          </p:cNvPr>
          <p:cNvSpPr>
            <a:spLocks noGrp="1"/>
          </p:cNvSpPr>
          <p:nvPr>
            <p:ph type="title"/>
          </p:nvPr>
        </p:nvSpPr>
        <p:spPr/>
        <p:txBody>
          <a:bodyPr>
            <a:noAutofit/>
          </a:bodyPr>
          <a:lstStyle/>
          <a:p>
            <a:pPr algn="ctr"/>
            <a:r>
              <a:rPr lang="fr-FR" sz="2800" u="dbl" dirty="0">
                <a:effectLst>
                  <a:outerShdw blurRad="38100" dist="38100" dir="2700000" algn="tl">
                    <a:srgbClr val="000000">
                      <a:alpha val="43137"/>
                    </a:srgbClr>
                  </a:outerShdw>
                </a:effectLst>
              </a:rPr>
              <a:t>EPREUVES D’ADMISSIBILITE</a:t>
            </a:r>
            <a:r>
              <a:rPr lang="fr-FR" sz="2800" u="dbl" dirty="0"/>
              <a:t> </a:t>
            </a:r>
          </a:p>
        </p:txBody>
      </p:sp>
      <p:graphicFrame>
        <p:nvGraphicFramePr>
          <p:cNvPr id="4" name="Espace réservé du contenu 3">
            <a:extLst>
              <a:ext uri="{FF2B5EF4-FFF2-40B4-BE49-F238E27FC236}">
                <a16:creationId xmlns:a16="http://schemas.microsoft.com/office/drawing/2014/main" id="{39CCDBCD-2AA9-908E-35A3-1837F51FB9EC}"/>
              </a:ext>
            </a:extLst>
          </p:cNvPr>
          <p:cNvGraphicFramePr>
            <a:graphicFrameLocks noGrp="1"/>
          </p:cNvGraphicFramePr>
          <p:nvPr>
            <p:ph idx="1"/>
            <p:extLst>
              <p:ext uri="{D42A27DB-BD31-4B8C-83A1-F6EECF244321}">
                <p14:modId xmlns:p14="http://schemas.microsoft.com/office/powerpoint/2010/main" val="3115196929"/>
              </p:ext>
            </p:extLst>
          </p:nvPr>
        </p:nvGraphicFramePr>
        <p:xfrm>
          <a:off x="1326776" y="1686402"/>
          <a:ext cx="9395012" cy="3485196"/>
        </p:xfrm>
        <a:graphic>
          <a:graphicData uri="http://schemas.openxmlformats.org/drawingml/2006/table">
            <a:tbl>
              <a:tblPr firstRow="1" firstCol="1" bandRow="1"/>
              <a:tblGrid>
                <a:gridCol w="7675993">
                  <a:extLst>
                    <a:ext uri="{9D8B030D-6E8A-4147-A177-3AD203B41FA5}">
                      <a16:colId xmlns:a16="http://schemas.microsoft.com/office/drawing/2014/main" val="30210047"/>
                    </a:ext>
                  </a:extLst>
                </a:gridCol>
                <a:gridCol w="742514">
                  <a:extLst>
                    <a:ext uri="{9D8B030D-6E8A-4147-A177-3AD203B41FA5}">
                      <a16:colId xmlns:a16="http://schemas.microsoft.com/office/drawing/2014/main" val="2864258554"/>
                    </a:ext>
                  </a:extLst>
                </a:gridCol>
                <a:gridCol w="976505">
                  <a:extLst>
                    <a:ext uri="{9D8B030D-6E8A-4147-A177-3AD203B41FA5}">
                      <a16:colId xmlns:a16="http://schemas.microsoft.com/office/drawing/2014/main" val="4021443572"/>
                    </a:ext>
                  </a:extLst>
                </a:gridCol>
              </a:tblGrid>
              <a:tr h="242027">
                <a:tc>
                  <a:txBody>
                    <a:bodyPr/>
                    <a:lstStyle/>
                    <a:p>
                      <a:pPr algn="ctr">
                        <a:lnSpc>
                          <a:spcPct val="115000"/>
                        </a:lnSpc>
                        <a:spcAft>
                          <a:spcPts val="1000"/>
                        </a:spcAft>
                      </a:pPr>
                      <a:r>
                        <a:rPr lang="fr-FR" sz="1600" b="1">
                          <a:ln w="9525" cap="flat" cmpd="sng" algn="ctr">
                            <a:solidFill>
                              <a:srgbClr val="FFFFFF"/>
                            </a:solidFill>
                            <a:prstDash val="solid"/>
                            <a:round/>
                          </a:ln>
                          <a:solidFill>
                            <a:srgbClr val="4BACC6"/>
                          </a:solidFill>
                          <a:effectLst>
                            <a:outerShdw blurRad="12700" dist="38100" dir="2700000" algn="tl">
                              <a:schemeClr val="accent5">
                                <a:lumMod val="60000"/>
                                <a:lumOff val="40000"/>
                              </a:schemeClr>
                            </a:outerShdw>
                          </a:effectLst>
                          <a:latin typeface="Arial" panose="020B0604020202020204" pitchFamily="34" charset="0"/>
                          <a:ea typeface="Calibri" panose="020F0502020204030204" pitchFamily="34" charset="0"/>
                          <a:cs typeface="Times New Roman" panose="02020603050405020304" pitchFamily="18" charset="0"/>
                        </a:rPr>
                        <a:t>Nature des épreuves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100" dirty="0">
                          <a:effectLst/>
                          <a:latin typeface="Arial" panose="020B0604020202020204" pitchFamily="34" charset="0"/>
                          <a:ea typeface="Calibri" panose="020F0502020204030204" pitchFamily="34" charset="0"/>
                          <a:cs typeface="Times New Roman" panose="02020603050405020304" pitchFamily="18" charset="0"/>
                        </a:rPr>
                        <a:t>Durée</a:t>
                      </a:r>
                      <a:endParaRPr lang="fr-FR" dirty="0"/>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100" dirty="0">
                          <a:effectLst/>
                          <a:latin typeface="Arial" panose="020B0604020202020204" pitchFamily="34" charset="0"/>
                          <a:ea typeface="Calibri" panose="020F0502020204030204" pitchFamily="34" charset="0"/>
                          <a:cs typeface="Times New Roman" panose="02020603050405020304" pitchFamily="18" charset="0"/>
                        </a:rPr>
                        <a:t>Coefficient</a:t>
                      </a:r>
                      <a:endParaRPr lang="fr-FR" dirty="0"/>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441952"/>
                  </a:ext>
                </a:extLst>
              </a:tr>
              <a:tr h="158918">
                <a:tc gridSpan="3">
                  <a:txBody>
                    <a:bodyPr/>
                    <a:lstStyle/>
                    <a:p>
                      <a:pPr algn="ctr">
                        <a:lnSpc>
                          <a:spcPct val="115000"/>
                        </a:lnSpc>
                        <a:spcAft>
                          <a:spcPts val="1000"/>
                        </a:spcAft>
                      </a:pPr>
                      <a:r>
                        <a:rPr lang="fr-FR"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EPREUVES D’ADMISSIBILITE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21780188"/>
                  </a:ext>
                </a:extLst>
              </a:tr>
              <a:tr h="982533">
                <a:tc>
                  <a:txBody>
                    <a:bodyPr/>
                    <a:lstStyle/>
                    <a:p>
                      <a:pPr algn="just">
                        <a:lnSpc>
                          <a:spcPct val="115000"/>
                        </a:lnSpc>
                        <a:spcAft>
                          <a:spcPts val="1000"/>
                        </a:spcAft>
                      </a:pPr>
                      <a:r>
                        <a:rPr lang="fr-FR" sz="1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Des questions à réponse courte, dont le nombre est compris entre deux et six, </a:t>
                      </a:r>
                      <a:r>
                        <a:rPr lang="fr-FR" sz="1000" b="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visant à vérifier les connaissances du candidat en matière de culture administrative et juridique, de finances publiques, d'organisation, de fonctionnement et de politiques des institutions européennes et de droit hospitalier, ainsi que son aptitude à la décision par le biais, le cas échéant, de mises en situation </a:t>
                      </a:r>
                    </a:p>
                    <a:p>
                      <a:pPr algn="just">
                        <a:lnSpc>
                          <a:spcPct val="115000"/>
                        </a:lnSpc>
                        <a:spcAft>
                          <a:spcPts val="1000"/>
                        </a:spcAft>
                      </a:pPr>
                      <a:r>
                        <a:rPr lang="fr-FR" sz="1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(durée : deux heures ; coefficient 3).</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2 heures</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a:t>
                      </a:r>
                      <a:endParaRPr lang="fr-F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660403"/>
                  </a:ext>
                </a:extLst>
              </a:tr>
              <a:tr h="1923293">
                <a:tc>
                  <a:txBody>
                    <a:bodyPr/>
                    <a:lstStyle/>
                    <a:p>
                      <a:pPr algn="just">
                        <a:lnSpc>
                          <a:spcPts val="1400"/>
                        </a:lnSpc>
                        <a:spcAft>
                          <a:spcPts val="1000"/>
                        </a:spcAft>
                      </a:pPr>
                      <a:r>
                        <a:rPr lang="fr-FR" sz="1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Une note rédigée à partir d'un dossier, </a:t>
                      </a:r>
                      <a:r>
                        <a:rPr lang="fr-FR" sz="1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comprenant </a:t>
                      </a:r>
                      <a:r>
                        <a:rPr lang="fr-FR" sz="1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une mise en situation pour les candidats au concours interne</a:t>
                      </a:r>
                      <a:r>
                        <a:rPr lang="fr-FR" sz="1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permettant de vérifier l'aptitude du candidat à faire l'analyse et la synthèse d'une question relative à l'organisation et à la gestion dans le domaine </a:t>
                      </a:r>
                      <a:r>
                        <a:rPr lang="fr-FR" sz="10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sanitaire, social et médico-social, sur l'une des thématiques suivantes :</a:t>
                      </a:r>
                    </a:p>
                    <a:p>
                      <a:pPr algn="just">
                        <a:lnSpc>
                          <a:spcPts val="1400"/>
                        </a:lnSpc>
                        <a:spcAft>
                          <a:spcPts val="1000"/>
                        </a:spcAft>
                      </a:pPr>
                      <a:r>
                        <a:rPr lang="fr-FR" sz="10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-gestion des ressources humaines ;</a:t>
                      </a:r>
                    </a:p>
                    <a:p>
                      <a:pPr algn="just">
                        <a:lnSpc>
                          <a:spcPts val="1400"/>
                        </a:lnSpc>
                        <a:spcAft>
                          <a:spcPts val="1000"/>
                        </a:spcAft>
                      </a:pPr>
                      <a:r>
                        <a:rPr lang="fr-FR" sz="10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-droit de la commande publique ;</a:t>
                      </a:r>
                    </a:p>
                    <a:p>
                      <a:pPr algn="just">
                        <a:lnSpc>
                          <a:spcPts val="1400"/>
                        </a:lnSpc>
                        <a:spcAft>
                          <a:spcPts val="1000"/>
                        </a:spcAft>
                      </a:pPr>
                      <a:r>
                        <a:rPr lang="fr-FR" sz="10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-gestion budgétaire et financière ;</a:t>
                      </a:r>
                    </a:p>
                    <a:p>
                      <a:pPr algn="just">
                        <a:lnSpc>
                          <a:spcPts val="1400"/>
                        </a:lnSpc>
                        <a:spcAft>
                          <a:spcPts val="1000"/>
                        </a:spcAft>
                      </a:pPr>
                      <a:r>
                        <a:rPr lang="fr-FR" sz="10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-droit hospitalier.</a:t>
                      </a:r>
                    </a:p>
                    <a:p>
                      <a:pPr algn="just">
                        <a:lnSpc>
                          <a:spcPct val="115000"/>
                        </a:lnSpc>
                        <a:spcAft>
                          <a:spcPts val="1000"/>
                        </a:spcAft>
                      </a:pPr>
                      <a:r>
                        <a:rPr lang="fr-FR" sz="1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Le choix du candidat est exprimé avant la clôture des inscriptions. Il est irréversible.</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 heures</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2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a:t>
                      </a:r>
                      <a:endParaRPr lang="fr-FR"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309159"/>
                  </a:ext>
                </a:extLst>
              </a:tr>
            </a:tbl>
          </a:graphicData>
        </a:graphic>
      </p:graphicFrame>
    </p:spTree>
    <p:extLst>
      <p:ext uri="{BB962C8B-B14F-4D97-AF65-F5344CB8AC3E}">
        <p14:creationId xmlns:p14="http://schemas.microsoft.com/office/powerpoint/2010/main" val="284733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cap="small" dirty="0">
                <a:solidFill>
                  <a:schemeClr val="tx2"/>
                </a:solidFill>
                <a:effectLst>
                  <a:outerShdw blurRad="38100" dist="38100" dir="2700000" algn="tl">
                    <a:srgbClr val="C0C0C0"/>
                  </a:outerShdw>
                </a:effectLst>
                <a:latin typeface="Calibri" pitchFamily="34" charset="0"/>
              </a:rPr>
              <a:t>Calendrier des épreuves d’admissibilité</a:t>
            </a:r>
            <a:endParaRPr lang="fr-FR" dirty="0"/>
          </a:p>
        </p:txBody>
      </p:sp>
      <p:sp>
        <p:nvSpPr>
          <p:cNvPr id="3" name="Espace réservé du contenu 2"/>
          <p:cNvSpPr>
            <a:spLocks noGrp="1"/>
          </p:cNvSpPr>
          <p:nvPr>
            <p:ph sz="half" idx="1"/>
          </p:nvPr>
        </p:nvSpPr>
        <p:spPr>
          <a:xfrm>
            <a:off x="515938" y="1586752"/>
            <a:ext cx="11218862" cy="4195483"/>
          </a:xfrm>
        </p:spPr>
        <p:txBody>
          <a:bodyPr>
            <a:normAutofit/>
          </a:bodyPr>
          <a:lstStyle/>
          <a:p>
            <a:endParaRPr lang="fr-FR" dirty="0"/>
          </a:p>
          <a:p>
            <a:pPr marL="0" indent="0">
              <a:buNone/>
            </a:pPr>
            <a:endParaRPr lang="fr-FR" sz="2000" i="1" dirty="0"/>
          </a:p>
          <a:p>
            <a:r>
              <a:rPr lang="fr-FR" sz="2000" i="1" dirty="0"/>
              <a:t>Jeudi  5 juin 2025 de 13:00 heures à 15:00 heures (</a:t>
            </a:r>
            <a:r>
              <a:rPr lang="fr-FR" sz="2000" b="1" i="1" u="sng" dirty="0"/>
              <a:t>heure de Paris</a:t>
            </a:r>
            <a:r>
              <a:rPr lang="fr-FR" sz="2000" i="1" dirty="0"/>
              <a:t>) – 1</a:t>
            </a:r>
            <a:r>
              <a:rPr lang="fr-FR" sz="2000" i="1" baseline="30000" dirty="0"/>
              <a:t>ère</a:t>
            </a:r>
            <a:r>
              <a:rPr lang="fr-FR" sz="2000" i="1" dirty="0"/>
              <a:t> épreuve ;</a:t>
            </a:r>
          </a:p>
          <a:p>
            <a:pPr marL="0" indent="0">
              <a:buNone/>
            </a:pPr>
            <a:endParaRPr lang="fr-FR" sz="2000" i="1" dirty="0"/>
          </a:p>
          <a:p>
            <a:r>
              <a:rPr lang="fr-FR" sz="2000" i="1" dirty="0"/>
              <a:t> Vendredi 6 juin 2025 de 13:00 heures à 17:00 heures (</a:t>
            </a:r>
            <a:r>
              <a:rPr lang="fr-FR" sz="2000" b="1" i="1" u="sng" dirty="0"/>
              <a:t>heure de Paris</a:t>
            </a:r>
            <a:r>
              <a:rPr lang="fr-FR" sz="2000" i="1" dirty="0"/>
              <a:t>) – 2</a:t>
            </a:r>
            <a:r>
              <a:rPr lang="fr-FR" sz="2000" i="1" baseline="30000" dirty="0"/>
              <a:t>ème</a:t>
            </a:r>
            <a:r>
              <a:rPr lang="fr-FR" sz="2000" i="1" dirty="0"/>
              <a:t> épreuve.</a:t>
            </a:r>
          </a:p>
        </p:txBody>
      </p:sp>
    </p:spTree>
    <p:extLst>
      <p:ext uri="{BB962C8B-B14F-4D97-AF65-F5344CB8AC3E}">
        <p14:creationId xmlns:p14="http://schemas.microsoft.com/office/powerpoint/2010/main" val="301542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78644" y="405365"/>
            <a:ext cx="11439036" cy="577615"/>
          </a:xfrm>
        </p:spPr>
        <p:txBody>
          <a:bodyPr>
            <a:normAutofit/>
          </a:bodyPr>
          <a:lstStyle/>
          <a:p>
            <a:pPr algn="ctr"/>
            <a:r>
              <a:rPr lang="fr-FR" sz="2800" u="sng" dirty="0"/>
              <a:t>Le Concours de DH. Les nouvelles épreuves orales d’admission.</a:t>
            </a:r>
          </a:p>
        </p:txBody>
      </p:sp>
      <p:sp>
        <p:nvSpPr>
          <p:cNvPr id="4" name="Espace réservé du contenu 3"/>
          <p:cNvSpPr>
            <a:spLocks noGrp="1"/>
          </p:cNvSpPr>
          <p:nvPr>
            <p:ph idx="1"/>
          </p:nvPr>
        </p:nvSpPr>
        <p:spPr>
          <a:xfrm>
            <a:off x="478644" y="1151544"/>
            <a:ext cx="10839273" cy="4792055"/>
          </a:xfrm>
        </p:spPr>
        <p:txBody>
          <a:bodyPr>
            <a:normAutofit/>
          </a:bodyPr>
          <a:lstStyle/>
          <a:p>
            <a:pPr marL="0" indent="0">
              <a:buNone/>
            </a:pPr>
            <a:endParaRPr lang="fr-FR" dirty="0"/>
          </a:p>
          <a:p>
            <a:pPr marL="0" indent="0">
              <a:lnSpc>
                <a:spcPts val="1600"/>
              </a:lnSpc>
              <a:spcBef>
                <a:spcPts val="600"/>
              </a:spcBef>
              <a:buNone/>
            </a:pPr>
            <a:r>
              <a:rPr lang="fr-FR" sz="1400" b="1" dirty="0">
                <a:latin typeface="Aptos" panose="020B0004020202020204" pitchFamily="34" charset="0"/>
              </a:rPr>
              <a:t>L'épreuve orale d'admission consiste en un entretien avec le jury visant à apprécier la personnalité du candidat, son potentiel et sa motivation à exercer les fonctions d'attaché d'administration hospitalière</a:t>
            </a:r>
          </a:p>
          <a:p>
            <a:pPr marL="0" indent="0">
              <a:lnSpc>
                <a:spcPts val="1600"/>
              </a:lnSpc>
              <a:spcBef>
                <a:spcPts val="600"/>
              </a:spcBef>
              <a:buNone/>
            </a:pPr>
            <a:r>
              <a:rPr lang="fr-FR" sz="1400" b="1" dirty="0">
                <a:latin typeface="Aptos" panose="020B0004020202020204" pitchFamily="34" charset="0"/>
              </a:rPr>
              <a:t>(durée : trente minutes, dont cinq minutes au plus de présentation par le candidat, coefficient 7) </a:t>
            </a:r>
          </a:p>
          <a:p>
            <a:pPr marL="0" indent="0">
              <a:lnSpc>
                <a:spcPts val="1600"/>
              </a:lnSpc>
              <a:spcBef>
                <a:spcPts val="600"/>
              </a:spcBef>
              <a:buNone/>
            </a:pPr>
            <a:r>
              <a:rPr lang="fr-FR" sz="1400" b="1" dirty="0">
                <a:latin typeface="Aptos" panose="020B0004020202020204" pitchFamily="34" charset="0"/>
              </a:rPr>
              <a:t>composé comme suit :</a:t>
            </a:r>
          </a:p>
          <a:p>
            <a:pPr>
              <a:lnSpc>
                <a:spcPts val="1600"/>
              </a:lnSpc>
              <a:spcBef>
                <a:spcPts val="600"/>
              </a:spcBef>
            </a:pPr>
            <a:endParaRPr lang="fr-FR" sz="1400" b="1" u="sng" dirty="0">
              <a:latin typeface="Aptos" panose="020B0004020202020204" pitchFamily="34" charset="0"/>
            </a:endParaRPr>
          </a:p>
          <a:p>
            <a:pPr>
              <a:lnSpc>
                <a:spcPts val="1600"/>
              </a:lnSpc>
              <a:spcBef>
                <a:spcPts val="0"/>
              </a:spcBef>
            </a:pPr>
            <a:r>
              <a:rPr lang="fr-FR" sz="1400" b="1" u="sng" dirty="0">
                <a:latin typeface="Aptos" panose="020B0004020202020204" pitchFamily="34" charset="0"/>
              </a:rPr>
              <a:t>pour les candidats au concours externe : </a:t>
            </a:r>
            <a:r>
              <a:rPr lang="fr-FR" sz="1400" dirty="0">
                <a:latin typeface="Aptos" panose="020B0004020202020204" pitchFamily="34" charset="0"/>
              </a:rPr>
              <a:t>un échange sur son parcours universitaire et/ ou professionnel ainsi que ses motivations. Pour ce faire, le jury dispose du curriculum vitae du candidat faisant apparaître son cursus universitaire et/ ou professionnel.</a:t>
            </a:r>
          </a:p>
          <a:p>
            <a:pPr marL="0" indent="0">
              <a:lnSpc>
                <a:spcPts val="1600"/>
              </a:lnSpc>
              <a:spcBef>
                <a:spcPts val="0"/>
              </a:spcBef>
              <a:buNone/>
            </a:pPr>
            <a:r>
              <a:rPr lang="fr-FR" sz="1400" i="1" dirty="0">
                <a:latin typeface="Aptos" panose="020B0004020202020204" pitchFamily="34" charset="0"/>
              </a:rPr>
              <a:t>	Les candidats titulaires d'un doctorat peuvent, conformément à l'article L. 412-1 du code de la recherche, présenter leur parcours en vue de la reconnaissance des acquis de l'expérience professionnelle résultant de la formation à la recherche et par la recherche qui a conduit à la délivrance du doctorat. En vue de cette présentation intégrée à l'épreuve orale mentionnée dans ce présent article, le candidat admissible adresse une lettre de motivation, dans laquelle il présentera notamment les éléments qui constituent, selon lui, les acquis de son expérience professionnelle résultant de la formation à la recherche et par la recherche</a:t>
            </a:r>
            <a:r>
              <a:rPr lang="fr-FR" sz="1400" dirty="0">
                <a:latin typeface="Aptos" panose="020B0004020202020204" pitchFamily="34" charset="0"/>
              </a:rPr>
              <a:t>.</a:t>
            </a:r>
          </a:p>
          <a:p>
            <a:pPr>
              <a:lnSpc>
                <a:spcPts val="1600"/>
              </a:lnSpc>
              <a:spcBef>
                <a:spcPts val="600"/>
              </a:spcBef>
            </a:pPr>
            <a:endParaRPr lang="fr-FR" sz="1400" b="1" u="sng" dirty="0">
              <a:latin typeface="Aptos" panose="020B0004020202020204" pitchFamily="34" charset="0"/>
            </a:endParaRPr>
          </a:p>
          <a:p>
            <a:pPr>
              <a:lnSpc>
                <a:spcPts val="1600"/>
              </a:lnSpc>
              <a:spcBef>
                <a:spcPts val="600"/>
              </a:spcBef>
            </a:pPr>
            <a:r>
              <a:rPr lang="fr-FR" sz="1400" b="1" u="sng" dirty="0">
                <a:latin typeface="Aptos" panose="020B0004020202020204" pitchFamily="34" charset="0"/>
              </a:rPr>
              <a:t>pour les candidats au concours interne ou au troisième concours : </a:t>
            </a:r>
            <a:r>
              <a:rPr lang="fr-FR" sz="1400" dirty="0">
                <a:latin typeface="Aptos" panose="020B0004020202020204" pitchFamily="34" charset="0"/>
              </a:rPr>
              <a:t>un échange sur son parcours et ses acquis professionnels. A l'appui de cet échange, le jury dispose du dossier constitué par le candidat en vue de la reconnaissance des acquis de l'expérience professionnelle, dont le modèle figure à l'annexe II du présent arrêté. Seul l'entretien avec le jury donne lieu à notation. Le dossier de RAEP n'est pas noté.</a:t>
            </a:r>
          </a:p>
          <a:p>
            <a:endParaRPr lang="fr-FR" dirty="0"/>
          </a:p>
        </p:txBody>
      </p:sp>
    </p:spTree>
    <p:extLst>
      <p:ext uri="{BB962C8B-B14F-4D97-AF65-F5344CB8AC3E}">
        <p14:creationId xmlns:p14="http://schemas.microsoft.com/office/powerpoint/2010/main" val="241064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cap="small" dirty="0">
                <a:solidFill>
                  <a:schemeClr val="tx2"/>
                </a:solidFill>
                <a:effectLst>
                  <a:outerShdw blurRad="38100" dist="38100" dir="2700000" algn="tl">
                    <a:srgbClr val="000000">
                      <a:alpha val="43137"/>
                    </a:srgbClr>
                  </a:outerShdw>
                </a:effectLst>
                <a:latin typeface="+mn-lt"/>
              </a:rPr>
              <a:t>La composition du jury</a:t>
            </a:r>
            <a:br>
              <a:rPr lang="fr-FR" sz="4000" b="1" cap="small" dirty="0">
                <a:solidFill>
                  <a:schemeClr val="tx2"/>
                </a:solidFill>
                <a:effectLst>
                  <a:outerShdw blurRad="38100" dist="38100" dir="2700000" algn="tl">
                    <a:srgbClr val="C0C0C0"/>
                  </a:outerShdw>
                </a:effectLst>
                <a:latin typeface="+mn-lt"/>
              </a:rPr>
            </a:br>
            <a:endParaRPr lang="fr-FR" cap="small" dirty="0">
              <a:latin typeface="+mn-lt"/>
            </a:endParaRPr>
          </a:p>
        </p:txBody>
      </p:sp>
      <p:sp>
        <p:nvSpPr>
          <p:cNvPr id="3" name="Espace réservé du contenu 2"/>
          <p:cNvSpPr>
            <a:spLocks noGrp="1"/>
          </p:cNvSpPr>
          <p:nvPr>
            <p:ph sz="half" idx="1"/>
          </p:nvPr>
        </p:nvSpPr>
        <p:spPr>
          <a:xfrm>
            <a:off x="515938" y="1095470"/>
            <a:ext cx="5181600" cy="5081493"/>
          </a:xfrm>
        </p:spPr>
        <p:txBody>
          <a:bodyPr>
            <a:normAutofit/>
          </a:bodyPr>
          <a:lstStyle/>
          <a:p>
            <a:pPr marL="457200" indent="-457200">
              <a:defRPr/>
            </a:pPr>
            <a:r>
              <a:rPr lang="fr-FR" sz="1650" dirty="0">
                <a:latin typeface="Calibri" pitchFamily="34" charset="0"/>
              </a:rPr>
              <a:t>Le jury, nommé par arrêté de la directrice générale du Centre national de gestion, comprend :</a:t>
            </a:r>
          </a:p>
          <a:p>
            <a:pPr marL="457200" lvl="1" indent="0">
              <a:buNone/>
              <a:defRPr/>
            </a:pPr>
            <a:endParaRPr lang="fr-FR" sz="1650" dirty="0">
              <a:latin typeface="Calibri" pitchFamily="34" charset="0"/>
            </a:endParaRPr>
          </a:p>
          <a:p>
            <a:pPr marL="838200" lvl="1" indent="-381000">
              <a:defRPr/>
            </a:pPr>
            <a:r>
              <a:rPr lang="fr-FR" sz="1650" dirty="0">
                <a:latin typeface="Calibri" pitchFamily="34" charset="0"/>
              </a:rPr>
              <a:t>un membre de l'inspection générale</a:t>
            </a:r>
            <a:br>
              <a:rPr lang="fr-FR" sz="1650" dirty="0">
                <a:latin typeface="Calibri" pitchFamily="34" charset="0"/>
              </a:rPr>
            </a:br>
            <a:r>
              <a:rPr lang="fr-FR" sz="1650" dirty="0">
                <a:latin typeface="Calibri" pitchFamily="34" charset="0"/>
              </a:rPr>
              <a:t>des affaires sociales  </a:t>
            </a:r>
          </a:p>
          <a:p>
            <a:pPr marL="457200" lvl="1" indent="0">
              <a:buNone/>
              <a:defRPr/>
            </a:pPr>
            <a:r>
              <a:rPr lang="fr-FR" sz="1650" dirty="0">
                <a:latin typeface="Calibri" pitchFamily="34" charset="0"/>
              </a:rPr>
              <a:t>	</a:t>
            </a:r>
            <a:r>
              <a:rPr lang="fr-FR" sz="1650" b="1" u="sng" dirty="0">
                <a:effectLst>
                  <a:outerShdw blurRad="38100" dist="38100" dir="2700000" algn="tl">
                    <a:srgbClr val="000000">
                      <a:alpha val="43137"/>
                    </a:srgbClr>
                  </a:outerShdw>
                </a:effectLst>
                <a:latin typeface="Calibri" pitchFamily="34" charset="0"/>
              </a:rPr>
              <a:t>Monsieur MULLIEZ- Président</a:t>
            </a:r>
            <a:r>
              <a:rPr lang="fr-FR" sz="1650" dirty="0">
                <a:latin typeface="Calibri" pitchFamily="34" charset="0"/>
              </a:rPr>
              <a:t> ;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la directrice générale de l'offre</a:t>
            </a:r>
            <a:br>
              <a:rPr lang="fr-FR" sz="1650" dirty="0">
                <a:latin typeface="Calibri" pitchFamily="34" charset="0"/>
              </a:rPr>
            </a:br>
            <a:r>
              <a:rPr lang="fr-FR" sz="1650" dirty="0">
                <a:latin typeface="Calibri" pitchFamily="34" charset="0"/>
              </a:rPr>
              <a:t>de soins ou son représentant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un directeur général d'agence régionale de santé ou son représentant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la directrice de l'École des hautes études en santé publique ou son représentant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Un directeur d’hôpital</a:t>
            </a:r>
          </a:p>
        </p:txBody>
      </p:sp>
      <p:sp>
        <p:nvSpPr>
          <p:cNvPr id="4" name="Espace réservé du contenu 3"/>
          <p:cNvSpPr>
            <a:spLocks noGrp="1"/>
          </p:cNvSpPr>
          <p:nvPr>
            <p:ph sz="half" idx="12"/>
          </p:nvPr>
        </p:nvSpPr>
        <p:spPr>
          <a:xfrm>
            <a:off x="6097588" y="1219200"/>
            <a:ext cx="5181600" cy="4957763"/>
          </a:xfrm>
        </p:spPr>
        <p:txBody>
          <a:bodyPr/>
          <a:lstStyle/>
          <a:p>
            <a:pPr marL="838200" lvl="1" indent="-381000">
              <a:defRPr/>
            </a:pPr>
            <a:r>
              <a:rPr lang="fr-FR" sz="1650" dirty="0">
                <a:latin typeface="Calibri" pitchFamily="34" charset="0"/>
              </a:rPr>
              <a:t>Un attaché d’administration hospitalière;</a:t>
            </a:r>
          </a:p>
          <a:p>
            <a:pPr marL="838200" lvl="1" indent="-381000">
              <a:defRPr/>
            </a:pPr>
            <a:endParaRPr lang="fr-FR" sz="1650" dirty="0">
              <a:latin typeface="Calibri" pitchFamily="34" charset="0"/>
            </a:endParaRPr>
          </a:p>
          <a:p>
            <a:pPr marL="457200" lvl="1" indent="0">
              <a:buNone/>
              <a:defRPr/>
            </a:pPr>
            <a:endParaRPr lang="fr-FR" sz="1650"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r>
              <a:rPr lang="fr-FR" sz="1650" u="sng" dirty="0">
                <a:solidFill>
                  <a:schemeClr val="bg2">
                    <a:lumMod val="50000"/>
                  </a:schemeClr>
                </a:solidFill>
                <a:latin typeface="Calibri" pitchFamily="34" charset="0"/>
              </a:rPr>
              <a:t>Nota</a:t>
            </a:r>
            <a:r>
              <a:rPr lang="fr-FR" sz="1650" dirty="0">
                <a:solidFill>
                  <a:schemeClr val="bg2">
                    <a:lumMod val="50000"/>
                  </a:schemeClr>
                </a:solidFill>
                <a:latin typeface="Calibri" pitchFamily="34" charset="0"/>
              </a:rPr>
              <a:t> :</a:t>
            </a:r>
          </a:p>
          <a:p>
            <a:pPr marL="82800" indent="0" algn="just">
              <a:spcBef>
                <a:spcPts val="24"/>
              </a:spcBef>
              <a:buNone/>
              <a:defRPr/>
            </a:pPr>
            <a:r>
              <a:rPr lang="fr-FR" sz="1650" i="1" dirty="0">
                <a:solidFill>
                  <a:schemeClr val="bg2">
                    <a:lumMod val="50000"/>
                  </a:schemeClr>
                </a:solidFill>
                <a:latin typeface="Calibri" pitchFamily="34" charset="0"/>
              </a:rPr>
              <a:t>Le président du jury est désigné, par arrêté de la directrice générale du Centre national de gestion, parmi les membres du jury.  </a:t>
            </a:r>
          </a:p>
          <a:p>
            <a:pPr marL="82800" indent="0" algn="just">
              <a:spcBef>
                <a:spcPts val="24"/>
              </a:spcBef>
              <a:buNone/>
              <a:defRPr/>
            </a:pPr>
            <a:r>
              <a:rPr lang="fr-FR" sz="1650" i="1" dirty="0">
                <a:solidFill>
                  <a:schemeClr val="bg2">
                    <a:lumMod val="50000"/>
                  </a:schemeClr>
                </a:solidFill>
                <a:latin typeface="Calibri" pitchFamily="34" charset="0"/>
              </a:rPr>
              <a:t>Le secrétariat du jury est assuré par le Centre national de gestion. </a:t>
            </a:r>
          </a:p>
          <a:p>
            <a:endParaRPr lang="fr-FR" dirty="0"/>
          </a:p>
        </p:txBody>
      </p:sp>
    </p:spTree>
    <p:extLst>
      <p:ext uri="{BB962C8B-B14F-4D97-AF65-F5344CB8AC3E}">
        <p14:creationId xmlns:p14="http://schemas.microsoft.com/office/powerpoint/2010/main" val="1278061559"/>
      </p:ext>
    </p:extLst>
  </p:cSld>
  <p:clrMapOvr>
    <a:masterClrMapping/>
  </p:clrMapOvr>
</p:sld>
</file>

<file path=ppt/theme/theme1.xml><?xml version="1.0" encoding="utf-8"?>
<a:theme xmlns:a="http://schemas.openxmlformats.org/drawingml/2006/main" name="Thème Office">
  <a:themeElements>
    <a:clrScheme name="Personnalisé 1">
      <a:dk1>
        <a:srgbClr val="000000"/>
      </a:dk1>
      <a:lt1>
        <a:srgbClr val="FFFFFF"/>
      </a:lt1>
      <a:dk2>
        <a:srgbClr val="44546A"/>
      </a:dk2>
      <a:lt2>
        <a:srgbClr val="E7E6E6"/>
      </a:lt2>
      <a:accent1>
        <a:srgbClr val="005CA9"/>
      </a:accent1>
      <a:accent2>
        <a:srgbClr val="0BBBEF"/>
      </a:accent2>
      <a:accent3>
        <a:srgbClr val="814997"/>
      </a:accent3>
      <a:accent4>
        <a:srgbClr val="474169"/>
      </a:accent4>
      <a:accent5>
        <a:srgbClr val="F9B000"/>
      </a:accent5>
      <a:accent6>
        <a:srgbClr val="E84E0F"/>
      </a:accent6>
      <a:hlink>
        <a:srgbClr val="3FA53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1404</TotalTime>
  <Words>1201</Words>
  <Application>Microsoft Office PowerPoint</Application>
  <PresentationFormat>Grand écran</PresentationFormat>
  <Paragraphs>146</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Aptos</vt:lpstr>
      <vt:lpstr>Aptos Narrow</vt:lpstr>
      <vt:lpstr>Arial</vt:lpstr>
      <vt:lpstr>Calibri</vt:lpstr>
      <vt:lpstr>Thème Office</vt:lpstr>
      <vt:lpstr>WEBINAIRE CONCOURS   D’ATTACHE D’ADMINISTRATION  HOSPITALIERE   Session 2025</vt:lpstr>
      <vt:lpstr>Les modalités actuelles de recrutement par la voie du concours</vt:lpstr>
      <vt:lpstr> Le recrutement par concours </vt:lpstr>
      <vt:lpstr>Le concours ouvert au titre de la session 2025</vt:lpstr>
      <vt:lpstr>Le concours ouvert au titre de la session 2025 Nombre de candidats admis à concourir</vt:lpstr>
      <vt:lpstr>EPREUVES D’ADMISSIBILITE </vt:lpstr>
      <vt:lpstr>Calendrier des épreuves d’admissibilité</vt:lpstr>
      <vt:lpstr>Le Concours de DH. Les nouvelles épreuves orales d’admission.</vt:lpstr>
      <vt:lpstr>La composition du jury </vt:lpstr>
      <vt:lpstr>Éléments statistiques Concours d’Attaché d’administration hospitalière Sessions 2019 - 2025 </vt:lpstr>
      <vt:lpstr>Éléments statistiques session 2019 à 2025</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Marilou Rabourdin</dc:creator>
  <cp:lastModifiedBy>ETIENNE, Philippe (AGC-CNG)</cp:lastModifiedBy>
  <cp:revision>92</cp:revision>
  <cp:lastPrinted>2025-03-27T08:24:44Z</cp:lastPrinted>
  <dcterms:created xsi:type="dcterms:W3CDTF">2021-09-09T08:25:51Z</dcterms:created>
  <dcterms:modified xsi:type="dcterms:W3CDTF">2025-04-09T09:19:05Z</dcterms:modified>
</cp:coreProperties>
</file>