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70" r:id="rId4"/>
    <p:sldId id="271" r:id="rId5"/>
    <p:sldId id="272" r:id="rId6"/>
    <p:sldId id="277" r:id="rId7"/>
    <p:sldId id="266" r:id="rId8"/>
    <p:sldId id="276" r:id="rId9"/>
    <p:sldId id="275" r:id="rId10"/>
    <p:sldId id="274" r:id="rId11"/>
    <p:sldId id="273" r:id="rId12"/>
    <p:sldId id="267" r:id="rId13"/>
    <p:sldId id="268" r:id="rId14"/>
    <p:sldId id="269" r:id="rId15"/>
  </p:sldIdLst>
  <p:sldSz cx="9144000" cy="5143500" type="screen16x9"/>
  <p:notesSz cx="10693400" cy="7562850"/>
  <p:defaultTextStyle>
    <a:defPPr>
      <a:defRPr lang="fr-FR"/>
    </a:defPPr>
    <a:lvl1pPr marL="0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540" y="-96"/>
      </p:cViewPr>
      <p:guideLst>
        <p:guide orient="horz" pos="1959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02F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702FA0"/>
                </a:solidFill>
                <a:latin typeface="Arial"/>
                <a:cs typeface="Arial"/>
              </a:defRPr>
            </a:lvl1pPr>
          </a:lstStyle>
          <a:p>
            <a:pPr marL="29817"/>
            <a:fld id="{81D60167-4931-47E6-BA6A-407CBD079E47}" type="slidenum">
              <a:rPr lang="fr-FR" spc="-4" smtClean="0"/>
              <a:pPr marL="29817"/>
              <a:t>‹N°›</a:t>
            </a:fld>
            <a:endParaRPr lang="fr-FR" spc="-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2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_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CA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3" y="1160839"/>
            <a:ext cx="8129455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186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_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CA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5" y="1160839"/>
            <a:ext cx="380690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26013" y="1167919"/>
            <a:ext cx="396894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865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_vio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3" y="1160839"/>
            <a:ext cx="8129455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657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_vio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5" y="1160839"/>
            <a:ext cx="380690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26013" y="1167919"/>
            <a:ext cx="396894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77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7140" y="2841717"/>
            <a:ext cx="1674404" cy="971883"/>
          </a:xfrm>
        </p:spPr>
        <p:txBody>
          <a:bodyPr anchor="t">
            <a:normAutofit/>
          </a:bodyPr>
          <a:lstStyle>
            <a:lvl1pPr algn="l">
              <a:defRPr sz="19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4133972B-092B-1943-BE4A-81AE0DA37F9A}"/>
              </a:ext>
            </a:extLst>
          </p:cNvPr>
          <p:cNvSpPr txBox="1">
            <a:spLocks/>
          </p:cNvSpPr>
          <p:nvPr/>
        </p:nvSpPr>
        <p:spPr>
          <a:xfrm>
            <a:off x="387004" y="1123294"/>
            <a:ext cx="1979870" cy="1447861"/>
          </a:xfrm>
          <a:prstGeom prst="rect">
            <a:avLst/>
          </a:prstGeom>
        </p:spPr>
        <p:txBody>
          <a:bodyPr vert="horz" lIns="85186" tIns="42593" rIns="85186" bIns="42593" rtlCol="0" anchor="ctr">
            <a:norm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5CA9"/>
                </a:solidFill>
              </a:rPr>
              <a:t>Merci !</a:t>
            </a:r>
            <a:endParaRPr lang="fr-FR" sz="28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5186" tIns="42593" rIns="85186" bIns="4259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5186" tIns="42593" rIns="85186" bIns="4259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9817"/>
            <a:fld id="{81D60167-4931-47E6-BA6A-407CBD079E47}" type="slidenum">
              <a:rPr lang="fr-FR" spc="-4" smtClean="0"/>
              <a:pPr marL="29817"/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42880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ctr" defTabSz="851862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448" indent="-319448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38" indent="-266207" algn="l" defTabSz="8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827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58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688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2619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8550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81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411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5931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862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792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723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9653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55584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81515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46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g.sante.fr/" TargetMode="External"/><Relationship Id="rId2" Type="http://schemas.openxmlformats.org/officeDocument/2006/relationships/hyperlink" Target="mailto:cng-concours.administratifs@sante.gouv.f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4800" y="971550"/>
            <a:ext cx="4800429" cy="1733585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 algn="l">
              <a:spcBef>
                <a:spcPts val="78"/>
              </a:spcBef>
            </a:pPr>
            <a:r>
              <a:rPr spc="-8" dirty="0">
                <a:solidFill>
                  <a:schemeClr val="accent1"/>
                </a:solidFill>
              </a:rPr>
              <a:t>Recensement</a:t>
            </a:r>
            <a:r>
              <a:rPr spc="-63" dirty="0">
                <a:solidFill>
                  <a:schemeClr val="accent1"/>
                </a:solidFill>
              </a:rPr>
              <a:t> </a:t>
            </a:r>
            <a:r>
              <a:rPr spc="-4" dirty="0">
                <a:solidFill>
                  <a:schemeClr val="accent1"/>
                </a:solidFill>
              </a:rPr>
              <a:t>des</a:t>
            </a:r>
            <a:r>
              <a:rPr spc="-39" dirty="0">
                <a:solidFill>
                  <a:schemeClr val="accent1"/>
                </a:solidFill>
              </a:rPr>
              <a:t> </a:t>
            </a:r>
            <a:r>
              <a:rPr spc="-16" dirty="0">
                <a:solidFill>
                  <a:schemeClr val="accent1"/>
                </a:solidFill>
              </a:rPr>
              <a:t>postes</a:t>
            </a:r>
            <a:r>
              <a:rPr spc="-35" dirty="0">
                <a:solidFill>
                  <a:schemeClr val="accent1"/>
                </a:solidFill>
              </a:rPr>
              <a:t> </a:t>
            </a:r>
            <a:r>
              <a:rPr spc="-12" dirty="0">
                <a:solidFill>
                  <a:schemeClr val="accent1"/>
                </a:solidFill>
              </a:rPr>
              <a:t>vacants </a:t>
            </a:r>
            <a:r>
              <a:rPr spc="-767" dirty="0">
                <a:solidFill>
                  <a:schemeClr val="accent1"/>
                </a:solidFill>
              </a:rPr>
              <a:t> </a:t>
            </a:r>
            <a:r>
              <a:rPr spc="-8" dirty="0">
                <a:solidFill>
                  <a:schemeClr val="accent1"/>
                </a:solidFill>
              </a:rPr>
              <a:t>et procédure </a:t>
            </a:r>
            <a:r>
              <a:rPr spc="-31" dirty="0">
                <a:solidFill>
                  <a:schemeClr val="accent1"/>
                </a:solidFill>
              </a:rPr>
              <a:t>d’affectation </a:t>
            </a:r>
            <a:r>
              <a:rPr dirty="0">
                <a:solidFill>
                  <a:schemeClr val="accent1"/>
                </a:solidFill>
              </a:rPr>
              <a:t>des </a:t>
            </a:r>
            <a:r>
              <a:rPr spc="-8" dirty="0" err="1" smtClean="0">
                <a:solidFill>
                  <a:schemeClr val="accent1"/>
                </a:solidFill>
              </a:rPr>
              <a:t>élèves</a:t>
            </a:r>
            <a:r>
              <a:rPr spc="-23" dirty="0" smtClean="0">
                <a:solidFill>
                  <a:schemeClr val="accent1"/>
                </a:solidFill>
              </a:rPr>
              <a:t> </a:t>
            </a:r>
            <a:r>
              <a:rPr spc="-16" dirty="0">
                <a:solidFill>
                  <a:schemeClr val="accent1"/>
                </a:solidFill>
              </a:rPr>
              <a:t>attachés</a:t>
            </a:r>
            <a:r>
              <a:rPr spc="-20" dirty="0">
                <a:solidFill>
                  <a:schemeClr val="accent1"/>
                </a:solidFill>
              </a:rPr>
              <a:t> </a:t>
            </a:r>
            <a:r>
              <a:rPr spc="-12" dirty="0">
                <a:solidFill>
                  <a:schemeClr val="accent1"/>
                </a:solidFill>
              </a:rPr>
              <a:t>hospitaliers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2800350"/>
            <a:ext cx="4038600" cy="375788"/>
          </a:xfrm>
          <a:prstGeom prst="rect">
            <a:avLst/>
          </a:prstGeom>
        </p:spPr>
        <p:txBody>
          <a:bodyPr vert="horz" wrap="square" lIns="0" tIns="9442" rIns="0" bIns="0" rtlCol="0">
            <a:spAutoFit/>
          </a:bodyPr>
          <a:lstStyle/>
          <a:p>
            <a:pPr marL="937747" marR="3976" indent="-928304">
              <a:lnSpc>
                <a:spcPct val="118500"/>
              </a:lnSpc>
              <a:spcBef>
                <a:spcPts val="74"/>
              </a:spcBef>
            </a:pPr>
            <a:r>
              <a:rPr lang="fr-FR" sz="2000" b="1" spc="-3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b="1" spc="-8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UTORIEL – Offre(s) de poste 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grpSp>
        <p:nvGrpSpPr>
          <p:cNvPr id="7" name="object 3"/>
          <p:cNvGrpSpPr/>
          <p:nvPr/>
        </p:nvGrpSpPr>
        <p:grpSpPr>
          <a:xfrm>
            <a:off x="2057400" y="819150"/>
            <a:ext cx="5105400" cy="4267200"/>
            <a:chOff x="1881638" y="1023579"/>
            <a:chExt cx="7582123" cy="4652102"/>
          </a:xfrm>
        </p:grpSpPr>
        <p:pic>
          <p:nvPicPr>
            <p:cNvPr id="8" name="object 4"/>
            <p:cNvPicPr/>
            <p:nvPr/>
          </p:nvPicPr>
          <p:blipFill rotWithShape="1">
            <a:blip r:embed="rId2" cstate="print"/>
            <a:srcRect b="9157"/>
            <a:stretch/>
          </p:blipFill>
          <p:spPr>
            <a:xfrm>
              <a:off x="1881638" y="1023579"/>
              <a:ext cx="7582123" cy="4652102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4251947" y="1348739"/>
              <a:ext cx="818515" cy="140335"/>
            </a:xfrm>
            <a:custGeom>
              <a:avLst/>
              <a:gdLst/>
              <a:ahLst/>
              <a:cxnLst/>
              <a:rect l="l" t="t" r="r" b="b"/>
              <a:pathLst>
                <a:path w="818514" h="140334">
                  <a:moveTo>
                    <a:pt x="818388" y="6096"/>
                  </a:moveTo>
                  <a:lnTo>
                    <a:pt x="812292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34112"/>
                  </a:lnTo>
                  <a:lnTo>
                    <a:pt x="6096" y="140208"/>
                  </a:lnTo>
                  <a:lnTo>
                    <a:pt x="812292" y="140208"/>
                  </a:lnTo>
                  <a:lnTo>
                    <a:pt x="818388" y="134112"/>
                  </a:lnTo>
                  <a:lnTo>
                    <a:pt x="818388" y="126492"/>
                  </a:lnTo>
                  <a:lnTo>
                    <a:pt x="818388" y="114300"/>
                  </a:lnTo>
                  <a:lnTo>
                    <a:pt x="818388" y="25908"/>
                  </a:lnTo>
                  <a:lnTo>
                    <a:pt x="818388" y="12192"/>
                  </a:lnTo>
                  <a:lnTo>
                    <a:pt x="818388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17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203" r="5756" b="5643"/>
          <a:stretch/>
        </p:blipFill>
        <p:spPr>
          <a:xfrm>
            <a:off x="2133600" y="666750"/>
            <a:ext cx="4495800" cy="447343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9524"/>
          <a:stretch/>
        </p:blipFill>
        <p:spPr>
          <a:xfrm>
            <a:off x="1166928" y="904814"/>
            <a:ext cx="5678091" cy="33161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19200" y="4211457"/>
            <a:ext cx="7115119" cy="179815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9939" marR="3976">
              <a:spcBef>
                <a:spcPts val="82"/>
              </a:spcBef>
            </a:pPr>
            <a:r>
              <a:rPr sz="1100" spc="-12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sz="1100" spc="59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100" spc="4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</a:t>
            </a:r>
            <a:r>
              <a:rPr sz="1100" spc="5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100" spc="3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</a:t>
            </a:r>
            <a:r>
              <a:rPr sz="1100" spc="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100" spc="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100" spc="3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sz="1100" spc="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100" spc="-2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valider</a:t>
            </a:r>
            <a:r>
              <a:rPr sz="1100" spc="-1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l’affectation</a:t>
            </a:r>
            <a:r>
              <a:rPr sz="1100" spc="-4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(ici</a:t>
            </a:r>
            <a:r>
              <a:rPr sz="1100" spc="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appelée</a:t>
            </a:r>
            <a:r>
              <a:rPr sz="1100" spc="-3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  <a:r>
              <a:rPr sz="1100" spc="-4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100" spc="-4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742950"/>
            <a:ext cx="3810000" cy="440055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FDF6171D-C7D5-DC4E-854D-AB836644A157}"/>
              </a:ext>
            </a:extLst>
          </p:cNvPr>
          <p:cNvSpPr txBox="1">
            <a:spLocks/>
          </p:cNvSpPr>
          <p:nvPr/>
        </p:nvSpPr>
        <p:spPr>
          <a:xfrm>
            <a:off x="892966" y="2630156"/>
            <a:ext cx="4680520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>
                <a:latin typeface="Calibri"/>
                <a:cs typeface="Calibri"/>
              </a:rPr>
              <a:t>BUREAU</a:t>
            </a:r>
            <a:r>
              <a:rPr lang="fr-FR" sz="2000" b="1" spc="4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DES</a:t>
            </a:r>
            <a:r>
              <a:rPr lang="fr-FR" sz="2000" b="1" spc="12" dirty="0">
                <a:latin typeface="Calibri"/>
                <a:cs typeface="Calibri"/>
              </a:rPr>
              <a:t> </a:t>
            </a:r>
            <a:r>
              <a:rPr lang="fr-FR" sz="2000" b="1" spc="-4" dirty="0">
                <a:latin typeface="Calibri"/>
                <a:cs typeface="Calibri"/>
              </a:rPr>
              <a:t>CONCOURS</a:t>
            </a:r>
            <a:r>
              <a:rPr lang="fr-FR" sz="2000" b="1" spc="12" dirty="0">
                <a:latin typeface="Calibri"/>
                <a:cs typeface="Calibri"/>
              </a:rPr>
              <a:t> </a:t>
            </a:r>
            <a:endParaRPr lang="fr-FR" sz="2000" b="1" spc="12" dirty="0" smtClean="0">
              <a:latin typeface="Calibri"/>
              <a:cs typeface="Calibri"/>
            </a:endParaRP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 smtClean="0">
                <a:latin typeface="Calibri"/>
                <a:cs typeface="Calibri"/>
              </a:rPr>
              <a:t>Immeuble le Ponant</a:t>
            </a:r>
            <a:endParaRPr lang="fr-FR" sz="2000" b="1" spc="-4" dirty="0" smtClean="0">
              <a:latin typeface="Calibri"/>
              <a:cs typeface="Calibri"/>
            </a:endParaRP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 smtClean="0">
                <a:latin typeface="Calibri"/>
                <a:cs typeface="Calibri"/>
              </a:rPr>
              <a:t>21B</a:t>
            </a:r>
            <a:r>
              <a:rPr lang="fr-FR" sz="2000" b="1" spc="8" dirty="0" smtClean="0">
                <a:latin typeface="Calibri"/>
                <a:cs typeface="Calibri"/>
              </a:rPr>
              <a:t> </a:t>
            </a:r>
            <a:r>
              <a:rPr lang="fr-FR" sz="2000" b="1" spc="-4" dirty="0" smtClean="0">
                <a:latin typeface="Calibri"/>
                <a:cs typeface="Calibri"/>
              </a:rPr>
              <a:t>rue Leblanc</a:t>
            </a:r>
            <a:endParaRPr lang="fr-FR" sz="2000" b="1" spc="-4" dirty="0" smtClean="0">
              <a:latin typeface="Calibri"/>
              <a:cs typeface="Calibri"/>
            </a:endParaRP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 smtClean="0">
                <a:latin typeface="Calibri"/>
                <a:cs typeface="Calibri"/>
              </a:rPr>
              <a:t>75373</a:t>
            </a:r>
            <a:r>
              <a:rPr lang="fr-FR" sz="2000" b="1" spc="27" dirty="0" smtClean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PARIS</a:t>
            </a:r>
            <a:r>
              <a:rPr lang="fr-FR" sz="2000" b="1" spc="8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CEDEX</a:t>
            </a:r>
            <a:r>
              <a:rPr lang="fr-FR" sz="2000" b="1" spc="8" dirty="0">
                <a:latin typeface="Calibri"/>
                <a:cs typeface="Calibri"/>
              </a:rPr>
              <a:t> </a:t>
            </a:r>
            <a:r>
              <a:rPr lang="fr-FR" sz="2000" b="1" spc="-8" dirty="0" smtClean="0">
                <a:latin typeface="Calibri"/>
                <a:cs typeface="Calibri"/>
              </a:rPr>
              <a:t>15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endParaRPr lang="fr-FR" sz="2000" dirty="0">
              <a:latin typeface="Calibri"/>
              <a:cs typeface="Calibri"/>
            </a:endParaRPr>
          </a:p>
          <a:p>
            <a:pPr>
              <a:spcBef>
                <a:spcPts val="376"/>
              </a:spcBef>
            </a:pPr>
            <a:r>
              <a:rPr lang="fr-FR" sz="2000" u="sng" spc="-4" dirty="0" smtClean="0">
                <a:solidFill>
                  <a:schemeClr val="tx1"/>
                </a:solidFill>
                <a:uFill>
                  <a:solidFill>
                    <a:srgbClr val="662382"/>
                  </a:solidFill>
                </a:uFill>
                <a:latin typeface="Calibri"/>
                <a:cs typeface="Calibri"/>
                <a:hlinkClick r:id="rId2"/>
              </a:rPr>
              <a:t>cng-concours.administratifs@sante.gouv.fr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3357">
              <a:spcBef>
                <a:spcPts val="657"/>
              </a:spcBef>
            </a:pPr>
            <a:r>
              <a:rPr lang="fr-FR" sz="2000" u="sng" spc="-4" dirty="0" smtClean="0">
                <a:solidFill>
                  <a:schemeClr val="tx1"/>
                </a:solidFill>
                <a:uFill>
                  <a:solidFill>
                    <a:srgbClr val="B3004B"/>
                  </a:solidFill>
                </a:uFill>
                <a:latin typeface="Calibri"/>
                <a:cs typeface="Calibri"/>
                <a:hlinkClick r:id="rId3"/>
              </a:rPr>
              <a:t>www.cng.sante.fr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8096" r="9505" b="4932"/>
          <a:stretch/>
        </p:blipFill>
        <p:spPr>
          <a:xfrm>
            <a:off x="2286000" y="684754"/>
            <a:ext cx="4572000" cy="445874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 smtClean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 smtClean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4" name="object 3"/>
          <p:cNvPicPr/>
          <p:nvPr/>
        </p:nvPicPr>
        <p:blipFill rotWithShape="1">
          <a:blip r:embed="rId2" cstate="print"/>
          <a:srcRect l="5783" t="1328" r="11348"/>
          <a:stretch/>
        </p:blipFill>
        <p:spPr>
          <a:xfrm>
            <a:off x="2084930" y="725621"/>
            <a:ext cx="5154070" cy="43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 smtClean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grpSp>
        <p:nvGrpSpPr>
          <p:cNvPr id="6" name="object 3"/>
          <p:cNvGrpSpPr/>
          <p:nvPr/>
        </p:nvGrpSpPr>
        <p:grpSpPr>
          <a:xfrm>
            <a:off x="2438400" y="1047750"/>
            <a:ext cx="5181600" cy="2971800"/>
            <a:chOff x="2040403" y="870331"/>
            <a:chExt cx="6740291" cy="2838112"/>
          </a:xfrm>
        </p:grpSpPr>
        <p:pic>
          <p:nvPicPr>
            <p:cNvPr id="7" name="object 4"/>
            <p:cNvPicPr/>
            <p:nvPr/>
          </p:nvPicPr>
          <p:blipFill rotWithShape="1">
            <a:blip r:embed="rId2" cstate="print"/>
            <a:srcRect l="11336" t="1080" r="10716" b="47447"/>
            <a:stretch/>
          </p:blipFill>
          <p:spPr>
            <a:xfrm>
              <a:off x="2040403" y="870331"/>
              <a:ext cx="6740291" cy="2838112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4468355" y="1103375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79" h="169544">
                  <a:moveTo>
                    <a:pt x="601980" y="6096"/>
                  </a:moveTo>
                  <a:lnTo>
                    <a:pt x="595884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63068"/>
                  </a:lnTo>
                  <a:lnTo>
                    <a:pt x="6096" y="169164"/>
                  </a:lnTo>
                  <a:lnTo>
                    <a:pt x="595884" y="169164"/>
                  </a:lnTo>
                  <a:lnTo>
                    <a:pt x="601980" y="163068"/>
                  </a:lnTo>
                  <a:lnTo>
                    <a:pt x="601980" y="156972"/>
                  </a:lnTo>
                  <a:lnTo>
                    <a:pt x="601980" y="143256"/>
                  </a:lnTo>
                  <a:lnTo>
                    <a:pt x="601980" y="25908"/>
                  </a:lnTo>
                  <a:lnTo>
                    <a:pt x="601980" y="12192"/>
                  </a:lnTo>
                  <a:lnTo>
                    <a:pt x="60198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152400" y="2190750"/>
            <a:ext cx="2209799" cy="626091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128710" algn="just">
              <a:spcBef>
                <a:spcPts val="82"/>
              </a:spcBef>
            </a:pPr>
            <a:r>
              <a:rPr sz="1000" b="1" spc="-12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sz="1000" b="1" spc="117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000" b="1" spc="1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</a:t>
            </a:r>
            <a:r>
              <a:rPr sz="1000" b="1" spc="12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000" b="1" spc="11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</a:t>
            </a:r>
            <a:r>
              <a:rPr sz="1000" b="1" spc="11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000" b="1" spc="11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000" b="1" spc="12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sz="1000" b="1" spc="12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000" b="1" spc="-4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contrôler</a:t>
            </a:r>
            <a:r>
              <a:rPr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valider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r>
              <a:rPr sz="1000" b="1" spc="24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demandes</a:t>
            </a:r>
            <a:r>
              <a:rPr sz="1000" b="1" spc="2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d’emploi</a:t>
            </a:r>
            <a:r>
              <a:rPr sz="1000" b="1" spc="223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déposées</a:t>
            </a:r>
            <a:r>
              <a:rPr sz="1000" b="1" spc="243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sz="1000" b="1" spc="-2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1000" b="1" spc="-4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tablissements</a:t>
            </a:r>
            <a:r>
              <a:rPr lang="fr-FR"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 smtClean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0" name="object 3"/>
          <p:cNvPicPr/>
          <p:nvPr/>
        </p:nvPicPr>
        <p:blipFill rotWithShape="1">
          <a:blip r:embed="rId2" cstate="print"/>
          <a:srcRect l="4226" r="4246" b="2839"/>
          <a:stretch/>
        </p:blipFill>
        <p:spPr>
          <a:xfrm>
            <a:off x="2209800" y="742950"/>
            <a:ext cx="449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 smtClean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765318"/>
            <a:ext cx="4419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768636"/>
            <a:ext cx="4038600" cy="437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1" name="object 2"/>
          <p:cNvPicPr/>
          <p:nvPr/>
        </p:nvPicPr>
        <p:blipFill rotWithShape="1">
          <a:blip r:embed="rId2" cstate="print"/>
          <a:srcRect l="5272" r="6559" b="2742"/>
          <a:stretch/>
        </p:blipFill>
        <p:spPr>
          <a:xfrm>
            <a:off x="2133600" y="742949"/>
            <a:ext cx="4114800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0" name="object 2"/>
          <p:cNvPicPr/>
          <p:nvPr/>
        </p:nvPicPr>
        <p:blipFill rotWithShape="1">
          <a:blip r:embed="rId2" cstate="print"/>
          <a:srcRect l="5742" t="1744" r="8064" b="7622"/>
          <a:stretch/>
        </p:blipFill>
        <p:spPr>
          <a:xfrm>
            <a:off x="2438400" y="742950"/>
            <a:ext cx="419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 version CNG">
  <a:themeElements>
    <a:clrScheme name="Nouvelle charte CNG 202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05CA9"/>
      </a:accent1>
      <a:accent2>
        <a:srgbClr val="0BBBEF"/>
      </a:accent2>
      <a:accent3>
        <a:srgbClr val="814997"/>
      </a:accent3>
      <a:accent4>
        <a:srgbClr val="47416A"/>
      </a:accent4>
      <a:accent5>
        <a:srgbClr val="F9B000"/>
      </a:accent5>
      <a:accent6>
        <a:srgbClr val="E84E0F"/>
      </a:accent6>
      <a:hlink>
        <a:srgbClr val="3FA535"/>
      </a:hlink>
      <a:folHlink>
        <a:srgbClr val="7030A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 version CNG</Template>
  <TotalTime>28</TotalTime>
  <Words>154</Words>
  <Application>Microsoft Office PowerPoint</Application>
  <PresentationFormat>Affichage à l'écran (16:9)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TEMPLATE_PPT version CNG</vt:lpstr>
      <vt:lpstr>Recensement des postes vacants  et procédure d’affectation des élèves attachés hospitaliers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- 2020; AAH - Tutoriel - offre(s) de poste.pptx</dc:title>
  <dc:creator>jphurtaud</dc:creator>
  <cp:lastModifiedBy>DENEPOUX, Karen</cp:lastModifiedBy>
  <cp:revision>5</cp:revision>
  <dcterms:created xsi:type="dcterms:W3CDTF">2022-02-01T07:25:45Z</dcterms:created>
  <dcterms:modified xsi:type="dcterms:W3CDTF">2022-02-18T12:35:46Z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LastSaved">
    <vt:filetime>2022-02-01T00:00:00Z</vt:filetime>
  </property>
</Properties>
</file>